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84" r:id="rId2"/>
    <p:sldId id="286" r:id="rId3"/>
    <p:sldId id="287" r:id="rId4"/>
    <p:sldId id="289" r:id="rId5"/>
    <p:sldId id="288" r:id="rId6"/>
    <p:sldId id="275" r:id="rId7"/>
    <p:sldId id="274" r:id="rId8"/>
    <p:sldId id="277" r:id="rId9"/>
  </p:sldIdLst>
  <p:sldSz cx="9144000" cy="6858000" type="screen4x3"/>
  <p:notesSz cx="6797675" cy="9926638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086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1" d="100"/>
          <a:sy n="81" d="100"/>
        </p:scale>
        <p:origin x="-4020" y="-102"/>
      </p:cViewPr>
      <p:guideLst>
        <p:guide orient="horz" pos="3126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6B58C-C034-4B1F-8CCB-06528862A985}" type="datetimeFigureOut">
              <a:rPr lang="en-GB" smtClean="0"/>
              <a:pPr/>
              <a:t>03/06/2017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F6A624-0EA1-4579-8F1E-BB4C5F56425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979750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9E96C-1BDF-466D-BC0A-DDA8544B5823}" type="datetimeFigureOut">
              <a:rPr lang="en-GB" smtClean="0"/>
              <a:pPr/>
              <a:t>03/06/2017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A9C4B-01E7-4151-A754-65EA39C29B0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91012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2F307B-F559-014B-A491-8745C2CF82F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6079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0E8B0-77DF-410F-9601-8304F2BAE9C8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57988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05426" y="1572830"/>
            <a:ext cx="6114223" cy="2077481"/>
          </a:xfrm>
        </p:spPr>
        <p:txBody>
          <a:bodyPr anchor="b">
            <a:normAutofit/>
          </a:bodyPr>
          <a:lstStyle>
            <a:lvl1pPr algn="ctr">
              <a:defRPr sz="3300" b="1" i="0" baseline="0">
                <a:solidFill>
                  <a:srgbClr val="330865"/>
                </a:solidFill>
                <a:latin typeface="Arial Bold"/>
                <a:cs typeface="Arial Bold"/>
              </a:defRPr>
            </a:lvl1pPr>
          </a:lstStyle>
          <a:p>
            <a:r>
              <a:rPr lang="en-US" dirty="0" smtClean="0"/>
              <a:t>The problem with reading research papers and how to do it more effectively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05426" y="3650312"/>
            <a:ext cx="6114223" cy="1185930"/>
          </a:xfr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Ravishankar M.N.</a:t>
            </a:r>
          </a:p>
          <a:p>
            <a:r>
              <a:rPr lang="en-US" dirty="0" smtClean="0"/>
              <a:t>Professor of Globalization and Emerging Market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F93A36-AC15-4D3F-8CA4-AF0F2B2B246F}" type="datetime1">
              <a:rPr lang="en-GB" altLang="en-US"/>
              <a:pPr/>
              <a:t>03/06/2017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356350"/>
            <a:ext cx="3597275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6688" y="6356350"/>
            <a:ext cx="1066800" cy="365125"/>
          </a:xfrm>
        </p:spPr>
        <p:txBody>
          <a:bodyPr/>
          <a:lstStyle>
            <a:lvl1pPr>
              <a:defRPr/>
            </a:lvl1pPr>
          </a:lstStyle>
          <a:p>
            <a:fld id="{9D7E4DF7-8524-4B7C-AC17-D83991C5501D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7" name="image1.png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02191" y="6348258"/>
            <a:ext cx="1825625" cy="46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16273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FB7CDB-C37A-4636-8C6E-12415A743941}" type="datetime1">
              <a:rPr lang="en-GB" altLang="en-US"/>
              <a:pPr/>
              <a:t>03/06/2017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B61AF4-2D77-4CDB-87DF-475C43ABBCEB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7" name="image1.png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02191" y="6348258"/>
            <a:ext cx="1825625" cy="46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7886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0658" y="3179303"/>
            <a:ext cx="6063762" cy="1597579"/>
          </a:xfrm>
        </p:spPr>
        <p:txBody>
          <a:bodyPr anchor="t">
            <a:normAutofit/>
          </a:bodyPr>
          <a:lstStyle>
            <a:lvl1pPr algn="l">
              <a:defRPr sz="3300" b="1" i="0" cap="none">
                <a:solidFill>
                  <a:srgbClr val="330865"/>
                </a:solidFill>
                <a:latin typeface="Arial Bold"/>
                <a:cs typeface="Arial Bol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0658" y="1446667"/>
            <a:ext cx="6063762" cy="1732635"/>
          </a:xfrm>
        </p:spPr>
        <p:txBody>
          <a:bodyPr anchor="b"/>
          <a:lstStyle>
            <a:lvl1pPr marL="0" indent="0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D09D0B-D4A9-4ACA-97A4-F1A6A7EA8883}" type="datetime1">
              <a:rPr lang="en-GB" altLang="en-US"/>
              <a:pPr/>
              <a:t>03/06/2017</a:t>
            </a:fld>
            <a:endParaRPr lang="en-GB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SBE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D3353F-3FF8-42E4-ABA5-91A033AEA577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7" name="image1.png"/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286007" y="6247928"/>
            <a:ext cx="1825625" cy="46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4235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857232"/>
            <a:ext cx="8839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1438" y="1700213"/>
            <a:ext cx="4344987" cy="374491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8825" y="1700213"/>
            <a:ext cx="4346575" cy="37449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76200" y="6673850"/>
            <a:ext cx="8991600" cy="15081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69864" y="6356350"/>
            <a:ext cx="89082" cy="36512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401B5-C98A-4031-85A0-EAAAEC2A17F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7" name="Picture 2" descr="https://diodeweb.files.wordpress.com/2017/02/three-diodes-e1489262861978.jpg?w=82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890328" y="6261588"/>
            <a:ext cx="792088" cy="44452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 userDrawn="1"/>
        </p:nvSpPr>
        <p:spPr>
          <a:xfrm>
            <a:off x="2314224" y="6261588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kern="1200" dirty="0" smtClean="0">
                <a:solidFill>
                  <a:srgbClr val="4B006C"/>
                </a:solidFill>
                <a:latin typeface="Verdana" charset="0"/>
                <a:ea typeface="+mn-ea"/>
                <a:cs typeface="+mn-cs"/>
              </a:rPr>
              <a:t>Development Implications of Digital Economies (DIODE)</a:t>
            </a:r>
            <a:endParaRPr lang="en-GB" sz="1200" kern="1200" dirty="0">
              <a:solidFill>
                <a:srgbClr val="4B006C"/>
              </a:solidFill>
              <a:latin typeface="Verdana" charset="0"/>
              <a:ea typeface="+mn-ea"/>
              <a:cs typeface="+mn-cs"/>
            </a:endParaRPr>
          </a:p>
        </p:txBody>
      </p:sp>
      <p:pic>
        <p:nvPicPr>
          <p:cNvPr id="9" name="Picture 4" descr="Image result for esrc logo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28024" y="6290028"/>
            <a:ext cx="504056" cy="420607"/>
          </a:xfrm>
          <a:prstGeom prst="rect">
            <a:avLst/>
          </a:prstGeom>
          <a:noFill/>
        </p:spPr>
      </p:pic>
      <p:pic>
        <p:nvPicPr>
          <p:cNvPr id="10" name="image1.png"/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7242175" y="6281936"/>
            <a:ext cx="1825625" cy="46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69044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460376" y="145140"/>
            <a:ext cx="8229600" cy="55399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3000" b="1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Arial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1360488"/>
            <a:ext cx="8240713" cy="4473575"/>
          </a:xfrm>
        </p:spPr>
        <p:txBody>
          <a:bodyPr/>
          <a:lstStyle>
            <a:lvl1pPr>
              <a:buClr>
                <a:srgbClr val="0070C0"/>
              </a:buClr>
              <a:defRPr sz="2200">
                <a:solidFill>
                  <a:srgbClr val="595959"/>
                </a:solidFill>
              </a:defRPr>
            </a:lvl1pPr>
            <a:lvl2pPr>
              <a:buClr>
                <a:srgbClr val="0070C0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</a:defRPr>
            </a:lvl2pPr>
            <a:lvl3pPr>
              <a:buClr>
                <a:srgbClr val="0070C0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</a:defRPr>
            </a:lvl3pPr>
            <a:lvl4pPr>
              <a:buClr>
                <a:srgbClr val="0070C0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</a:defRPr>
            </a:lvl4pPr>
            <a:lvl5pPr>
              <a:buClr>
                <a:srgbClr val="0070C0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IN" dirty="0"/>
              <a:t>Please use bullet points on this slide when the content is heavy break it up into highlights, don’t use paragraphs of text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pic>
        <p:nvPicPr>
          <p:cNvPr id="4" name="image1.png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42175" y="6281936"/>
            <a:ext cx="1825625" cy="46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105856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69863" y="168275"/>
            <a:ext cx="8855075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69863" y="1412875"/>
            <a:ext cx="8855075" cy="471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6525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9D752172-C506-4108-B44A-53ABB6650668}" type="datetime1">
              <a:rPr lang="en-GB" altLang="en-US"/>
              <a:pPr/>
              <a:t>03/06/2017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49663" y="6356350"/>
            <a:ext cx="3600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9863" y="6356350"/>
            <a:ext cx="105727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6168E6E4-1374-45FE-B854-39EBBF3AAB28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7" name="Picture 2" descr="https://diodeweb.files.wordpress.com/2017/02/three-diodes-e1489262861978.jpg?w=825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4890328" y="6261588"/>
            <a:ext cx="792088" cy="44452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 userDrawn="1"/>
        </p:nvSpPr>
        <p:spPr>
          <a:xfrm>
            <a:off x="2314224" y="6261588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kern="1200" dirty="0" smtClean="0">
                <a:solidFill>
                  <a:srgbClr val="4B006C"/>
                </a:solidFill>
                <a:latin typeface="Verdana" charset="0"/>
                <a:ea typeface="+mn-ea"/>
                <a:cs typeface="+mn-cs"/>
              </a:rPr>
              <a:t>Development Implications of Digital Economies (DIODE)</a:t>
            </a:r>
            <a:endParaRPr lang="en-GB" sz="1200" kern="1200" dirty="0">
              <a:solidFill>
                <a:srgbClr val="4B006C"/>
              </a:solidFill>
              <a:latin typeface="Verdana" charset="0"/>
              <a:ea typeface="+mn-ea"/>
              <a:cs typeface="+mn-cs"/>
            </a:endParaRPr>
          </a:p>
        </p:txBody>
      </p:sp>
      <p:pic>
        <p:nvPicPr>
          <p:cNvPr id="9" name="Picture 4" descr="Image result for esrc logo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628024" y="6290028"/>
            <a:ext cx="504056" cy="42060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2" r:id="rId2"/>
    <p:sldLayoutId id="2147483672" r:id="rId3"/>
    <p:sldLayoutId id="2147483673" r:id="rId4"/>
    <p:sldLayoutId id="2147483674" r:id="rId5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Arial Bold"/>
          <a:ea typeface="ＭＳ Ｐゴシック" charset="-128"/>
          <a:cs typeface="Arial Bold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330865"/>
        </a:buClr>
        <a:buFont typeface="Arial" charset="0"/>
        <a:buChar char="•"/>
        <a:defRPr sz="3000" kern="1200">
          <a:solidFill>
            <a:srgbClr val="262626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330865"/>
        </a:buClr>
        <a:buFont typeface="Arial" charset="0"/>
        <a:buChar char="•"/>
        <a:defRPr sz="2600" kern="1200">
          <a:solidFill>
            <a:srgbClr val="262626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330865"/>
        </a:buClr>
        <a:buFont typeface="Arial" charset="0"/>
        <a:buChar char="•"/>
        <a:defRPr sz="2200" kern="1200">
          <a:solidFill>
            <a:srgbClr val="262626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330865"/>
        </a:buClr>
        <a:buFont typeface="Arial" charset="0"/>
        <a:buChar char="•"/>
        <a:defRPr kern="1200">
          <a:solidFill>
            <a:srgbClr val="262626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330865"/>
        </a:buClr>
        <a:buFont typeface="Arial" charset="0"/>
        <a:buChar char="•"/>
        <a:defRPr sz="1400" kern="1200">
          <a:solidFill>
            <a:srgbClr val="262626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17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jpeg"/><Relationship Id="rId20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5" Type="http://schemas.openxmlformats.org/officeDocument/2006/relationships/image" Target="../media/image18.jpeg"/><Relationship Id="rId10" Type="http://schemas.openxmlformats.org/officeDocument/2006/relationships/image" Target="../media/image13.jpeg"/><Relationship Id="rId19" Type="http://schemas.openxmlformats.org/officeDocument/2006/relationships/image" Target="../media/image22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29.jpeg"/><Relationship Id="rId18" Type="http://schemas.openxmlformats.org/officeDocument/2006/relationships/image" Target="../media/image32.gif"/><Relationship Id="rId3" Type="http://schemas.openxmlformats.org/officeDocument/2006/relationships/image" Target="../media/image24.jpeg"/><Relationship Id="rId7" Type="http://schemas.openxmlformats.org/officeDocument/2006/relationships/image" Target="../media/image13.jpeg"/><Relationship Id="rId12" Type="http://schemas.openxmlformats.org/officeDocument/2006/relationships/image" Target="../media/image28.jpeg"/><Relationship Id="rId17" Type="http://schemas.openxmlformats.org/officeDocument/2006/relationships/image" Target="../media/image31.jpeg"/><Relationship Id="rId2" Type="http://schemas.openxmlformats.org/officeDocument/2006/relationships/image" Target="../media/image8.jpeg"/><Relationship Id="rId16" Type="http://schemas.openxmlformats.org/officeDocument/2006/relationships/image" Target="../media/image3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eg"/><Relationship Id="rId11" Type="http://schemas.openxmlformats.org/officeDocument/2006/relationships/image" Target="../media/image2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26.jpeg"/><Relationship Id="rId19" Type="http://schemas.openxmlformats.org/officeDocument/2006/relationships/image" Target="../media/image33.jpeg"/><Relationship Id="rId4" Type="http://schemas.openxmlformats.org/officeDocument/2006/relationships/image" Target="../media/image10.jpeg"/><Relationship Id="rId9" Type="http://schemas.openxmlformats.org/officeDocument/2006/relationships/image" Target="../media/image25.jpeg"/><Relationship Id="rId1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3330" y="1751134"/>
            <a:ext cx="8640960" cy="2334865"/>
          </a:xfrm>
        </p:spPr>
        <p:txBody>
          <a:bodyPr>
            <a:normAutofit fontScale="90000"/>
          </a:bodyPr>
          <a:lstStyle/>
          <a:p>
            <a:r>
              <a:rPr lang="en-GB" sz="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Development Impacts of Digital Enterprises: Some Insights from Indian Start-Ups</a:t>
            </a:r>
            <a:endParaRPr lang="en-GB" sz="3200" b="1" i="1" dirty="0" smtClean="0">
              <a:solidFill>
                <a:srgbClr val="4B006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4437112"/>
            <a:ext cx="8305800" cy="1752600"/>
          </a:xfrm>
        </p:spPr>
        <p:txBody>
          <a:bodyPr/>
          <a:lstStyle/>
          <a:p>
            <a:r>
              <a:rPr lang="en-GB" sz="2400" b="1" dirty="0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M.N. Ravishankar</a:t>
            </a:r>
          </a:p>
          <a:p>
            <a:r>
              <a:rPr lang="en-GB" b="1" dirty="0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DIODE workshop, 25</a:t>
            </a:r>
            <a:r>
              <a:rPr lang="en-GB" b="1" baseline="30000" dirty="0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th</a:t>
            </a:r>
            <a:r>
              <a:rPr lang="en-GB" b="1" dirty="0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 May 2017</a:t>
            </a:r>
          </a:p>
          <a:p>
            <a:r>
              <a:rPr lang="en-GB" b="1" dirty="0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Yogyakarta, Indonesia</a:t>
            </a:r>
          </a:p>
        </p:txBody>
      </p:sp>
    </p:spTree>
    <p:extLst>
      <p:ext uri="{BB962C8B-B14F-4D97-AF65-F5344CB8AC3E}">
        <p14:creationId xmlns:p14="http://schemas.microsoft.com/office/powerpoint/2010/main" xmlns="" val="1372577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16952" y="3657393"/>
            <a:ext cx="7354294" cy="1406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276704" y="3655952"/>
            <a:ext cx="1361446" cy="11658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638150" y="3655952"/>
            <a:ext cx="1670347" cy="11441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308497" y="3656672"/>
            <a:ext cx="1754515" cy="11586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707943" y="3657394"/>
            <a:ext cx="1666668" cy="1151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34658" y="3367498"/>
            <a:ext cx="882294" cy="721058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200" b="1" dirty="0" smtClean="0"/>
              <a:t>Social enterprise</a:t>
            </a:r>
            <a:endParaRPr lang="en-US" sz="1200" b="1" dirty="0"/>
          </a:p>
        </p:txBody>
      </p:sp>
      <p:sp>
        <p:nvSpPr>
          <p:cNvPr id="30" name="Rectangle 29"/>
          <p:cNvSpPr/>
          <p:nvPr/>
        </p:nvSpPr>
        <p:spPr>
          <a:xfrm>
            <a:off x="8101412" y="3380778"/>
            <a:ext cx="88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200" b="1" dirty="0" smtClean="0"/>
              <a:t>Regular enterprise</a:t>
            </a:r>
            <a:endParaRPr lang="en-US" sz="1200" b="1" dirty="0"/>
          </a:p>
        </p:txBody>
      </p:sp>
      <p:sp>
        <p:nvSpPr>
          <p:cNvPr id="36" name="Rectangle 35"/>
          <p:cNvSpPr/>
          <p:nvPr/>
        </p:nvSpPr>
        <p:spPr>
          <a:xfrm>
            <a:off x="5748034" y="3955748"/>
            <a:ext cx="2091600" cy="84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Blow Horn</a:t>
            </a:r>
          </a:p>
          <a:p>
            <a:pPr marL="285750" lvl="0" indent="-285750">
              <a:buFont typeface="Arial"/>
              <a:buChar char="•"/>
            </a:pPr>
            <a:r>
              <a:rPr lang="en-US" sz="1600" dirty="0" smtClean="0">
                <a:solidFill>
                  <a:schemeClr val="accent4">
                    <a:lumMod val="75000"/>
                  </a:schemeClr>
                </a:solidFill>
              </a:rPr>
              <a:t>Credibility handicap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475776" y="3960365"/>
            <a:ext cx="2091208" cy="8423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Rang De</a:t>
            </a:r>
            <a:endParaRPr lang="en-US" sz="16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chemeClr val="accent4">
                    <a:lumMod val="75000"/>
                  </a:schemeClr>
                </a:solidFill>
              </a:rPr>
              <a:t>Investor shyness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222531" y="3951761"/>
            <a:ext cx="2091208" cy="84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b="1" dirty="0" err="1">
                <a:solidFill>
                  <a:schemeClr val="accent4">
                    <a:lumMod val="75000"/>
                  </a:schemeClr>
                </a:solidFill>
              </a:rPr>
              <a:t>Jayalaxmi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</a:rPr>
              <a:t>Agrotech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en-US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4">
                    <a:lumMod val="75000"/>
                  </a:schemeClr>
                </a:solidFill>
              </a:rPr>
              <a:t>Business model struggles</a:t>
            </a:r>
          </a:p>
        </p:txBody>
      </p:sp>
      <p:sp>
        <p:nvSpPr>
          <p:cNvPr id="4" name="AutoShape 2" descr="Image result for blow horn mini truck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4" descr="Image result for blow horn mini truck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6" descr="Image result for blow horn mini truck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1" name="Picture 7" descr="C:\Users\bsrm6\Personal Documents - Not Backed Up\RESEARCH\RESEARCH NETWORKS\MY-SELF\diode 2017\blowhor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5753" y="1609015"/>
            <a:ext cx="2838007" cy="1569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bsrm6\Personal Documents - Not Backed Up\RESEARCH\RESEARCH NETWORKS\MY-SELF\diode 2017\rangd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6825" y="1621600"/>
            <a:ext cx="2651222" cy="164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/>
          <p:cNvSpPr txBox="1">
            <a:spLocks/>
          </p:cNvSpPr>
          <p:nvPr/>
        </p:nvSpPr>
        <p:spPr>
          <a:xfrm>
            <a:off x="49197" y="5136518"/>
            <a:ext cx="1078848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Development issue</a:t>
            </a:r>
            <a:endParaRPr lang="en-US" sz="1200" b="1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6" name="TextBox 55"/>
          <p:cNvSpPr txBox="1">
            <a:spLocks/>
          </p:cNvSpPr>
          <p:nvPr/>
        </p:nvSpPr>
        <p:spPr>
          <a:xfrm>
            <a:off x="1786680" y="5117076"/>
            <a:ext cx="1522800" cy="64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Information asymmetry</a:t>
            </a:r>
          </a:p>
        </p:txBody>
      </p:sp>
      <p:sp>
        <p:nvSpPr>
          <p:cNvPr id="57" name="TextBox 56"/>
          <p:cNvSpPr txBox="1">
            <a:spLocks/>
          </p:cNvSpPr>
          <p:nvPr/>
        </p:nvSpPr>
        <p:spPr>
          <a:xfrm>
            <a:off x="3835648" y="5116150"/>
            <a:ext cx="1522800" cy="64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Financial exclusion</a:t>
            </a:r>
          </a:p>
        </p:txBody>
      </p:sp>
      <p:sp>
        <p:nvSpPr>
          <p:cNvPr id="58" name="TextBox 57"/>
          <p:cNvSpPr txBox="1">
            <a:spLocks noChangeAspect="1"/>
          </p:cNvSpPr>
          <p:nvPr/>
        </p:nvSpPr>
        <p:spPr>
          <a:xfrm>
            <a:off x="6332446" y="5105621"/>
            <a:ext cx="1521150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Unpredictable </a:t>
            </a: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&amp; unreliable 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intra-city logistics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1512822" y="1702111"/>
            <a:ext cx="1444605" cy="1724754"/>
            <a:chOff x="4757724" y="1916868"/>
            <a:chExt cx="2795776" cy="3235356"/>
          </a:xfrm>
        </p:grpSpPr>
        <p:pic>
          <p:nvPicPr>
            <p:cNvPr id="78" name="Picture 2" descr="C:\Users\Administrator\Desktop\App add\samsung-galaxy-grand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8302" t="7082" r="8679" b="5363"/>
            <a:stretch>
              <a:fillRect/>
            </a:stretch>
          </p:blipFill>
          <p:spPr bwMode="auto">
            <a:xfrm rot="19588806">
              <a:off x="5028839" y="2122370"/>
              <a:ext cx="2524661" cy="2543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9" name="Group 38"/>
            <p:cNvGrpSpPr>
              <a:grpSpLocks/>
            </p:cNvGrpSpPr>
            <p:nvPr/>
          </p:nvGrpSpPr>
          <p:grpSpPr bwMode="auto">
            <a:xfrm rot="21226948">
              <a:off x="4757724" y="1916868"/>
              <a:ext cx="2448254" cy="3235356"/>
              <a:chOff x="4418397" y="1303450"/>
              <a:chExt cx="3518590" cy="4495800"/>
            </a:xfrm>
          </p:grpSpPr>
          <p:pic>
            <p:nvPicPr>
              <p:cNvPr id="80" name="Picture 4" descr="https://encrypted-tbn3.gstatic.com/images?q=tbn:ANd9GcR0hzj-LlQXf6CZoM_PuVHLpLGkeBVIhSX0gA11VAGvOu1KVGPMCw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12379" y="2362882"/>
                <a:ext cx="424607" cy="539163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394773" lon="59515" rev="45743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1" name="Picture 12" descr="C:\Documents and Settings\admin\Desktop\Tomato.jpeg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6892086" y="2247497"/>
                <a:ext cx="502244" cy="654548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</p:spPr>
          </p:pic>
          <p:pic>
            <p:nvPicPr>
              <p:cNvPr id="82" name="Picture 14" descr="C:\Documents and Settings\admin\Desktop\Maze.jpeg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5280339" y="2007743"/>
                <a:ext cx="693707" cy="82259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165100" prst="coolSlant"/>
                <a:bevelB/>
              </a:sp3d>
            </p:spPr>
          </p:pic>
          <p:pic>
            <p:nvPicPr>
              <p:cNvPr id="83" name="Picture 15" descr="C:\Documents and Settings\admin\Desktop\Wheat.jpeg"/>
              <p:cNvPicPr>
                <a:picLocks noChangeAspect="1" noChangeArrowheads="1"/>
              </p:cNvPicPr>
              <p:nvPr/>
            </p:nvPicPr>
            <p:blipFill>
              <a:blip r:embed="rId9"/>
              <a:srcRect l="12445" r="12882" b="8370"/>
              <a:stretch>
                <a:fillRect/>
              </a:stretch>
            </p:blipFill>
            <p:spPr bwMode="auto">
              <a:xfrm>
                <a:off x="6762746" y="3957088"/>
                <a:ext cx="635855" cy="664059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</p:spPr>
          </p:pic>
          <p:pic>
            <p:nvPicPr>
              <p:cNvPr id="84" name="Picture 29" descr="https://encrypted-tbn2.gstatic.com/images?q=tbn:ANd9GcQmGOPBAw8C7jgBCVHnllNS0Png7LvPT5Q15Mr04EBixahTAD3jGJsswc4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0702" y="3070184"/>
                <a:ext cx="585013" cy="64091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5" name="Picture 2" descr="https://encrypted-tbn0.gstatic.com/images?q=tbn:ANd9GcTMd6YqYf-VWWErDDdNpmOO3zkisb8TvEkML6P_Us3ESg2MT4rb8w"/>
              <p:cNvPicPr>
                <a:picLocks noChangeAspect="1" noChangeArrowheads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9627" t="16741" r="26329" b="16151"/>
              <a:stretch/>
            </p:blipFill>
            <p:spPr bwMode="auto">
              <a:xfrm>
                <a:off x="6176518" y="2824678"/>
                <a:ext cx="612017" cy="819873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6" name="Picture 2" descr="http://image.shutterstock.com/display_pic_with_logo/1058354/112861834/stock-vector-rice-spikelet-of-rice-on-a-white-background-vector-illustration-eps-112861834.jpg"/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46206" t="50333" b="4902"/>
              <a:stretch/>
            </p:blipFill>
            <p:spPr bwMode="auto">
              <a:xfrm>
                <a:off x="4787026" y="3070183"/>
                <a:ext cx="708517" cy="801025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7" name="Picture 28" descr="http://t1.gstatic.com/images?q=tbn:ANd9GcSuZCkSbubQGSH9Xq_JZfJvzwXEJHb9ETtNOC494xfwwryiHtho7Q"/>
              <p:cNvPicPr>
                <a:picLocks noChangeAspect="1" noChangeArrowheads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-623" r="5779" b="623"/>
              <a:stretch/>
            </p:blipFill>
            <p:spPr bwMode="auto">
              <a:xfrm>
                <a:off x="4418397" y="4753422"/>
                <a:ext cx="857166" cy="1045828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8" name="Picture 3" descr="C:\Users\chitvaj\Desktop\pomo\Grape.jpg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2334" y="2883519"/>
                <a:ext cx="701305" cy="82246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9" name="Picture 6" descr="https://encrypted-tbn1.gstatic.com/images?q=tbn:ANd9GcQS0twy8imjXdS-3DzWrI7M1wLQmPyDQQj4hPmzmIduz0IapX6rAn8BaFlQ"/>
              <p:cNvPicPr>
                <a:picLocks noChangeAspect="1" noChangeArrowheads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r="3605" b="6626"/>
              <a:stretch/>
            </p:blipFill>
            <p:spPr bwMode="auto">
              <a:xfrm>
                <a:off x="6165475" y="1988437"/>
                <a:ext cx="595913" cy="74889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0" name="Picture 21" descr="C:\Users\Administrator\Desktop\tea.jpg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70850" y="4033117"/>
                <a:ext cx="466137" cy="588030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1" name="Picture 2" descr="https://encrypted-tbn3.gstatic.com/images?q=tbn:ANd9GcQ7Smi3ljzyvOP9_KQplivFDuVDprTLDVFyLBj0xJFpBRsf_IzZROs2Lw"/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7743" y="3857332"/>
                <a:ext cx="620524" cy="74683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394773" lon="59515" rev="45743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2" name="Picture 3" descr="C:\Documents and Settings\admin\Desktop\Groundnut.jpeg"/>
              <p:cNvPicPr>
                <a:picLocks noChangeAspect="1" noChangeArrowheads="1"/>
              </p:cNvPicPr>
              <p:nvPr/>
            </p:nvPicPr>
            <p:blipFill>
              <a:blip r:embed="rId18"/>
              <a:srcRect/>
              <a:stretch>
                <a:fillRect/>
              </a:stretch>
            </p:blipFill>
            <p:spPr bwMode="auto">
              <a:xfrm>
                <a:off x="4607719" y="1303450"/>
                <a:ext cx="660450" cy="838538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394773" lon="59515" rev="45743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</p:spPr>
          </p:pic>
          <p:pic>
            <p:nvPicPr>
              <p:cNvPr id="93" name="Picture 92" descr="C:\Users\Administrator\Desktop\cofee.jpg"/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70850" y="3134637"/>
                <a:ext cx="427480" cy="571344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4" name="Picture 2" descr="C:\Users\chitvaj\Desktop\pomo\Main icon.bmp"/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5563" y="4147136"/>
                <a:ext cx="895711" cy="1047590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9" name="Rectangle 8"/>
          <p:cNvSpPr/>
          <p:nvPr/>
        </p:nvSpPr>
        <p:spPr>
          <a:xfrm>
            <a:off x="1387016" y="389652"/>
            <a:ext cx="6217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+mj-lt"/>
              </a:rPr>
              <a:t>Three digital start-ups</a:t>
            </a:r>
            <a:endParaRPr lang="en-GB" sz="32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47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29009"/>
    </mc:Choice>
    <mc:Fallback>
      <p:transition spd="slow" advTm="12901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460376" y="145140"/>
            <a:ext cx="8229600" cy="830997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Digital Products: </a:t>
            </a:r>
            <a:r>
              <a:rPr lang="en-US" dirty="0">
                <a:solidFill>
                  <a:schemeClr val="bg1"/>
                </a:solidFill>
              </a:rPr>
              <a:t>Device, Applications and </a:t>
            </a:r>
            <a:r>
              <a:rPr lang="en-US" dirty="0" smtClean="0">
                <a:solidFill>
                  <a:schemeClr val="bg1"/>
                </a:solidFill>
              </a:rPr>
              <a:t>Platform</a:t>
            </a:r>
          </a:p>
          <a:p>
            <a:r>
              <a:rPr lang="en-US" sz="1800" dirty="0" err="1" smtClean="0">
                <a:solidFill>
                  <a:schemeClr val="bg1"/>
                </a:solidFill>
              </a:rPr>
              <a:t>Jayalaxmi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Agrotech</a:t>
            </a:r>
            <a:endParaRPr lang="en-US" sz="1800" dirty="0">
              <a:solidFill>
                <a:schemeClr val="bg1"/>
              </a:solidFill>
            </a:endParaRPr>
          </a:p>
        </p:txBody>
      </p:sp>
      <p:grpSp>
        <p:nvGrpSpPr>
          <p:cNvPr id="5" name="Group 34"/>
          <p:cNvGrpSpPr>
            <a:grpSpLocks/>
          </p:cNvGrpSpPr>
          <p:nvPr/>
        </p:nvGrpSpPr>
        <p:grpSpPr bwMode="auto">
          <a:xfrm rot="20859793">
            <a:off x="4294499" y="1687698"/>
            <a:ext cx="2544342" cy="3832316"/>
            <a:chOff x="846513" y="1461615"/>
            <a:chExt cx="4501570" cy="3981526"/>
          </a:xfrm>
        </p:grpSpPr>
        <p:pic>
          <p:nvPicPr>
            <p:cNvPr id="6" name="Picture 2" descr="C:\Users\Administrator\Desktop\App add\samsung-galaxy-grand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8302" t="7082" r="8679" b="5363"/>
            <a:stretch>
              <a:fillRect/>
            </a:stretch>
          </p:blipFill>
          <p:spPr bwMode="auto">
            <a:xfrm rot="20570678">
              <a:off x="1157083" y="1556941"/>
              <a:ext cx="4191000" cy="388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" name="Group 38"/>
            <p:cNvGrpSpPr>
              <a:grpSpLocks/>
            </p:cNvGrpSpPr>
            <p:nvPr/>
          </p:nvGrpSpPr>
          <p:grpSpPr bwMode="auto">
            <a:xfrm rot="608820">
              <a:off x="846513" y="1461615"/>
              <a:ext cx="2933422" cy="3568171"/>
              <a:chOff x="4418397" y="1303450"/>
              <a:chExt cx="3518590" cy="4495800"/>
            </a:xfrm>
          </p:grpSpPr>
          <p:pic>
            <p:nvPicPr>
              <p:cNvPr id="9" name="Picture 4" descr="https://encrypted-tbn3.gstatic.com/images?q=tbn:ANd9GcR0hzj-LlQXf6CZoM_PuVHLpLGkeBVIhSX0gA11VAGvOu1KVGPMCw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12379" y="2362882"/>
                <a:ext cx="424607" cy="539163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394773" lon="59515" rev="45743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12" descr="C:\Documents and Settings\admin\Desktop\Tomato.jpeg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6892086" y="2247497"/>
                <a:ext cx="502244" cy="654548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</p:spPr>
          </p:pic>
          <p:pic>
            <p:nvPicPr>
              <p:cNvPr id="11" name="Picture 14" descr="C:\Documents and Settings\admin\Desktop\Maze.jpeg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5280339" y="2007743"/>
                <a:ext cx="693707" cy="82259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165100" prst="coolSlant"/>
                <a:bevelB/>
              </a:sp3d>
            </p:spPr>
          </p:pic>
          <p:pic>
            <p:nvPicPr>
              <p:cNvPr id="12" name="Picture 15" descr="C:\Documents and Settings\admin\Desktop\Wheat.jpeg"/>
              <p:cNvPicPr>
                <a:picLocks noChangeAspect="1" noChangeArrowheads="1"/>
              </p:cNvPicPr>
              <p:nvPr/>
            </p:nvPicPr>
            <p:blipFill>
              <a:blip r:embed="rId6"/>
              <a:srcRect l="12445" r="12882" b="8370"/>
              <a:stretch>
                <a:fillRect/>
              </a:stretch>
            </p:blipFill>
            <p:spPr bwMode="auto">
              <a:xfrm>
                <a:off x="6762746" y="3957088"/>
                <a:ext cx="635855" cy="664059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</p:spPr>
          </p:pic>
          <p:pic>
            <p:nvPicPr>
              <p:cNvPr id="13" name="Picture 29" descr="https://encrypted-tbn2.gstatic.com/images?q=tbn:ANd9GcQmGOPBAw8C7jgBCVHnllNS0Png7LvPT5Q15Mr04EBixahTAD3jGJsswc4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0702" y="3070184"/>
                <a:ext cx="585013" cy="64091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2" descr="https://encrypted-tbn0.gstatic.com/images?q=tbn:ANd9GcTMd6YqYf-VWWErDDdNpmOO3zkisb8TvEkML6P_Us3ESg2MT4rb8w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9627" t="16741" r="26329" b="16151"/>
              <a:stretch/>
            </p:blipFill>
            <p:spPr bwMode="auto">
              <a:xfrm>
                <a:off x="6176518" y="2824678"/>
                <a:ext cx="612017" cy="819873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2" descr="http://image.shutterstock.com/display_pic_with_logo/1058354/112861834/stock-vector-rice-spikelet-of-rice-on-a-white-background-vector-illustration-eps-112861834.jpg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46206" t="50333" b="4902"/>
              <a:stretch/>
            </p:blipFill>
            <p:spPr bwMode="auto">
              <a:xfrm>
                <a:off x="4787026" y="3070183"/>
                <a:ext cx="708517" cy="801025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28" descr="http://t1.gstatic.com/images?q=tbn:ANd9GcSuZCkSbubQGSH9Xq_JZfJvzwXEJHb9ETtNOC494xfwwryiHtho7Q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-623" r="5779" b="623"/>
              <a:stretch/>
            </p:blipFill>
            <p:spPr bwMode="auto">
              <a:xfrm>
                <a:off x="4418397" y="4753422"/>
                <a:ext cx="857166" cy="1045828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Picture 3" descr="C:\Users\chitvaj\Desktop\pomo\Grape.jpg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2334" y="2883519"/>
                <a:ext cx="701305" cy="82246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Picture 6" descr="https://encrypted-tbn1.gstatic.com/images?q=tbn:ANd9GcQS0twy8imjXdS-3DzWrI7M1wLQmPyDQQj4hPmzmIduz0IapX6rAn8BaFlQ"/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r="3605" b="6626"/>
              <a:stretch/>
            </p:blipFill>
            <p:spPr bwMode="auto">
              <a:xfrm>
                <a:off x="6165475" y="1988437"/>
                <a:ext cx="595913" cy="74889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21" descr="C:\Users\Administrator\Desktop\tea.jpg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70850" y="4033117"/>
                <a:ext cx="466137" cy="588030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2" descr="https://encrypted-tbn3.gstatic.com/images?q=tbn:ANd9GcQ7Smi3ljzyvOP9_KQplivFDuVDprTLDVFyLBj0xJFpBRsf_IzZROs2Lw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7743" y="3857332"/>
                <a:ext cx="620524" cy="74683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394773" lon="59515" rev="45743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3" descr="C:\Documents and Settings\admin\Desktop\Groundnut.jpeg"/>
              <p:cNvPicPr>
                <a:picLocks noChangeAspect="1" noChangeArrowheads="1"/>
              </p:cNvPicPr>
              <p:nvPr/>
            </p:nvPicPr>
            <p:blipFill>
              <a:blip r:embed="rId15"/>
              <a:srcRect/>
              <a:stretch>
                <a:fillRect/>
              </a:stretch>
            </p:blipFill>
            <p:spPr bwMode="auto">
              <a:xfrm>
                <a:off x="4607719" y="1303450"/>
                <a:ext cx="660450" cy="838538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394773" lon="59515" rev="45743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</p:spPr>
          </p:pic>
          <p:pic>
            <p:nvPicPr>
              <p:cNvPr id="22" name="Picture 21" descr="C:\Users\Administrator\Desktop\cofee.jpg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70850" y="3134637"/>
                <a:ext cx="427480" cy="571344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2" descr="C:\Users\chitvaj\Desktop\pomo\Main icon.bmp"/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5563" y="4147136"/>
                <a:ext cx="895711" cy="1047590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" name="TextBox 41"/>
            <p:cNvSpPr txBox="1">
              <a:spLocks noChangeArrowheads="1"/>
            </p:cNvSpPr>
            <p:nvPr/>
          </p:nvSpPr>
          <p:spPr bwMode="auto">
            <a:xfrm rot="21190629">
              <a:off x="3028920" y="1651846"/>
              <a:ext cx="992065" cy="2076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900" b="1" dirty="0">
                  <a:solidFill>
                    <a:srgbClr val="00B050"/>
                  </a:solidFill>
                </a:rPr>
                <a:t>Agri Apps</a:t>
              </a:r>
              <a:endParaRPr lang="en-IN" sz="9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613" t="1184" r="17653"/>
          <a:stretch/>
        </p:blipFill>
        <p:spPr>
          <a:xfrm>
            <a:off x="6810998" y="2160896"/>
            <a:ext cx="2230171" cy="2777541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460376" y="5563830"/>
            <a:ext cx="1545640" cy="462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Agri-pole</a:t>
            </a:r>
            <a:r>
              <a:rPr lang="en-US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13019" y="5435642"/>
            <a:ext cx="2020061" cy="59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Crop specific Applications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239687" y="4917866"/>
            <a:ext cx="1554993" cy="59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Analytics platform</a:t>
            </a:r>
          </a:p>
        </p:txBody>
      </p:sp>
      <p:pic>
        <p:nvPicPr>
          <p:cNvPr id="2051" name="Picture 3" descr="C:\Users\bsrm6\Dropbox\diode 2017\big_395871_1450787862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08293"/>
            <a:ext cx="3776157" cy="283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0477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/>
          <a:srcRect l="38538" t="22401" r="19298" b="10033"/>
          <a:stretch/>
        </p:blipFill>
        <p:spPr>
          <a:xfrm>
            <a:off x="264909" y="1367324"/>
            <a:ext cx="4109173" cy="4815440"/>
          </a:xfrm>
          <a:prstGeom prst="rect">
            <a:avLst/>
          </a:prstGeom>
        </p:spPr>
      </p:pic>
      <p:sp>
        <p:nvSpPr>
          <p:cNvPr id="4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4889377" y="1268760"/>
            <a:ext cx="4283968" cy="5202194"/>
          </a:xfrm>
        </p:spPr>
        <p:txBody>
          <a:bodyPr>
            <a:noAutofit/>
          </a:bodyPr>
          <a:lstStyle/>
          <a:p>
            <a:r>
              <a:rPr lang="en-US" sz="1200" dirty="0" smtClean="0">
                <a:latin typeface="+mn-lt"/>
              </a:rPr>
              <a:t>Light </a:t>
            </a:r>
            <a:r>
              <a:rPr lang="en-US" sz="1200" dirty="0">
                <a:latin typeface="+mn-lt"/>
              </a:rPr>
              <a:t>weight apps &amp; works without internet.</a:t>
            </a:r>
          </a:p>
          <a:p>
            <a:r>
              <a:rPr lang="en-US" sz="1200" dirty="0">
                <a:latin typeface="+mn-lt"/>
              </a:rPr>
              <a:t>Built to “Break the literacy barrier”.</a:t>
            </a:r>
          </a:p>
          <a:p>
            <a:r>
              <a:rPr lang="en-US" sz="1200" dirty="0">
                <a:latin typeface="+mn-lt"/>
              </a:rPr>
              <a:t>Built with audio visuals support regional language</a:t>
            </a:r>
          </a:p>
          <a:p>
            <a:r>
              <a:rPr lang="en-US" sz="1200" dirty="0">
                <a:latin typeface="+mn-lt"/>
              </a:rPr>
              <a:t>Provide decision support system for farmers.</a:t>
            </a:r>
          </a:p>
          <a:p>
            <a:r>
              <a:rPr lang="en-US" sz="1200" dirty="0">
                <a:latin typeface="+mn-lt"/>
              </a:rPr>
              <a:t>Provide pricing analytics &amp; break even analysis</a:t>
            </a:r>
          </a:p>
          <a:p>
            <a:r>
              <a:rPr lang="en-US" sz="1200" dirty="0">
                <a:latin typeface="+mn-lt"/>
              </a:rPr>
              <a:t>Remind farmer on irrigation, firtigation, spray etc.</a:t>
            </a:r>
          </a:p>
          <a:p>
            <a:r>
              <a:rPr lang="en-US" sz="1200" dirty="0">
                <a:latin typeface="+mn-lt"/>
              </a:rPr>
              <a:t>Information on verities and their fitment.</a:t>
            </a:r>
          </a:p>
          <a:p>
            <a:r>
              <a:rPr lang="en-US" sz="1200" dirty="0">
                <a:latin typeface="+mn-lt"/>
              </a:rPr>
              <a:t>End-to-end information on 20 crops.</a:t>
            </a:r>
          </a:p>
          <a:p>
            <a:r>
              <a:rPr lang="en-US" sz="1200" dirty="0">
                <a:latin typeface="+mn-lt"/>
              </a:rPr>
              <a:t>Guide to use growth hormones, fertilizers and pesticides.</a:t>
            </a:r>
          </a:p>
          <a:p>
            <a:r>
              <a:rPr lang="en-US" sz="1200" dirty="0">
                <a:latin typeface="+mn-lt"/>
              </a:rPr>
              <a:t>Information on Goat, sheep and diary forming.</a:t>
            </a:r>
          </a:p>
          <a:p>
            <a:r>
              <a:rPr lang="en-US" sz="1200" dirty="0">
                <a:latin typeface="+mn-lt"/>
              </a:rPr>
              <a:t>Vaccination details for live stock.</a:t>
            </a:r>
          </a:p>
          <a:p>
            <a:r>
              <a:rPr lang="en-US" sz="1200" dirty="0">
                <a:latin typeface="+mn-lt"/>
              </a:rPr>
              <a:t>Providing  details on elements like sunlight, altitude</a:t>
            </a:r>
          </a:p>
          <a:p>
            <a:r>
              <a:rPr lang="en-US" sz="1200" dirty="0">
                <a:latin typeface="+mn-lt"/>
              </a:rPr>
              <a:t> On demand weather services(Optional).</a:t>
            </a:r>
          </a:p>
          <a:p>
            <a:r>
              <a:rPr lang="en-US" sz="1200" dirty="0">
                <a:latin typeface="+mn-lt"/>
              </a:rPr>
              <a:t>Crop specific post harvesting technology information.</a:t>
            </a:r>
          </a:p>
          <a:p>
            <a:r>
              <a:rPr lang="en-US" sz="1200" dirty="0">
                <a:latin typeface="+mn-lt"/>
              </a:rPr>
              <a:t>Farmer-to-Farmer to multiplier effect. </a:t>
            </a:r>
          </a:p>
          <a:p>
            <a:endParaRPr lang="en-US" sz="1500" dirty="0"/>
          </a:p>
          <a:p>
            <a:endParaRPr lang="en-IN" sz="1500" dirty="0"/>
          </a:p>
          <a:p>
            <a:endParaRPr lang="en-IN" sz="1500" dirty="0"/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273472" y="308483"/>
            <a:ext cx="8229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buFont typeface="Arial" panose="020B0604020202020204" pitchFamily="34" charset="0"/>
              <a:buNone/>
              <a:defRPr lang="en-US" sz="3000" b="1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3600" dirty="0" err="1" smtClean="0">
                <a:solidFill>
                  <a:schemeClr val="bg1"/>
                </a:solidFill>
              </a:rPr>
              <a:t>Agri</a:t>
            </a:r>
            <a:r>
              <a:rPr lang="en-IN" sz="3600" dirty="0" smtClean="0">
                <a:solidFill>
                  <a:schemeClr val="bg1"/>
                </a:solidFill>
              </a:rPr>
              <a:t> Apps </a:t>
            </a:r>
            <a:endParaRPr lang="en-IN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187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0" y="282011"/>
            <a:ext cx="8892480" cy="945804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Impact</a:t>
            </a:r>
          </a:p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8381" y="2296705"/>
            <a:ext cx="1538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+mn-lt"/>
              </a:rPr>
              <a:t>150,000 users</a:t>
            </a:r>
            <a:endParaRPr lang="en-US" sz="1400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02378" y="1517273"/>
            <a:ext cx="22648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lt"/>
              </a:rPr>
              <a:t>Reduced </a:t>
            </a:r>
            <a:r>
              <a:rPr lang="en-US" sz="1400" dirty="0" smtClean="0">
                <a:latin typeface="+mn-lt"/>
              </a:rPr>
              <a:t>input costs </a:t>
            </a:r>
            <a:r>
              <a:rPr lang="en-US" sz="1400" dirty="0">
                <a:latin typeface="+mn-lt"/>
              </a:rPr>
              <a:t>by 14% and </a:t>
            </a:r>
            <a:r>
              <a:rPr lang="en-US" sz="1400" dirty="0" smtClean="0">
                <a:latin typeface="+mn-lt"/>
              </a:rPr>
              <a:t>achieved productivity improvements of </a:t>
            </a:r>
            <a:r>
              <a:rPr lang="en-US" sz="1400" dirty="0">
                <a:latin typeface="+mn-lt"/>
              </a:rPr>
              <a:t>17%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91064" y="1711929"/>
            <a:ext cx="22219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+mn-lt"/>
              </a:rPr>
              <a:t>A 46% improvement in farmers’ knowledge and skills</a:t>
            </a:r>
            <a:endParaRPr lang="en-US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38833" y="2657852"/>
            <a:ext cx="1983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+mn-lt"/>
              </a:rPr>
              <a:t>Reduced livestock mortality rates by </a:t>
            </a:r>
            <a:r>
              <a:rPr lang="en-US" sz="1400" dirty="0">
                <a:latin typeface="+mn-lt"/>
              </a:rPr>
              <a:t>6%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84608" y="2426232"/>
            <a:ext cx="3020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lt"/>
              </a:rPr>
              <a:t>Reduction in overall fertilizer consumption by 50,000 tons</a:t>
            </a:r>
            <a:endParaRPr lang="en-US" sz="14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27" name="Picture 2" descr="Image result for increased crop yield  clipar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" t="5070" r="11413" b="10417"/>
          <a:stretch/>
        </p:blipFill>
        <p:spPr bwMode="auto">
          <a:xfrm>
            <a:off x="5527511" y="1443755"/>
            <a:ext cx="1349097" cy="100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852" y="1350022"/>
            <a:ext cx="1691045" cy="946683"/>
          </a:xfrm>
          <a:prstGeom prst="rect">
            <a:avLst/>
          </a:prstGeom>
        </p:spPr>
      </p:pic>
      <p:pic>
        <p:nvPicPr>
          <p:cNvPr id="29" name="Picture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37853" y="2405191"/>
            <a:ext cx="1279332" cy="113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" descr="Image result for livestock health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2444" y="2647737"/>
            <a:ext cx="1604441" cy="1046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knowledge brain clipar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9075" y="1563082"/>
            <a:ext cx="1336693" cy="91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125" b="8927"/>
          <a:stretch/>
        </p:blipFill>
        <p:spPr>
          <a:xfrm>
            <a:off x="6665720" y="2943055"/>
            <a:ext cx="2401482" cy="324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648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Rang De</a:t>
            </a:r>
            <a:endParaRPr lang="en-GB" dirty="0"/>
          </a:p>
        </p:txBody>
      </p:sp>
      <p:pic>
        <p:nvPicPr>
          <p:cNvPr id="1027" name="Picture 3" descr="C:\Users\bsrm6\Dropbox\diode 2017\rang de found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67" y="1371598"/>
            <a:ext cx="3118865" cy="233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bsrm6\Dropbox\diode 2017\Rang_model_infographi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050850"/>
            <a:ext cx="7376678" cy="297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21622" y="1623701"/>
            <a:ext cx="40507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+mn-lt"/>
              </a:rPr>
              <a:t>Peer-to-peer lending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+mn-lt"/>
              </a:rPr>
              <a:t>Access to low cost microcredit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+mn-lt"/>
              </a:rPr>
              <a:t>Individuals lend small sums of money via online portal</a:t>
            </a: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86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6"/>
          <p:cNvSpPr>
            <a:spLocks noGrp="1" noChangeArrowheads="1"/>
          </p:cNvSpPr>
          <p:nvPr>
            <p:ph type="title"/>
          </p:nvPr>
        </p:nvSpPr>
        <p:spPr>
          <a:xfrm>
            <a:off x="76200" y="549594"/>
            <a:ext cx="8839200" cy="457200"/>
          </a:xfrm>
        </p:spPr>
        <p:txBody>
          <a:bodyPr/>
          <a:lstStyle/>
          <a:p>
            <a:pPr algn="ctr" eaLnBrk="1" hangingPunct="1"/>
            <a:r>
              <a:rPr lang="en-GB" dirty="0" smtClean="0"/>
              <a:t>Rang De Impact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3798480"/>
            <a:ext cx="8964612" cy="2183602"/>
          </a:xfrm>
        </p:spPr>
        <p:txBody>
          <a:bodyPr/>
          <a:lstStyle/>
          <a:p>
            <a:r>
              <a:rPr lang="en-GB" sz="2800" dirty="0" smtClean="0">
                <a:latin typeface="+mn-lt"/>
              </a:rPr>
              <a:t>12508 social investors</a:t>
            </a:r>
            <a:endParaRPr lang="en-GB" sz="2800" dirty="0">
              <a:latin typeface="+mn-lt"/>
            </a:endParaRPr>
          </a:p>
          <a:p>
            <a:r>
              <a:rPr lang="en-GB" sz="2800" dirty="0" smtClean="0">
                <a:latin typeface="+mn-lt"/>
              </a:rPr>
              <a:t>57474 loans </a:t>
            </a:r>
            <a:r>
              <a:rPr lang="en-GB" sz="2800" dirty="0">
                <a:latin typeface="+mn-lt"/>
              </a:rPr>
              <a:t>disbursed</a:t>
            </a:r>
          </a:p>
          <a:p>
            <a:r>
              <a:rPr lang="en-GB" sz="2800" smtClean="0">
                <a:latin typeface="+mn-lt"/>
              </a:rPr>
              <a:t>INR </a:t>
            </a:r>
            <a:r>
              <a:rPr lang="en-GB" sz="2800" dirty="0" smtClean="0">
                <a:latin typeface="+mn-lt"/>
              </a:rPr>
              <a:t>584.4M (£7M): social investments </a:t>
            </a:r>
            <a:r>
              <a:rPr lang="en-GB" sz="2800" dirty="0">
                <a:latin typeface="+mn-lt"/>
              </a:rPr>
              <a:t>raised</a:t>
            </a:r>
          </a:p>
          <a:p>
            <a:r>
              <a:rPr lang="en-GB" sz="2800" smtClean="0">
                <a:latin typeface="+mn-lt"/>
              </a:rPr>
              <a:t>92.96</a:t>
            </a:r>
            <a:r>
              <a:rPr lang="en-GB" sz="2800" dirty="0" smtClean="0">
                <a:latin typeface="+mn-lt"/>
              </a:rPr>
              <a:t>%: repayment rate</a:t>
            </a:r>
            <a:endParaRPr lang="en-GB" sz="2800" dirty="0">
              <a:latin typeface="+mn-lt"/>
            </a:endParaRPr>
          </a:p>
          <a:p>
            <a:r>
              <a:rPr lang="en-GB" sz="2800" dirty="0" smtClean="0">
                <a:latin typeface="+mn-lt"/>
              </a:rPr>
              <a:t>18 states </a:t>
            </a:r>
            <a:endParaRPr lang="en-GB" sz="2800" dirty="0">
              <a:latin typeface="+mn-lt"/>
            </a:endParaRPr>
          </a:p>
          <a:p>
            <a:r>
              <a:rPr lang="en-GB" sz="2800" dirty="0" smtClean="0">
                <a:latin typeface="+mn-lt"/>
              </a:rPr>
              <a:t>3697 education </a:t>
            </a:r>
            <a:r>
              <a:rPr lang="en-GB" sz="2800" dirty="0">
                <a:latin typeface="+mn-lt"/>
              </a:rPr>
              <a:t>loans</a:t>
            </a:r>
          </a:p>
          <a:p>
            <a:r>
              <a:rPr lang="en-GB" sz="2800" dirty="0" smtClean="0">
                <a:latin typeface="+mn-lt"/>
              </a:rPr>
              <a:t>93.33% women </a:t>
            </a:r>
            <a:r>
              <a:rPr lang="en-GB" sz="2800" dirty="0">
                <a:latin typeface="+mn-lt"/>
              </a:rPr>
              <a:t>borrowers</a:t>
            </a:r>
          </a:p>
          <a:p>
            <a:r>
              <a:rPr lang="en-GB" sz="2800" dirty="0" smtClean="0">
                <a:latin typeface="+mn-lt"/>
              </a:rPr>
              <a:t>9-18%: APR interest </a:t>
            </a:r>
            <a:r>
              <a:rPr lang="en-GB" sz="2800" dirty="0">
                <a:latin typeface="+mn-lt"/>
              </a:rPr>
              <a:t>rate charged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dirty="0" smtClean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dirty="0" smtClean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dirty="0" smtClean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600" dirty="0" smtClean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377766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6"/>
          <p:cNvSpPr>
            <a:spLocks noGrp="1" noChangeArrowheads="1"/>
          </p:cNvSpPr>
          <p:nvPr>
            <p:ph type="title"/>
          </p:nvPr>
        </p:nvSpPr>
        <p:spPr>
          <a:xfrm>
            <a:off x="76200" y="443596"/>
            <a:ext cx="8839200" cy="457200"/>
          </a:xfrm>
        </p:spPr>
        <p:txBody>
          <a:bodyPr/>
          <a:lstStyle/>
          <a:p>
            <a:pPr algn="ctr" eaLnBrk="1" hangingPunct="1"/>
            <a:r>
              <a:rPr lang="en-GB" sz="2800" dirty="0" err="1" smtClean="0"/>
              <a:t>Blowhorn</a:t>
            </a:r>
            <a:endParaRPr lang="en-GB" sz="2800" dirty="0" smtClean="0"/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658026" y="2503918"/>
            <a:ext cx="4580546" cy="2743200"/>
          </a:xfrm>
        </p:spPr>
        <p:txBody>
          <a:bodyPr/>
          <a:lstStyle/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sz="2000" dirty="0" smtClean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dirty="0" smtClean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dirty="0" smtClean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 smtClean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 smtClean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 smtClean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/>
          </a:p>
          <a:p>
            <a:pPr marL="342000" lvl="1" indent="-342000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 smtClean="0">
              <a:latin typeface="Calibri" panose="020F0502020204030204" pitchFamily="34" charset="0"/>
            </a:endParaRPr>
          </a:p>
          <a:p>
            <a:pPr marL="342000" lvl="1" indent="-342000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>
              <a:latin typeface="Calibri" panose="020F0502020204030204" pitchFamily="34" charset="0"/>
            </a:endParaRPr>
          </a:p>
          <a:p>
            <a:pPr marL="342000" lvl="1" indent="-342000">
              <a:lnSpc>
                <a:spcPct val="150000"/>
              </a:lnSpc>
              <a:spcBef>
                <a:spcPct val="0"/>
              </a:spcBef>
              <a:buNone/>
            </a:pPr>
            <a:r>
              <a:rPr lang="en-GB" sz="1000" dirty="0" smtClean="0">
                <a:latin typeface="Calibri" panose="020F0502020204030204" pitchFamily="34" charset="0"/>
              </a:rPr>
              <a:t>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342000" lvl="1" indent="-342000">
              <a:lnSpc>
                <a:spcPct val="150000"/>
              </a:lnSpc>
              <a:spcBef>
                <a:spcPct val="0"/>
              </a:spcBef>
              <a:buNone/>
            </a:pPr>
            <a:r>
              <a:rPr lang="en-GB" sz="1000" dirty="0" smtClean="0">
                <a:latin typeface="Calibri" panose="020F0502020204030204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</a:t>
            </a:r>
            <a:endParaRPr lang="en-GB" sz="1000" dirty="0" smtClean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GB" sz="1000" dirty="0" smtClean="0"/>
              <a:t>    </a:t>
            </a:r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 smtClean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GB" sz="1000" dirty="0" smtClean="0"/>
              <a:t>                                                                                                                                                                                            </a:t>
            </a:r>
            <a:endParaRPr lang="en-GB" dirty="0" smtClean="0"/>
          </a:p>
        </p:txBody>
      </p:sp>
      <p:pic>
        <p:nvPicPr>
          <p:cNvPr id="1026" name="Picture 2" descr="C:\Users\bsrm6\Dropbox\diode 2017\Blowhorn-found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10056"/>
            <a:ext cx="4731717" cy="232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9705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boro-template-4x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lboro-template-4x3</Template>
  <TotalTime>8123</TotalTime>
  <Words>289</Words>
  <Application>Microsoft Office PowerPoint</Application>
  <PresentationFormat>On-screen Show (4:3)</PresentationFormat>
  <Paragraphs>84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lboro-template-4x3</vt:lpstr>
      <vt:lpstr>Development Impacts of Digital Enterprises: Some Insights from Indian Start-Ups</vt:lpstr>
      <vt:lpstr>Slide 2</vt:lpstr>
      <vt:lpstr>Slide 3</vt:lpstr>
      <vt:lpstr>Slide 4</vt:lpstr>
      <vt:lpstr>Slide 5</vt:lpstr>
      <vt:lpstr>Rang De</vt:lpstr>
      <vt:lpstr>Rang De Impact</vt:lpstr>
      <vt:lpstr>Blowhorn</vt:lpstr>
    </vt:vector>
  </TitlesOfParts>
  <Company>Loughborough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Staff/Research Student</dc:creator>
  <cp:lastModifiedBy>Prof. Richard Heeks</cp:lastModifiedBy>
  <cp:revision>64</cp:revision>
  <cp:lastPrinted>2015-09-16T13:33:44Z</cp:lastPrinted>
  <dcterms:created xsi:type="dcterms:W3CDTF">2015-09-16T05:03:53Z</dcterms:created>
  <dcterms:modified xsi:type="dcterms:W3CDTF">2017-06-03T22:01:35Z</dcterms:modified>
</cp:coreProperties>
</file>