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351" r:id="rId6"/>
    <p:sldId id="359" r:id="rId7"/>
    <p:sldId id="476" r:id="rId8"/>
    <p:sldId id="491" r:id="rId9"/>
    <p:sldId id="475" r:id="rId10"/>
    <p:sldId id="490" r:id="rId11"/>
    <p:sldId id="492" r:id="rId12"/>
    <p:sldId id="485" r:id="rId13"/>
    <p:sldId id="480" r:id="rId14"/>
    <p:sldId id="477" r:id="rId15"/>
    <p:sldId id="478" r:id="rId16"/>
    <p:sldId id="486" r:id="rId17"/>
    <p:sldId id="479" r:id="rId18"/>
    <p:sldId id="489" r:id="rId19"/>
    <p:sldId id="466" r:id="rId20"/>
    <p:sldId id="474" r:id="rId21"/>
    <p:sldId id="487" r:id="rId22"/>
    <p:sldId id="488" r:id="rId23"/>
    <p:sldId id="386" r:id="rId24"/>
    <p:sldId id="373" r:id="rId25"/>
    <p:sldId id="481" r:id="rId26"/>
    <p:sldId id="482" r:id="rId27"/>
    <p:sldId id="483" r:id="rId28"/>
    <p:sldId id="484" r:id="rId29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4280" autoAdjust="0"/>
  </p:normalViewPr>
  <p:slideViewPr>
    <p:cSldViewPr>
      <p:cViewPr>
        <p:scale>
          <a:sx n="66" d="100"/>
          <a:sy n="66" d="100"/>
        </p:scale>
        <p:origin x="1506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04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5D03E-7A42-4B63-BB55-EF0E27D80664}" type="datetimeFigureOut">
              <a:rPr lang="en-ZA" smtClean="0"/>
              <a:t>2017/05/25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8F859-68E7-4DC1-A1EF-58C182D33F6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0251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3A7E935-795E-47D6-AA3E-B049C2EAD326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99557E7-C6BC-499F-924A-241CFA0F2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7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B97B7E-A32D-4EAA-BEE3-86450DF058B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05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557E7-C6BC-499F-924A-241CFA0F231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64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557E7-C6BC-499F-924A-241CFA0F231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56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557E7-C6BC-499F-924A-241CFA0F231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7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557E7-C6BC-499F-924A-241CFA0F231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94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E9AB12-EACC-4756-B42C-E2D360079560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34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557E7-C6BC-499F-924A-241CFA0F231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9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990600"/>
            <a:ext cx="7772400" cy="1470025"/>
          </a:xfrm>
        </p:spPr>
        <p:txBody>
          <a:bodyPr/>
          <a:lstStyle>
            <a:lvl1pPr algn="r"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2590800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ED093-02A5-4D68-85B5-51B2A5EDC182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46DD9-668C-401C-BC20-CAFCE505B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9248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6D05F-1C27-4599-96ED-29D3A746F3F0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A540B-3803-460A-9E3B-C5534BD0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19200"/>
            <a:ext cx="7772400" cy="1362075"/>
          </a:xfrm>
        </p:spPr>
        <p:txBody>
          <a:bodyPr anchor="b"/>
          <a:lstStyle>
            <a:lvl1pPr algn="ct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267200"/>
            <a:ext cx="7772400" cy="1500187"/>
          </a:xfrm>
        </p:spPr>
        <p:txBody>
          <a:bodyPr anchor="t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0" algn="ctr">
              <a:buNone/>
              <a:defRPr sz="4000" b="1" cap="all" spc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DC336-5201-4653-9DBE-A3E946C7C5A2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32046-14D5-4688-93D6-BBB6013F4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2EA07-62F1-4613-B507-B7CE417F77AB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ECB79-B881-4997-9503-96326458D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BAA54-AED2-4FFF-BE0E-C81C8909A76F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99303-CAE6-4D66-8A73-0C3FFBCDE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92275-AAEA-4768-95F0-2127CE6C949E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126C4-F1B3-444C-8501-C349039F6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A72DA-5566-49DF-A294-0559090C612A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5473E-24F8-43D7-99C6-AB7FA7774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E77FA-C860-49A3-B97C-5CA011E51626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B2B95-96E0-42F6-A9D1-0CB6FBA73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4D8D0-17FF-4EFA-B646-84A3D54DDE62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296FF-547C-4ED3-B082-283082085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3DA4B-EE18-4A5E-A2EF-C462A03B6F6C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D30C-D5B8-4CF0-BBD8-D39E89D81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57E5-1410-4F52-AB15-B0DD59F304B6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6C9D7-7B21-4DFA-9F30-C36DD5D5E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19200" y="0"/>
            <a:ext cx="7924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942040-786F-48B9-85DF-2F38A900C966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3AB3C6-BE4E-44BD-AA93-F10D57E4A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effectLst>
            <a:reflection blurRad="6350" stA="55000" endA="300" endPos="45500" dir="5400000" sy="-100000" algn="bl" rotWithShape="0"/>
          </a:effectLst>
          <a:latin typeface="Century Gothic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838200"/>
            <a:ext cx="2428498" cy="312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" name="Picture 7" descr="mauritius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9510" y="4380747"/>
            <a:ext cx="3654490" cy="2477253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0" y="4914146"/>
            <a:ext cx="533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Century Gothic" pitchFamily="34" charset="0"/>
                <a:ea typeface="+mj-ea"/>
                <a:cs typeface="+mj-cs"/>
              </a:rPr>
              <a:t>Jean Paul Van Belle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effectLst>
                  <a:reflection blurRad="6350" stA="55000" endA="300" endPos="45500" dir="5400000" sy="-100000" algn="bl" rotWithShape="0"/>
                </a:effectLst>
                <a:latin typeface="Century Gothic" pitchFamily="34" charset="0"/>
                <a:ea typeface="+mj-ea"/>
                <a:cs typeface="+mj-cs"/>
              </a:rPr>
              <a:t>University of Cape Town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Century Gothic" pitchFamily="34" charset="0"/>
                <a:ea typeface="+mj-ea"/>
                <a:cs typeface="+mj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6100" y="1124327"/>
            <a:ext cx="4495800" cy="2551946"/>
          </a:xfrm>
        </p:spPr>
        <p:txBody>
          <a:bodyPr/>
          <a:lstStyle/>
          <a:p>
            <a:pPr algn="ctr"/>
            <a:r>
              <a:rPr lang="en-ZA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Labour</a:t>
            </a:r>
            <a:br>
              <a:rPr lang="en-ZA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ZA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Africa</a:t>
            </a:r>
          </a:p>
        </p:txBody>
      </p:sp>
      <p:sp>
        <p:nvSpPr>
          <p:cNvPr id="3" name="AutoShape 4" descr="data:image/jpeg;base64,/9j/4AAQSkZJRgABAQAAAQABAAD/2wCEAAkGBhQSEBUUExQUFBQUGBcYFRUYFBcXFBUUFRcVFBgVFBUXHCYeFxkjGRQUHy8gIycpLSwsFR4xNTAqNSYrLCkBCQoKDgwOGg8PGikkHCQsLiwsLCwsKS8sLC0sLCwsLCkpLCwsLCwvLCwsLCwpLCkpLCwsLCkpKSwsLCksLCksKf/AABEIALcBEwMBIgACEQEDEQH/xAAcAAACAwEBAQEAAAAAAAAAAAAFBgADBAIBBwj/xAA/EAABAwIEAgcFBQcEAwEAAAABAAIRAwQFEiExQVEGEyJhcYGRMqGxwfAUI0JS0QcVM2JyguEkkqLSFsLxU//EABoBAAIDAQEAAAAAAAAAAAAAAAMEAAECBQb/xAAyEQACAgEDAwMBBgUFAAAAAAAAAQIRAxIhMQQTQTJRYSJxkbHB0fAFFIGh8SMzUlNi/9oADAMBAAIRAxEAPwD7gqqyuVVUaKEF7FHnmfVK1/WTLjB3SletkoElZiRRbVPvB4ox0ub91TP8wQm0odsI10q1oN7i1Al6WgmDkFWI7QR+5b2PJArHcJgrjsJPFwzoT5Qp3zd0LtBui98N0IoblF6f1MX6lfQb2NXYaswqLrrE8c0vNMLwKrrV5nVUQsLl3TeqFA5WQ3UjqE1VxNDyShbu2TcNaHkoFxinbj7w+CJ2w1VLaLWmSl+t0ic26FMbEgT4lITg7s6KmkhlxJmmyEupGNj6Iu+5qPHZAjmSuxYkMzOOYx7I2nvPFCite6CtaeQZY0z1h0+oKWsRsC67dI058Eav7toJlx0/AxseriR668FhZ0gyzlp78SZ+vBahDRLUSb1Kga62LX9ny1VN7WcHdr6PJHLTFnPMjQiJ7x+qIVqoOjmg9+UazwR1N+TNKtkJDcShwHMge9fQqHRV1ajDXBoJ4yg9zgtKoWnKGkEajQacx4/Ep+w+0qGmAx0DuWZpNqlZSe2+wLHQ05GAvjLyG/vWyrgDGsiQt/7kqO3efUqOwM0xnnNHOVqpy5iY+hcMWa+DNABA9yspEhnZc8d0I3WvyAM2RvmVju70NZmc4AdwVLpa31UTvf8AkHCpmGvWT5qgdkEupuLRxnh6rbZYjTrOhjySOQVmK0Q23quzOgMPHuWn0y8ybK7z9kLrbyi/tN2O3wUQnC6rm0WNyAwN+Zkz71Eq8W+1hNb+D72qq50VqouNl2xAW8WSzdbpmxUpavUCZlma3f2gi/SLW2H9qAU6kPCYMaE2gPcEu+GFw7MGWI1CYag7CX7HgmN47CUxcMeyeBUvxqUIojUoziA1KD0DqUTp/UA6n0FuVeEK6Fw5qfs5hxlXsLsBeEKyHgUhRehQhptwmyj/AAB4JSpFN1trQHgqDQPn2M4g8VMo2QW1vQ+8ptjtFw9wJ+S19K8SNKqIG8rL0Ow91a8bVA7LZz6aAQdzEa+PFAcLT+waUqaPpjQGUtg47IffXzsgA0OsxzPw0hFL2lIPu5IXQsZOd2vIH4lLy+hUhyEdTFW9tajnAgcNeWh+ELO3CahAAmBx+P13J1qMWWsICF3Wgzwpi3RolhAdIBiTOp+u4cEQvLoZY0BHrrrr7lLipE8vrdBrxk7fP4IkcilyCljceDr98kPge/3GF9D6HdJdCyprxafiDPlC+bUKEnV/V6AudxMQ3fgBI25+myxxB1Kp2nZhrB4xOxRvS7QBq1ufcbW5a8S07GCIggjcEcCq8Qd2Cvn1t0lLjo9we97YymMoaB2iB7RIAbB5nknW+rO6ppdGaBmjbNEGPOUzGepAHGmKWM1peADshWMYiWgNAmBr5rdTsC5z3k6lxhDcWvA0O07Q+SxJm4RtWvATwXDRTEjd2609LKuWzcOLy1v+4gfNU9Gbt1ai1zhE/BcdNKoy0mc3ZvJoJ/RVJ6YtmUrlQJs6HYED6kqKihi0NAhRGjB0gbkrPtpWe42WgrPcbIxgXMT4pavE04hTlBrmwkaIMk2ZYuhvaTJiLf8AReQQl1kc3BHsRpf6I/0oDTpmsT+oBWPBMhHYS5YbNTKPYSOHydHJ4FTEhqUFoe0UcxMdooRY0ZeUTB6wPU+gvC8IWwUAO9dupiNguios5YOIXgKvheZFXBdFULwBWZVzCslGmkxNdj/AHglq2GiaLMfcqBYnyTp3buL2kDidU5dHsPFtZNAOr5cTwExp4/qhnSHDTVOjognkih0tWDXssA13luhM8z80DJcYjeKpSCdKuXAARBHmfJdPHD4IJg9UZe1sGlzvMgATw39xXFHEXB2lIsbu0uIl455ZzDTaUlN2dPHGkEnP79gfcQPmsV3Va3eSTwG/qf8ACrxG+DKIePx5o8yD8ZS/17ngvfUFME6F2zQDExOsnQD9NRpWE+DbcV8wJ6stGsHTlPDdDWP1jgfTXZaft0ADrRVa7SQ1rSJ0/CYhY64kkc+HrwWlswckZHtOeG+P+CPVXV9w8M3kaEQTqIJ/DGoPqqLlxb2pnv4+fFWVL1pIaAGkAcNHDTXxlNcoTapmzC73qarXbxrxg+PdK+n4XiX2gZC8EANIMQYc2YIHIyPRfHqdckkkGBO+/p66dyOYZiTGMBeSGmZy5p/l9n60W8XqoFk4s+mMwBjR7ZWO66PWpJc5w131/wApFqdJbT8tR3k75uUb0xtw3K2g5wPc3/snNMRXXIerWpa0AGiowAfzD9UDxeo26uTTY9oyMMOJ0OblziPelqr0kZwtD55R8lkf0qGaBbMB7yPk1SeDWq/IqOfS7dfeNTehQjW5p+g/7KJAuMWe5xPVME8NVETtZfn7gXfxfH3n6cKz3Oy0Kms1ZYYAYjsg7r3cFMF9SS5eUIMoeumZaMtxcQdkXuzNmf6Sgl0dN0b3tD4FZnwy8fqAGH7NTMwdhLGHeyEz0/YXLw+TpZPAr4qO0UOwWlmquExAJHqP1RLFx2ihuBVIuY55h7p+SJg9ZjKk47hs4UDuXeo/Re/utnf6ogGr0tTtsF24ewPbhbBwPqV1+7mfl+K3ZFMiovRH2MP7uZ+UL37Cz8rfRbMq9LFC9K9jBXogDQAajYIvZ/wUOvm/duPKD6ELZhj5pLcRfJ6hLusPJrEZjBJRWhZxSNPcDUGdRm+vcqbj+P5lX1bvI9o2D9J5HgUnlk3KmNYopJM8oWQLHNbAaIBJ4kGZPp8kFGEO60k1KlV7nTq7sg8YA0A11TVQAY0zxM+J+gh1G+YKzgZLsuZ0CQASGtb3bk/2pfezpwWwKx6j7NMCGNGnl+uvqs1lhYe2MrXAaDMAfaEnQgg+O6p6QY01z4a0nzHDmTAVWE4w+m/2YpO9oaS135hGniOPxtJkdJ7mu4wFo3DRHI6+AAAAWC+qhh8BE67D4eHeimJ4iCJnfkk/F7wmI+vHu5qkm2ZnSDthhP2hmbrA1skewXcoM6CNRsvMT6A9ZBpVnB7RuQHN/wCIBH/LwS/jPTavUaGtIZHtZRoeQAOzQtHR3po4VYfFOR2ntBI7O0sdOmp9lMKM0rQKSx8Pktq4VXpiKpECAS0hzSfEaie8BbBRhkFNVRjLimXM3GjtOYkA89I9yXq1Mtbl1081hTvkBlx6eBduW7rRhCpvBurcG3810MPg5uXyMVSqIEj3JbrD/U6ck3VMnVg9yUqx+/XokqS+08pNtyf2MtIXq6LVEwJ2fpRcVF2vCvNntwZdsQS9pSCmK8bogly1K5dmZYrXFAl2UDcpmpWZ+zlvGCs9G2g5oS70x6aVKDS2kBsZJnQ+CruRrc3hi5TpFVW/p25DXuEposL1j6ctIIX57vL5z3Fz3FzjuT9aJy/Z5iDurrNzGBECdpHBKrHotnQk1LYa8cvmBx1CDYTet+10+94H+7T5pbdYXlQl/UV3tLjDsjiCJ3HMd622FjcUq1Ivo1Gw9hMtOgzDeNlUU4ysLoi40z6rkXRYrS3VehqeoTKCxe5VYWqQoQrAXmVWhq8hQhlu6c03/wBJ+C7wgfdK2q2Wu8D8F5h/seQ+C0gOTlCxeD7/AM1Rj2gYeRCvv/439y4xukXMAAkyEhk9Y1j3jSCNzJogjklq1xBtuarqmhLm6bEycrRO0SR6q646YtY9luymaryQ05TrJ0OUAGY8hoiWJ4WHVMr2+01zHSOIIcD4giUKSaab4OpCM4R0yW4PxhvZzVGWtEj/APSu1rty3UAdxO6Vb/HGM0DqLt/4bnv2JH5I4e8Ip/45QpUhTNHO9sy4yC9xJJcYmNTwJEDghV5hQnVjWDlqfcT8UVaSpwnVul+/tOMOuHV6bnAOa0DSRvJiPDUoVjZAflaSQAJkRLyAXRrqASRPFNFvUDaT+7Lp4SR7wEpYtTLahB30PiC0fOVIVqZUPkGVV7hv8VvITPdIIE+cLVb4WXntHKPf/hHaeAh1RtOk3KHBp1/CTAM8TrKO5qKFpLXKh0wKoRaZj+aBzIbAk+EBvg1BsXqEVSZnTbnrEHu2TTd24bSbTbMNEA8TGknvO6Ub8EvPp4kGAk29zXimALkmTy1jwXlnVcPZRK/t9/NZ8NpQdQunhdo4+VUy515UIghYKj3GoNNUarM5Lj9zPLg4iPriu5NVFNyPO4pOWSUVBeQU6rUnZRMLMIkTKivuY/8Akyuxm/60foFcuXS5cuSz0RlrBDblgROvsg1yHbpfIgcjPd3IAjjC+a9PG8eYT7UqZjqk39otvDGkcR8krNfSH6R/6h8z6jNrwRjoW532ptKmJDyM/IMb2nE/2z6oc2C2OKP/ALOLBxvCQYytOb+l2h94CLk2ixnHHdDvfdK2sfGUnWB48AOaH3lSs50ijU8CI+aMtsqNOoXtaM/5jJj+mdkKvMYe5zixpcG6SB2f9x0Pkkbfk6S24DWFYi9jB1gLRyJBhEanSC3aAXVmNB4678tAkKtiFYj+GY55m/qstS+Iaes9jiCfrkmIZWtgE8MZW1yfQHdL7QCeuBjkx5/9VlodPrN7srXvce6k8fEBfObd+ZjiNBrHhwXOF2eSsO+USOVuTQB40oJn1R3SWlyf/tH6qs9J6f5H/wDEfNLlQLJeXjaYEySdgPmU06jyLYMefqJacUb/AH7jYekzTsw+bh+iKYfpTkwNBuYG3ekyo4Np5gNT67c+CG4dfF7iJ0HeSfMnbw+KG8i8I7GL+DZJrVkml8JDDfZTUJBmD6oN0hxQtbAOpHoFse6BKV8VqF9TLxJAA5E6Ce9AfNnY6XpMeBOS8e59C6J9HqNratujTDrh7cxc7U6+yBPsiIQPCOkvX1n03n7xr3EfzNk5o72mdOUcinO7u2tptogEOyhrezDTAAluvHhz05r5Vg9k795N01FY5t9nOdPqCfesZq4OBCblJzfLY91MgBk+OphKeM12BxgAlHcZsJnV0c27+YOiU7mwM65j/VolbG6Bgqkk66Hfvgz8vqVluXSZPry80QuWZSRx3dyaCJA8SNT3LXc4HTotL6r8zmx2YIYCZjUjt+yT5bI0dwE3WyA9pdMp1WNqjR2pP5JMNJHEaEkcoKfLC2DajnHeBHiCf1Xyi6rmpUc8/iOnhsB6Ae9NeCdMi1wFduZoAGZujwAIBIJh22uyPKFxotYJJqUf6n0l1KW9/NJ2PWhpyZ2k/OfcnFr5a08CEB6S0ZytMw7QxvB008ilL3QOStMXLSjnZruvbKC7K7TvTBa4XSboDUI55mifABuq5qYFS51PVv8A1XTjkUUcqWNyZ4xtJje/64rJdY+0DIBud1ZWwqkN3P072x59lZP3PQqEZapBH8zD7gE4+owuO7diK6fqFPZKgpTsnkAg6HX1XqL2zsrAMpMDeCJ8lEo8sPceWKfsfUVy5dLxyYBmWsqMohaKywV9AgSlpMMB39oc2YbSlL9ow+5Zz/wU9XV8AIISf+0ho6hviPgUpmSrZm+l/wB1HxgvLXJu/Z5dE1qvewT4SlurZTqj/QRvV3DwTEs+YWsjuA7F1LY+k1WtjsjMBxJ08YmD5off1HubDWyPzGGtHgT8kBw/pYGVn29SMoceqd78h79dD5clpv8AGus7IJ7/ANEm00PxafBhqzxcTHAbad+6qNs1wIgAHfmfPdW0Whs6/wDzku24flEknbSVqMJT2izTajyjK+iGtML23M1WeKo1GaTzhFsNwwmKm2nZ8xE/H1W8ScW7IsXelGK4/AJPMmBx3QLHXfeBG6VLLAnU6Tz7/rklvGK2aqTwHwRm23bPRdHghgjohwv7/IaxC5AoA90DxKWbZxziJnYQYOvetuK1zlYw/haCR3nX4aIdRGqoYSpqKDlzVqtYW53HaXEj0Zx8SUMHZInaQfQytRu+sbPEb/I+fx8Vnumy3v1VBVBPG6Ps1amC1tUkDK0OJOwAGYmfVKl/b/65tZoDRWa55Y0QczQKcOPFxa9hMbO9SZwm7Neg1pGjGjNP4nAdgeA0cfBvesPS1kVrQ7a1R7qWnnJWsy1QbR4TH9M6OMTuQBP5hw113B+uaFG3MAtYC92ozABrY/E/LwG+2vMIniNq1zZzEDiIhw/9T6jwVVN2dsNJy7OdEE9zeE/BIb3Q9ewtVsNY3QuLtc1Wod3E6kRzdy4COG4TpReuuag1imNY5udBJ8B7I7m95k30hfBFNsBoG2vZE6ye/nudUrXVxrA25pvGqQ9g6WLj3cn9EDLq3DYjbn/lW29MHYgxvGseJ2Hqva9MuHV7ZpjmOJMd260UbcQ1jNGjQfMnv4o97B4xblstvz9j6f0drZ7KiTvlif6SWfBoWXH2y0HXTu8ilanidVlFtFtRwY2dtCZJcZI13OyH1axJ1cT5lLPFYOX8Nlu5NIYrK5qVD2nkGYhgAj1k8Fsu6MNkvf6pQtMQfTeHNOvfrKcatYVaLXt2c0EeYlbnwcvN07xOvAIDQ90Ol/8AUZHpsmnC7cBugA8NEq2BmonSzAgLKFWi8M+oXq9ML1bM0fRV4V6uXldM5xRVCwXBHNd3twQlDFcVeHQJ9UDJGy1GwrcsaTqlrp+wPtuzrlIP6+5L+NYxWaf8le4TdG4sq4ce00u+Ej4JKcWo2Fw4lHIn5E21I4rPWruZVlhgqo1IJW/otQbWug135XHzCM0lGwq9Rht6h6x1Q7sa5/8Ado1vvcD5Jv6PdVVsWGpIdSzUy4RJykkCfBzfRBsRw2HXbWj2W0483ZoH+1Zui2LtDTRqeySXN/qIAIPoD5IElqhsdVRrFH5v9PyQazAAkmQ0E78ACVh/fJq2jDPaiHeI4qnGLkBrqbJLndkAbknTRUWFg/qm02jM4nhrrxj64LeD6U2zE4SlB7cfj/gI9G3ZyTUMtb2nTxjQDzJCN1OkDXEgT9d6HYdg/Usd1rgc0dlhnYzq79PVd17thblaI7soA93HvVNU3R3f4d0+nEnNb/Jsq4oMoI4Ej/ihNk3rKuuoEuPeBw8zA81U6pLSOX1KtwWpl6xx5Bo8SZj0Cg/Kk1GPk7r2dR7i4iZPMfqumYeWtl3Z8d/RWG7jvKx1qh4yrQfTpdntSoGezrzHAg7haadMQXu1YO/Vzjsw8joZ7gTxCwMYXODQJJMAd633XYIA9lggEficfad5mB4ADgVUmAcm3pj5/Dz+/wBB76IX+dg/mAkd+s++VZ06MC2PJ1T4Ukv9C8QDaga4QCSQeHfA9/qmbpLRZUqU3PPYpsJDeBc52pceUMbpx9x21eNpHkupwvD1NeOTCbkw0Dd23KAJLjzaNu8kBeX162lTzOO3x/VDMSxujQGd7pqRt3GYAA2Hly8kTGek1Su+GjXWJ2HOG8PNCxwocxYk3qnsv7v7P1NeLYnncTMAnzPJA7q4IHZ0PPirRTy6klzjuT8uQUoWud2uw3/RFWw9JynUY7HOG2ha0vPtP0E75f8AJ+AROg3LC4qP1XbDGp4Km7GsUIwdR8fuzS4arPUatVQaqiqrQ9liqMb9CmzotVzWDRxaXtPcc7tPQpRfumjoe/8A09RnKo4jwcGn45lmfB53rlsmYad1lqnxTrhdzmaF88uH/fHxTx0f9kLCOTJB5rVF4otgz6MuXhdLxy6RzQVf00m45QLDMJ6um6Jdx2gCwocgkT5xj1YFshZ+hNbt1qZ/E2fQx81di9i4GCCAsPR9hp3beTgW+v8A8QMkVoaNxl9aYsX2Hu6xzQCYJGg5FE+hto6neNzAiWu+C+h4dhIzPdlmST6rBe2eW8puDYHa94Sfck1prYbUVyA8QbFWv/M6mPRriPfKWbuxbmzAFpndpA18CI+Cb8So/e1tN+rI/tDwfigF5b6yOK3B0j0ODTLpYpr3/EHU6QzZtSddSZIkQYGgG6OYFdZM4gHQaxqBMEeB09ELbSV9NhC1YXFKMdq2N15d5jwWF7lyCZIOoB9D+i8cIVDE+qTW3BzSdmOm8RHMkgAI82wDWgE6N48yfad6+4BL2E3ORz3GJadPHUT8VsOK1HCYkHaTuO5RmcPUwS1N7m+GAzvyWR1JzzOgHoqmXmbhB5K6hRNRzWAgFxiTsObnHgAJJ7gpdB5dVjasve9tGkXN1e+WtPIbOcPe2e93JYDeOjc+pW+rZiq/RwZTb2WFwOobo0NaBLnO3jaXakSqWWDC4AudqY2Aho3LtYbpPE/rSflif81Tb9/3RdgF598CTDWhxJ8ssDmSXADxV2NdJ3PJDNvzECR3NBmPFD7ok1HkneNAIaGtloY0cAAAOZiTqsvUyrsDL65dyfJguW5jJkmeepPzV1K0yD+Y7ngP5R3Bb2WuXU+1w7v8qNtC5XqCJJO/Jhp0MxWktDRAW77PlEBZKlOSpYa1jXyZqbZK7Az1A3gILvAHbz+RVrm5Gyu8BtszXVD+N2nc1ug+al+TOOac1D33f2IvcFQ8Ii630VDqCtMfy5EwRUbqvaWJvo6t2PtD4LVVo6qitay0jmFdnIzrXBxNFy7NVkRqBMbTGqc+j3shI9jTkeCd8C2CwuTgyDppk8fr0Xi7ylRXQOz6Soooukc4pqslCL2xngjblTUKxJGkJ95hBdpln+1YP/HTIIYZG2idKjlmqVEvKFhosBWdjVEgsKrrYLUdUDsogd4/VG3VFWaqw4I2hSx3AntDnkCDA3Ezrw8JSddWjp4Qvql/T6ymW+fp9FKNxhZnZDca4Or0+esWn5FAWRXZs9EzHBjyhcV8JhsAbwP190qtITvUKbLc9YRzDSub23KaX4N25hZrvDZ4LajbByz0mJTsPc4kASj77GdhsAPQBGrXAnQBo3md0Qo9HP53H+0BSe5nDKrfuKDsPW/CbaHmTllpAceBluu44T6eKaB0Z7z6Beno0Rtr4hDoO5WhZvacjLTJygBrXQZg7zO0kkkd5XbbPKAXDK3hOjnnk0bnx2HoEaqYIQdNO8Og/FQYeG5s0OLvMnxKvSD7rXAtXNoXP7zqfEkuPxVrbHL4o7Rw05iSNStlLB+MKOIaOdCwzDJ1KuFpHBMxwtVPw3uVaWE/mEhXrWyy/ZU01MM7lQ7CjyV6QMuosT7+gSEbwmwihT8J83En5rZXweeCM2uGfcMjcNgeOy04/STDn0zcvgCC0MKqpZpobhxgEjcKqth3csaWMy6pNCbUs9VWbMpodhfcocJPJbpirzihRtS1xA4/5TdglPRUtwftbbI9heHQt6Tm5JK3RsZR02UROlaaKLekBqG1RRRNih4VU9iuXhCosxVKKzPtkULVyaSqi7BJtFybNF+pU6hZ0mtYH+yKmphY5I71CnUKtCNLK0LTsJXBwjWYTP8AZwvDahTQjXeYqHBpOysbgAmY1TQ22AXXVBTQTusXG4GOStbhAHBHuqU6tV20X3mCBh4AWC4si8xw5fqmWpRnRcC3U0Ijzti6zAW8QPRd/uFn5Uw9UvOoV6Cu6wC3CWjYL02KOfZ179nU0IneYvnD1z+7O5MX2dT7OpoRO8xbOErn9z9yZvs4U+zhTQV3WKzsG7lbb4fAjv08+CY/swXn2UK9CJ3WBTh6qfhaY224U+zBVoRfeYsjCO5R2F8gmX7Mp9mV6EZ7rFmngw5Lbb4bCNC3C7FFXpMORko2wDQF6teVeLVGbLFFFFZRFFFFCEUUUUIRRRRQhFFFFCEUUUUIRRRRQhFFFFCEUUUUIRRRRQhFFFFCEUUUUIRRRRQhFFFFCEUUUUIRRRRQhFFFFCHJUUUVk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4" name="AutoShape 6" descr="data:image/jpeg;base64,/9j/4AAQSkZJRgABAQAAAQABAAD/2wCEAAkGBhQSEBUUExQUFBQUGBcYFRUYFBcXFBUUFRcVFBgVFBUXHCYeFxkjGRQUHy8gIycpLSwsFR4xNTAqNSYrLCkBCQoKDgwOGg8PGikkHCQsLiwsLCwsKS8sLC0sLCwsLCkpLCwsLCwvLCwsLCwpLCkpLCwsLCkpKSwsLCksLCksKf/AABEIALcBEwMBIgACEQEDEQH/xAAcAAACAwEBAQEAAAAAAAAAAAAFBgADBAIBBwj/xAA/EAABAwIEAgcFBQcEAwEAAAABAAIRAwQFEiExQVEGEyJhcYGRMqGxwfAUI0JS0QcVM2JyguEkkqLSFsLxU//EABoBAAIDAQEAAAAAAAAAAAAAAAMEAAECBQb/xAAyEQACAgEDAwMBBgUFAAAAAAAAAQIRAxIhMQQTQTJRYSJxkbHB0fAFFIGh8SMzUlNi/9oADAMBAAIRAxEAPwD7gqqyuVVUaKEF7FHnmfVK1/WTLjB3SletkoElZiRRbVPvB4ox0ub91TP8wQm0odsI10q1oN7i1Al6WgmDkFWI7QR+5b2PJArHcJgrjsJPFwzoT5Qp3zd0LtBui98N0IoblF6f1MX6lfQb2NXYaswqLrrE8c0vNMLwKrrV5nVUQsLl3TeqFA5WQ3UjqE1VxNDyShbu2TcNaHkoFxinbj7w+CJ2w1VLaLWmSl+t0ic26FMbEgT4lITg7s6KmkhlxJmmyEupGNj6Iu+5qPHZAjmSuxYkMzOOYx7I2nvPFCite6CtaeQZY0z1h0+oKWsRsC67dI058Eav7toJlx0/AxseriR668FhZ0gyzlp78SZ+vBahDRLUSb1Kga62LX9ny1VN7WcHdr6PJHLTFnPMjQiJ7x+qIVqoOjmg9+UazwR1N+TNKtkJDcShwHMge9fQqHRV1ajDXBoJ4yg9zgtKoWnKGkEajQacx4/Ep+w+0qGmAx0DuWZpNqlZSe2+wLHQ05GAvjLyG/vWyrgDGsiQt/7kqO3efUqOwM0xnnNHOVqpy5iY+hcMWa+DNABA9yspEhnZc8d0I3WvyAM2RvmVju70NZmc4AdwVLpa31UTvf8AkHCpmGvWT5qgdkEupuLRxnh6rbZYjTrOhjySOQVmK0Q23quzOgMPHuWn0y8ybK7z9kLrbyi/tN2O3wUQnC6rm0WNyAwN+Zkz71Eq8W+1hNb+D72qq50VqouNl2xAW8WSzdbpmxUpavUCZlma3f2gi/SLW2H9qAU6kPCYMaE2gPcEu+GFw7MGWI1CYag7CX7HgmN47CUxcMeyeBUvxqUIojUoziA1KD0DqUTp/UA6n0FuVeEK6Fw5qfs5hxlXsLsBeEKyHgUhRehQhptwmyj/AAB4JSpFN1trQHgqDQPn2M4g8VMo2QW1vQ+8ptjtFw9wJ+S19K8SNKqIG8rL0Ow91a8bVA7LZz6aAQdzEa+PFAcLT+waUqaPpjQGUtg47IffXzsgA0OsxzPw0hFL2lIPu5IXQsZOd2vIH4lLy+hUhyEdTFW9tajnAgcNeWh+ELO3CahAAmBx+P13J1qMWWsICF3Wgzwpi3RolhAdIBiTOp+u4cEQvLoZY0BHrrrr7lLipE8vrdBrxk7fP4IkcilyCljceDr98kPge/3GF9D6HdJdCyprxafiDPlC+bUKEnV/V6AudxMQ3fgBI25+myxxB1Kp2nZhrB4xOxRvS7QBq1ufcbW5a8S07GCIggjcEcCq8Qd2Cvn1t0lLjo9we97YymMoaB2iB7RIAbB5nknW+rO6ppdGaBmjbNEGPOUzGepAHGmKWM1peADshWMYiWgNAmBr5rdTsC5z3k6lxhDcWvA0O07Q+SxJm4RtWvATwXDRTEjd2609LKuWzcOLy1v+4gfNU9Gbt1ai1zhE/BcdNKoy0mc3ZvJoJ/RVJ6YtmUrlQJs6HYED6kqKihi0NAhRGjB0gbkrPtpWe42WgrPcbIxgXMT4pavE04hTlBrmwkaIMk2ZYuhvaTJiLf8AReQQl1kc3BHsRpf6I/0oDTpmsT+oBWPBMhHYS5YbNTKPYSOHydHJ4FTEhqUFoe0UcxMdooRY0ZeUTB6wPU+gvC8IWwUAO9dupiNguios5YOIXgKvheZFXBdFULwBWZVzCslGmkxNdj/AHglq2GiaLMfcqBYnyTp3buL2kDidU5dHsPFtZNAOr5cTwExp4/qhnSHDTVOjognkih0tWDXssA13luhM8z80DJcYjeKpSCdKuXAARBHmfJdPHD4IJg9UZe1sGlzvMgATw39xXFHEXB2lIsbu0uIl455ZzDTaUlN2dPHGkEnP79gfcQPmsV3Va3eSTwG/qf8ACrxG+DKIePx5o8yD8ZS/17ngvfUFME6F2zQDExOsnQD9NRpWE+DbcV8wJ6stGsHTlPDdDWP1jgfTXZaft0ADrRVa7SQ1rSJ0/CYhY64kkc+HrwWlswckZHtOeG+P+CPVXV9w8M3kaEQTqIJ/DGoPqqLlxb2pnv4+fFWVL1pIaAGkAcNHDTXxlNcoTapmzC73qarXbxrxg+PdK+n4XiX2gZC8EANIMQYc2YIHIyPRfHqdckkkGBO+/p66dyOYZiTGMBeSGmZy5p/l9n60W8XqoFk4s+mMwBjR7ZWO66PWpJc5w131/wApFqdJbT8tR3k75uUb0xtw3K2g5wPc3/snNMRXXIerWpa0AGiowAfzD9UDxeo26uTTY9oyMMOJ0OblziPelqr0kZwtD55R8lkf0qGaBbMB7yPk1SeDWq/IqOfS7dfeNTehQjW5p+g/7KJAuMWe5xPVME8NVETtZfn7gXfxfH3n6cKz3Oy0Kms1ZYYAYjsg7r3cFMF9SS5eUIMoeumZaMtxcQdkXuzNmf6Sgl0dN0b3tD4FZnwy8fqAGH7NTMwdhLGHeyEz0/YXLw+TpZPAr4qO0UOwWlmquExAJHqP1RLFx2ihuBVIuY55h7p+SJg9ZjKk47hs4UDuXeo/Re/utnf6ogGr0tTtsF24ewPbhbBwPqV1+7mfl+K3ZFMiovRH2MP7uZ+UL37Cz8rfRbMq9LFC9K9jBXogDQAajYIvZ/wUOvm/duPKD6ELZhj5pLcRfJ6hLusPJrEZjBJRWhZxSNPcDUGdRm+vcqbj+P5lX1bvI9o2D9J5HgUnlk3KmNYopJM8oWQLHNbAaIBJ4kGZPp8kFGEO60k1KlV7nTq7sg8YA0A11TVQAY0zxM+J+gh1G+YKzgZLsuZ0CQASGtb3bk/2pfezpwWwKx6j7NMCGNGnl+uvqs1lhYe2MrXAaDMAfaEnQgg+O6p6QY01z4a0nzHDmTAVWE4w+m/2YpO9oaS135hGniOPxtJkdJ7mu4wFo3DRHI6+AAAAWC+qhh8BE67D4eHeimJ4iCJnfkk/F7wmI+vHu5qkm2ZnSDthhP2hmbrA1skewXcoM6CNRsvMT6A9ZBpVnB7RuQHN/wCIBH/LwS/jPTavUaGtIZHtZRoeQAOzQtHR3po4VYfFOR2ntBI7O0sdOmp9lMKM0rQKSx8Pktq4VXpiKpECAS0hzSfEaie8BbBRhkFNVRjLimXM3GjtOYkA89I9yXq1Mtbl1081hTvkBlx6eBduW7rRhCpvBurcG3810MPg5uXyMVSqIEj3JbrD/U6ck3VMnVg9yUqx+/XokqS+08pNtyf2MtIXq6LVEwJ2fpRcVF2vCvNntwZdsQS9pSCmK8bogly1K5dmZYrXFAl2UDcpmpWZ+zlvGCs9G2g5oS70x6aVKDS2kBsZJnQ+CruRrc3hi5TpFVW/p25DXuEposL1j6ctIIX57vL5z3Fz3FzjuT9aJy/Z5iDurrNzGBECdpHBKrHotnQk1LYa8cvmBx1CDYTet+10+94H+7T5pbdYXlQl/UV3tLjDsjiCJ3HMd622FjcUq1Ivo1Gw9hMtOgzDeNlUU4ysLoi40z6rkXRYrS3VehqeoTKCxe5VYWqQoQrAXmVWhq8hQhlu6c03/wBJ+C7wgfdK2q2Wu8D8F5h/seQ+C0gOTlCxeD7/AM1Rj2gYeRCvv/439y4xukXMAAkyEhk9Y1j3jSCNzJogjklq1xBtuarqmhLm6bEycrRO0SR6q646YtY9luymaryQ05TrJ0OUAGY8hoiWJ4WHVMr2+01zHSOIIcD4giUKSaab4OpCM4R0yW4PxhvZzVGWtEj/APSu1rty3UAdxO6Vb/HGM0DqLt/4bnv2JH5I4e8Ip/45QpUhTNHO9sy4yC9xJJcYmNTwJEDghV5hQnVjWDlqfcT8UVaSpwnVul+/tOMOuHV6bnAOa0DSRvJiPDUoVjZAflaSQAJkRLyAXRrqASRPFNFvUDaT+7Lp4SR7wEpYtTLahB30PiC0fOVIVqZUPkGVV7hv8VvITPdIIE+cLVb4WXntHKPf/hHaeAh1RtOk3KHBp1/CTAM8TrKO5qKFpLXKh0wKoRaZj+aBzIbAk+EBvg1BsXqEVSZnTbnrEHu2TTd24bSbTbMNEA8TGknvO6Ub8EvPp4kGAk29zXimALkmTy1jwXlnVcPZRK/t9/NZ8NpQdQunhdo4+VUy515UIghYKj3GoNNUarM5Lj9zPLg4iPriu5NVFNyPO4pOWSUVBeQU6rUnZRMLMIkTKivuY/8Akyuxm/60foFcuXS5cuSz0RlrBDblgROvsg1yHbpfIgcjPd3IAjjC+a9PG8eYT7UqZjqk39otvDGkcR8krNfSH6R/6h8z6jNrwRjoW532ptKmJDyM/IMb2nE/2z6oc2C2OKP/ALOLBxvCQYytOb+l2h94CLk2ixnHHdDvfdK2sfGUnWB48AOaH3lSs50ijU8CI+aMtsqNOoXtaM/5jJj+mdkKvMYe5zixpcG6SB2f9x0Pkkbfk6S24DWFYi9jB1gLRyJBhEanSC3aAXVmNB4678tAkKtiFYj+GY55m/qstS+Iaes9jiCfrkmIZWtgE8MZW1yfQHdL7QCeuBjkx5/9VlodPrN7srXvce6k8fEBfObd+ZjiNBrHhwXOF2eSsO+USOVuTQB40oJn1R3SWlyf/tH6qs9J6f5H/wDEfNLlQLJeXjaYEySdgPmU06jyLYMefqJacUb/AH7jYekzTsw+bh+iKYfpTkwNBuYG3ekyo4Np5gNT67c+CG4dfF7iJ0HeSfMnbw+KG8i8I7GL+DZJrVkml8JDDfZTUJBmD6oN0hxQtbAOpHoFse6BKV8VqF9TLxJAA5E6Ce9AfNnY6XpMeBOS8e59C6J9HqNratujTDrh7cxc7U6+yBPsiIQPCOkvX1n03n7xr3EfzNk5o72mdOUcinO7u2tptogEOyhrezDTAAluvHhz05r5Vg9k795N01FY5t9nOdPqCfesZq4OBCblJzfLY91MgBk+OphKeM12BxgAlHcZsJnV0c27+YOiU7mwM65j/VolbG6Bgqkk66Hfvgz8vqVluXSZPry80QuWZSRx3dyaCJA8SNT3LXc4HTotL6r8zmx2YIYCZjUjt+yT5bI0dwE3WyA9pdMp1WNqjR2pP5JMNJHEaEkcoKfLC2DajnHeBHiCf1Xyi6rmpUc8/iOnhsB6Ae9NeCdMi1wFduZoAGZujwAIBIJh22uyPKFxotYJJqUf6n0l1KW9/NJ2PWhpyZ2k/OfcnFr5a08CEB6S0ZytMw7QxvB008ilL3QOStMXLSjnZruvbKC7K7TvTBa4XSboDUI55mifABuq5qYFS51PVv8A1XTjkUUcqWNyZ4xtJje/64rJdY+0DIBud1ZWwqkN3P072x59lZP3PQqEZapBH8zD7gE4+owuO7diK6fqFPZKgpTsnkAg6HX1XqL2zsrAMpMDeCJ8lEo8sPceWKfsfUVy5dLxyYBmWsqMohaKywV9AgSlpMMB39oc2YbSlL9ow+5Zz/wU9XV8AIISf+0ho6hviPgUpmSrZm+l/wB1HxgvLXJu/Z5dE1qvewT4SlurZTqj/QRvV3DwTEs+YWsjuA7F1LY+k1WtjsjMBxJ08YmD5off1HubDWyPzGGtHgT8kBw/pYGVn29SMoceqd78h79dD5clpv8AGus7IJ7/ANEm00PxafBhqzxcTHAbad+6qNs1wIgAHfmfPdW0Whs6/wDzku24flEknbSVqMJT2izTajyjK+iGtML23M1WeKo1GaTzhFsNwwmKm2nZ8xE/H1W8ScW7IsXelGK4/AJPMmBx3QLHXfeBG6VLLAnU6Tz7/rklvGK2aqTwHwRm23bPRdHghgjohwv7/IaxC5AoA90DxKWbZxziJnYQYOvetuK1zlYw/haCR3nX4aIdRGqoYSpqKDlzVqtYW53HaXEj0Zx8SUMHZInaQfQytRu+sbPEb/I+fx8Vnumy3v1VBVBPG6Ps1amC1tUkDK0OJOwAGYmfVKl/b/65tZoDRWa55Y0QczQKcOPFxa9hMbO9SZwm7Neg1pGjGjNP4nAdgeA0cfBvesPS1kVrQ7a1R7qWnnJWsy1QbR4TH9M6OMTuQBP5hw113B+uaFG3MAtYC92ozABrY/E/LwG+2vMIniNq1zZzEDiIhw/9T6jwVVN2dsNJy7OdEE9zeE/BIb3Q9ewtVsNY3QuLtc1Wod3E6kRzdy4COG4TpReuuag1imNY5udBJ8B7I7m95k30hfBFNsBoG2vZE6ye/nudUrXVxrA25pvGqQ9g6WLj3cn9EDLq3DYjbn/lW29MHYgxvGseJ2Hqva9MuHV7ZpjmOJMd260UbcQ1jNGjQfMnv4o97B4xblstvz9j6f0drZ7KiTvlif6SWfBoWXH2y0HXTu8ilanidVlFtFtRwY2dtCZJcZI13OyH1axJ1cT5lLPFYOX8Nlu5NIYrK5qVD2nkGYhgAj1k8Fsu6MNkvf6pQtMQfTeHNOvfrKcatYVaLXt2c0EeYlbnwcvN07xOvAIDQ90Ol/8AUZHpsmnC7cBugA8NEq2BmonSzAgLKFWi8M+oXq9ML1bM0fRV4V6uXldM5xRVCwXBHNd3twQlDFcVeHQJ9UDJGy1GwrcsaTqlrp+wPtuzrlIP6+5L+NYxWaf8le4TdG4sq4ce00u+Ej4JKcWo2Fw4lHIn5E21I4rPWruZVlhgqo1IJW/otQbWug135XHzCM0lGwq9Rht6h6x1Q7sa5/8Ado1vvcD5Jv6PdVVsWGpIdSzUy4RJykkCfBzfRBsRw2HXbWj2W0483ZoH+1Zui2LtDTRqeySXN/qIAIPoD5IElqhsdVRrFH5v9PyQazAAkmQ0E78ACVh/fJq2jDPaiHeI4qnGLkBrqbJLndkAbknTRUWFg/qm02jM4nhrrxj64LeD6U2zE4SlB7cfj/gI9G3ZyTUMtb2nTxjQDzJCN1OkDXEgT9d6HYdg/Usd1rgc0dlhnYzq79PVd17thblaI7soA93HvVNU3R3f4d0+nEnNb/Jsq4oMoI4Ej/ihNk3rKuuoEuPeBw8zA81U6pLSOX1KtwWpl6xx5Bo8SZj0Cg/Kk1GPk7r2dR7i4iZPMfqumYeWtl3Z8d/RWG7jvKx1qh4yrQfTpdntSoGezrzHAg7haadMQXu1YO/Vzjsw8joZ7gTxCwMYXODQJJMAd633XYIA9lggEficfad5mB4ADgVUmAcm3pj5/Dz+/wBB76IX+dg/mAkd+s++VZ06MC2PJ1T4Ukv9C8QDaga4QCSQeHfA9/qmbpLRZUqU3PPYpsJDeBc52pceUMbpx9x21eNpHkupwvD1NeOTCbkw0Dd23KAJLjzaNu8kBeX162lTzOO3x/VDMSxujQGd7pqRt3GYAA2Hly8kTGek1Su+GjXWJ2HOG8PNCxwocxYk3qnsv7v7P1NeLYnncTMAnzPJA7q4IHZ0PPirRTy6klzjuT8uQUoWud2uw3/RFWw9JynUY7HOG2ha0vPtP0E75f8AJ+AROg3LC4qP1XbDGp4Km7GsUIwdR8fuzS4arPUatVQaqiqrQ9liqMb9CmzotVzWDRxaXtPcc7tPQpRfumjoe/8A09RnKo4jwcGn45lmfB53rlsmYad1lqnxTrhdzmaF88uH/fHxTx0f9kLCOTJB5rVF4otgz6MuXhdLxy6RzQVf00m45QLDMJ6um6Jdx2gCwocgkT5xj1YFshZ+hNbt1qZ/E2fQx81di9i4GCCAsPR9hp3beTgW+v8A8QMkVoaNxl9aYsX2Hu6xzQCYJGg5FE+hto6neNzAiWu+C+h4dhIzPdlmST6rBe2eW8puDYHa94Sfck1prYbUVyA8QbFWv/M6mPRriPfKWbuxbmzAFpndpA18CI+Cb8So/e1tN+rI/tDwfigF5b6yOK3B0j0ODTLpYpr3/EHU6QzZtSddSZIkQYGgG6OYFdZM4gHQaxqBMEeB09ELbSV9NhC1YXFKMdq2N15d5jwWF7lyCZIOoB9D+i8cIVDE+qTW3BzSdmOm8RHMkgAI82wDWgE6N48yfad6+4BL2E3ORz3GJadPHUT8VsOK1HCYkHaTuO5RmcPUwS1N7m+GAzvyWR1JzzOgHoqmXmbhB5K6hRNRzWAgFxiTsObnHgAJJ7gpdB5dVjasve9tGkXN1e+WtPIbOcPe2e93JYDeOjc+pW+rZiq/RwZTb2WFwOobo0NaBLnO3jaXakSqWWDC4AudqY2Aho3LtYbpPE/rSflif81Tb9/3RdgF598CTDWhxJ8ssDmSXADxV2NdJ3PJDNvzECR3NBmPFD7ok1HkneNAIaGtloY0cAAAOZiTqsvUyrsDL65dyfJguW5jJkmeepPzV1K0yD+Y7ngP5R3Bb2WuXU+1w7v8qNtC5XqCJJO/Jhp0MxWktDRAW77PlEBZKlOSpYa1jXyZqbZK7Az1A3gILvAHbz+RVrm5Gyu8BtszXVD+N2nc1ug+al+TOOac1D33f2IvcFQ8Ii630VDqCtMfy5EwRUbqvaWJvo6t2PtD4LVVo6qitay0jmFdnIzrXBxNFy7NVkRqBMbTGqc+j3shI9jTkeCd8C2CwuTgyDppk8fr0Xi7ylRXQOz6Soooukc4pqslCL2xngjblTUKxJGkJ95hBdpln+1YP/HTIIYZG2idKjlmqVEvKFhosBWdjVEgsKrrYLUdUDsogd4/VG3VFWaqw4I2hSx3AntDnkCDA3Ezrw8JSddWjp4Qvql/T6ymW+fp9FKNxhZnZDca4Or0+esWn5FAWRXZs9EzHBjyhcV8JhsAbwP190qtITvUKbLc9YRzDSub23KaX4N25hZrvDZ4LajbByz0mJTsPc4kASj77GdhsAPQBGrXAnQBo3md0Qo9HP53H+0BSe5nDKrfuKDsPW/CbaHmTllpAceBluu44T6eKaB0Z7z6Beno0Rtr4hDoO5WhZvacjLTJygBrXQZg7zO0kkkd5XbbPKAXDK3hOjnnk0bnx2HoEaqYIQdNO8Og/FQYeG5s0OLvMnxKvSD7rXAtXNoXP7zqfEkuPxVrbHL4o7Rw05iSNStlLB+MKOIaOdCwzDJ1KuFpHBMxwtVPw3uVaWE/mEhXrWyy/ZU01MM7lQ7CjyV6QMuosT7+gSEbwmwihT8J83En5rZXweeCM2uGfcMjcNgeOy04/STDn0zcvgCC0MKqpZpobhxgEjcKqth3csaWMy6pNCbUs9VWbMpodhfcocJPJbpirzihRtS1xA4/5TdglPRUtwftbbI9heHQt6Tm5JK3RsZR02UROlaaKLekBqG1RRRNih4VU9iuXhCosxVKKzPtkULVyaSqi7BJtFybNF+pU6hZ0mtYH+yKmphY5I71CnUKtCNLK0LTsJXBwjWYTP8AZwvDahTQjXeYqHBpOysbgAmY1TQ22AXXVBTQTusXG4GOStbhAHBHuqU6tV20X3mCBh4AWC4si8xw5fqmWpRnRcC3U0Ijzti6zAW8QPRd/uFn5Uw9UvOoV6Cu6wC3CWjYL02KOfZ179nU0IneYvnD1z+7O5MX2dT7OpoRO8xbOErn9z9yZvs4U+zhTQV3WKzsG7lbb4fAjv08+CY/swXn2UK9CJ3WBTh6qfhaY224U+zBVoRfeYsjCO5R2F8gmX7Mp9mV6EZ7rFmngw5Lbb4bCNC3C7FFXpMORko2wDQF6teVeLVGbLFFFFZRFFFFCEUUUUIRRRRQhFFFFCEUUUUIRRRRQhFFFFCEUUUUIRRRRQhFFFFCEUUUUIRRRRQhFFFFCEUUUUIRRRRQhFFFFCHJUUUVk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6477000" cy="4876800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</a:rPr>
              <a:t>Digital Labour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</a:rPr>
              <a:t>Africa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</a:rPr>
              <a:t>Platforms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</a:rPr>
              <a:t>Focus on micro-tasking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</a:rPr>
              <a:t>Proposed research gaps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</a:rPr>
              <a:t>Relevant references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6" descr="quest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676399"/>
            <a:ext cx="26733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Initial Problems: What is Digital </a:t>
            </a:r>
            <a:r>
              <a:rPr lang="en-US" b="1" dirty="0" err="1"/>
              <a:t>Labour</a:t>
            </a:r>
            <a:r>
              <a:rPr lang="en-US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7924800" cy="4495800"/>
          </a:xfrm>
        </p:spPr>
        <p:txBody>
          <a:bodyPr/>
          <a:lstStyle/>
          <a:p>
            <a:r>
              <a:rPr lang="en-US" sz="2400" b="1" dirty="0"/>
              <a:t>Digital </a:t>
            </a:r>
            <a:r>
              <a:rPr lang="en-US" sz="2400" b="1" dirty="0" err="1"/>
              <a:t>Labour</a:t>
            </a:r>
            <a:r>
              <a:rPr lang="en-US" sz="2400" b="1" dirty="0"/>
              <a:t> = remunerated  Digital Work </a:t>
            </a:r>
            <a:r>
              <a:rPr lang="en-US" sz="2400" b="1" strike="dblStrike" dirty="0"/>
              <a:t>(valorized)</a:t>
            </a:r>
          </a:p>
          <a:p>
            <a:r>
              <a:rPr lang="en-US" sz="2400" b="1" dirty="0"/>
              <a:t>Crazy wide definition: anything enabled by ICTs </a:t>
            </a:r>
            <a:r>
              <a:rPr lang="en-US" sz="1800" b="1" dirty="0"/>
              <a:t>(Winn, 2014)</a:t>
            </a:r>
            <a:endParaRPr lang="en-US" sz="2400" b="1" dirty="0"/>
          </a:p>
          <a:p>
            <a:pPr lvl="1"/>
            <a:r>
              <a:rPr lang="en-US" sz="2000" b="1" dirty="0"/>
              <a:t>Includes entire IT &amp; telecoms industry</a:t>
            </a:r>
          </a:p>
          <a:p>
            <a:pPr lvl="1"/>
            <a:r>
              <a:rPr lang="en-US" sz="2000" b="1" dirty="0"/>
              <a:t>But also large proportions of manufacturing &amp; service industry</a:t>
            </a:r>
          </a:p>
          <a:p>
            <a:pPr lvl="1"/>
            <a:r>
              <a:rPr lang="en-US" sz="2000" b="1" dirty="0"/>
              <a:t>Even e.g. rare minerals miners? (what about % of infrastructure building to transport such? Feeder industries? …)</a:t>
            </a:r>
          </a:p>
          <a:p>
            <a:r>
              <a:rPr lang="en-US" sz="2400" b="1" dirty="0"/>
              <a:t>Narrow definition: anything impossible without ICTs</a:t>
            </a:r>
          </a:p>
          <a:p>
            <a:r>
              <a:rPr lang="en-US" sz="2400" b="1" dirty="0"/>
              <a:t>I.e. a continuum / fuzzy boundary concept</a:t>
            </a:r>
          </a:p>
          <a:p>
            <a:r>
              <a:rPr lang="en-US" sz="2400" b="1" dirty="0"/>
              <a:t>Attribute-based definition hides diversity </a:t>
            </a:r>
            <a:br>
              <a:rPr lang="en-US" sz="2400" b="1" dirty="0"/>
            </a:br>
            <a:r>
              <a:rPr lang="en-US" sz="1800" i="1" dirty="0"/>
              <a:t>(“all work that requires </a:t>
            </a:r>
            <a:r>
              <a:rPr lang="en-US" sz="1800" b="1" i="1" dirty="0"/>
              <a:t>electricity</a:t>
            </a:r>
            <a:r>
              <a:rPr lang="en-US" sz="1800" i="1" dirty="0"/>
              <a:t>”?)</a:t>
            </a:r>
            <a:endParaRPr lang="en-US" sz="2400" i="1" dirty="0"/>
          </a:p>
          <a:p>
            <a:r>
              <a:rPr lang="en-US" sz="2400" b="1" dirty="0"/>
              <a:t>Pragmatic definition for research purposes?</a:t>
            </a:r>
          </a:p>
          <a:p>
            <a:r>
              <a:rPr lang="en-US" sz="2400" b="1" dirty="0"/>
              <a:t>Objective = (economic?) development from the worker perspective?</a:t>
            </a:r>
          </a:p>
        </p:txBody>
      </p:sp>
      <p:sp>
        <p:nvSpPr>
          <p:cNvPr id="4" name="AutoShape 2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AutoShape 4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307975" y="-6556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6" name="AutoShape 6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460375" y="-5032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Digital </a:t>
            </a:r>
            <a:r>
              <a:rPr lang="en-US" b="1" dirty="0" err="1"/>
              <a:t>Labour</a:t>
            </a:r>
            <a:r>
              <a:rPr lang="en-US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7924800" cy="38100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i="1" dirty="0">
                <a:solidFill>
                  <a:srgbClr val="FF0000"/>
                </a:solidFill>
              </a:rPr>
              <a:t>Narrow Developmental View  </a:t>
            </a:r>
            <a:r>
              <a:rPr lang="en-US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DL4D? µ-view?</a:t>
            </a:r>
          </a:p>
          <a:p>
            <a:r>
              <a:rPr lang="en-US" sz="2400" b="1" dirty="0"/>
              <a:t>Tele-work; tele-consulting; </a:t>
            </a:r>
            <a:r>
              <a:rPr lang="en-US" sz="2400" b="1" dirty="0" err="1"/>
              <a:t>callcentres</a:t>
            </a:r>
            <a:r>
              <a:rPr lang="en-US" sz="2400" b="1" dirty="0"/>
              <a:t>; …</a:t>
            </a:r>
          </a:p>
          <a:p>
            <a:r>
              <a:rPr lang="en-US" sz="2400" b="1" dirty="0"/>
              <a:t>Gig Economy?</a:t>
            </a:r>
          </a:p>
          <a:p>
            <a:r>
              <a:rPr lang="en-US" sz="2400" b="1" dirty="0"/>
              <a:t>Crowdsourcing; (online) outsourcing; impact-sourcing; off-shoring; micro-tasking/work (incl. surveys, labelling, …)</a:t>
            </a:r>
          </a:p>
          <a:p>
            <a:r>
              <a:rPr lang="en-US" sz="2400" b="1" dirty="0"/>
              <a:t>Digital works creation/editing: </a:t>
            </a:r>
          </a:p>
          <a:p>
            <a:pPr lvl="1"/>
            <a:r>
              <a:rPr lang="en-US" sz="2000" b="1" dirty="0"/>
              <a:t>Website | Document (dev / edit / translate / transcribe / capture) | Artwork | film &amp; media …</a:t>
            </a:r>
          </a:p>
          <a:p>
            <a:pPr lvl="1"/>
            <a:r>
              <a:rPr lang="en-US" sz="2000" b="1" dirty="0"/>
              <a:t>Software (design / development / testing) </a:t>
            </a:r>
          </a:p>
          <a:p>
            <a:r>
              <a:rPr lang="en-US" sz="2400" b="1" dirty="0"/>
              <a:t>Other digital services: SEO, marketing, </a:t>
            </a:r>
            <a:endParaRPr lang="en-US" sz="2400" b="1" dirty="0"/>
          </a:p>
          <a:p>
            <a:pPr lvl="1"/>
            <a:endParaRPr lang="en-US" sz="2000" b="1" dirty="0"/>
          </a:p>
          <a:p>
            <a:pPr lvl="1"/>
            <a:endParaRPr lang="en-US" sz="2000" b="1" dirty="0"/>
          </a:p>
        </p:txBody>
      </p:sp>
      <p:sp>
        <p:nvSpPr>
          <p:cNvPr id="4" name="AutoShape 2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AutoShape 4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307975" y="-6556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6" name="AutoShape 6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460375" y="-5032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2247900" y="5181600"/>
            <a:ext cx="5867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rgbClr val="FF0000"/>
                </a:solidFill>
              </a:rPr>
              <a:t>Wider 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/>
              <a:t>Telecomms</a:t>
            </a:r>
            <a:r>
              <a:rPr lang="en-US" sz="2400" b="1" dirty="0"/>
              <a:t> / IT / … industries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Everything e-xxx ; m-xxx ; </a:t>
            </a:r>
            <a:r>
              <a:rPr lang="en-US" sz="2400" b="1" dirty="0" err="1"/>
              <a:t>i</a:t>
            </a:r>
            <a:r>
              <a:rPr lang="en-US" sz="2400" b="1" dirty="0"/>
              <a:t>-xxx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Digital innovation</a:t>
            </a:r>
          </a:p>
        </p:txBody>
      </p:sp>
    </p:spTree>
    <p:extLst>
      <p:ext uri="{BB962C8B-B14F-4D97-AF65-F5344CB8AC3E}">
        <p14:creationId xmlns:p14="http://schemas.microsoft.com/office/powerpoint/2010/main" val="3615210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Digital Labour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ZA" sz="2400" dirty="0"/>
              <a:t>To propose a typology  (Digital Economy Models?)</a:t>
            </a:r>
          </a:p>
          <a:p>
            <a:r>
              <a:rPr lang="en-ZA" sz="2400" dirty="0"/>
              <a:t>Different types based on:</a:t>
            </a:r>
          </a:p>
          <a:p>
            <a:pPr lvl="1"/>
            <a:r>
              <a:rPr lang="en-ZA" sz="2000" dirty="0"/>
              <a:t>Nature of the work (see preceding page)</a:t>
            </a:r>
          </a:p>
          <a:p>
            <a:pPr lvl="1"/>
            <a:r>
              <a:rPr lang="en-ZA" sz="2000" dirty="0"/>
              <a:t>Channels/mechanism/tech/model used</a:t>
            </a:r>
          </a:p>
          <a:p>
            <a:r>
              <a:rPr lang="en-ZA" sz="2400" dirty="0"/>
              <a:t>Different dimensions:</a:t>
            </a:r>
          </a:p>
          <a:p>
            <a:pPr lvl="1"/>
            <a:r>
              <a:rPr lang="en-ZA" sz="2000" dirty="0"/>
              <a:t>Degree of valorisation</a:t>
            </a:r>
          </a:p>
          <a:p>
            <a:pPr lvl="1"/>
            <a:r>
              <a:rPr lang="en-ZA" sz="2000" dirty="0"/>
              <a:t>% of HH income </a:t>
            </a:r>
          </a:p>
          <a:p>
            <a:pPr lvl="1"/>
            <a:r>
              <a:rPr lang="en-ZA" sz="2000" dirty="0"/>
              <a:t>Capabilities or education/expertise level (labelling sheep </a:t>
            </a:r>
            <a:r>
              <a:rPr lang="en-ZA" sz="2000" dirty="0">
                <a:sym typeface="Wingdings" panose="05000000000000000000" pitchFamily="2" charset="2"/>
              </a:rPr>
              <a:t> SW dev)</a:t>
            </a:r>
          </a:p>
          <a:p>
            <a:pPr lvl="1"/>
            <a:r>
              <a:rPr lang="en-ZA" sz="2000" dirty="0">
                <a:sym typeface="Wingdings" panose="05000000000000000000" pitchFamily="2" charset="2"/>
              </a:rPr>
              <a:t>Granularity (micro-tasks  single projects)</a:t>
            </a:r>
            <a:endParaRPr lang="en-ZA" sz="2000" dirty="0"/>
          </a:p>
          <a:p>
            <a:pPr lvl="1"/>
            <a:endParaRPr lang="en-ZA" sz="2000" dirty="0"/>
          </a:p>
          <a:p>
            <a:pPr lvl="1"/>
            <a:endParaRPr lang="en-ZA" sz="2000" dirty="0"/>
          </a:p>
          <a:p>
            <a:pPr lvl="1"/>
            <a:endParaRPr lang="en-ZA" sz="2000" dirty="0"/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288315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527" y="1039812"/>
            <a:ext cx="4574145" cy="36845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374004"/>
            <a:ext cx="3352800" cy="34839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 Initial Problems: What/Why Africa?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5" y="1231625"/>
            <a:ext cx="5927035" cy="4495800"/>
          </a:xfrm>
        </p:spPr>
        <p:txBody>
          <a:bodyPr/>
          <a:lstStyle/>
          <a:p>
            <a:r>
              <a:rPr lang="en-US" sz="2400" b="1" dirty="0"/>
              <a:t>There is more diversity in Africa than in Europe/N-America</a:t>
            </a:r>
          </a:p>
          <a:p>
            <a:r>
              <a:rPr lang="en-US" sz="2400" b="1" dirty="0"/>
              <a:t>54 (49) countries spanning much of the HDI spectrum</a:t>
            </a:r>
          </a:p>
          <a:p>
            <a:r>
              <a:rPr lang="en-US" sz="2400" b="1" dirty="0"/>
              <a:t>Very under-developed statistics capabilities</a:t>
            </a:r>
          </a:p>
          <a:p>
            <a:r>
              <a:rPr lang="en-US" sz="2400" b="1" dirty="0"/>
              <a:t>Possible units of analysis:</a:t>
            </a:r>
          </a:p>
          <a:p>
            <a:pPr lvl="1"/>
            <a:r>
              <a:rPr lang="en-US" sz="2000" b="1" dirty="0"/>
              <a:t>Regional: North | East | West | Central | Southern | Sub-Saharan</a:t>
            </a:r>
          </a:p>
          <a:p>
            <a:pPr lvl="1"/>
            <a:r>
              <a:rPr lang="en-US" sz="2000" b="1" dirty="0"/>
              <a:t>Colonial Language: Francophone | English</a:t>
            </a:r>
          </a:p>
          <a:p>
            <a:pPr lvl="1"/>
            <a:r>
              <a:rPr lang="en-US" sz="2000" b="1" dirty="0"/>
              <a:t>HDI: Middle-income; Lower-Income; Least Developed</a:t>
            </a:r>
          </a:p>
          <a:p>
            <a:pPr lvl="1"/>
            <a:endParaRPr lang="en-US" sz="2000" b="1" dirty="0"/>
          </a:p>
          <a:p>
            <a:endParaRPr lang="en-US" sz="2400" b="1" dirty="0"/>
          </a:p>
        </p:txBody>
      </p:sp>
      <p:sp>
        <p:nvSpPr>
          <p:cNvPr id="4" name="AutoShape 2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AutoShape 4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307975" y="-6556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6" name="AutoShape 6" descr="data:image/jpeg;base64,/9j/4AAQSkZJRgABAQAAAQABAAD/2wCEAAkGBhQSERUUExQWFRUVFx8YFhgYFxoeHxgeGBwXHRwbGBodHSYeHh0kGRscIC8gJCcpLiwsGB8xNTAqNiYrLSkBCQoKDgwOGg8PGiwkHyQsNCwsLCwsLCwpLCosLCwqKiwsLCwsLCwpLCosKSwsLCwsLCwpLCwsLCksKSwpKSwsLP/AABEIALIBHAMBIgACEQEDEQH/xAAcAAACAgMBAQAAAAAAAAAAAAAFBgQHAAEDAgj/xABGEAACAQIEAwUFBQYDBgYDAAABAhEDIQAEEjEFBkETIlFhcQcygZGhQlKxwfAUI2Jy0eGCkrIVFiQzwvE0Q1NzosMIg9L/xAAaAQADAQEBAQAAAAAAAAAAAAACAwQBBQAG/8QALhEAAgIBAwMDBAEDBQAAAAAAAQIAEQMSITEEIkETUZEFMmFx8COhsRQzQoHB/9oADAMBAAIRAxEAPwBvzldc/D5Z1NakGDILEqTZlVrMv4/QsNPhlOtRVXWLAiZ1KSJN97E+uENuGim4RlbL1kutzJ/iRwe+PMGehjbDDwjnQpFPOAeVZRY/zge6fMfIC+Png6ZDpcUZ0XxsotDYhjLsaaBQzVCn2mgx1ubCwx1VjRkhQEJMjpfefunrq2v3gN8Bc6+Y7VGVARFqmrVTZS0zuIkRcXETBAkmuNZgU6Paa9AVkOrcd46e8NiveEi2+67huNSNrin3r8zrXpBgWQbe8vUeo/XxxGjHvhlPUoaQg90qtwP5SbhT90ix2jc4F6Y7XQ5CylTIcy0Z5AxuMbBBna2/l6+GNxi8EGIqaAxsDG4xuMbMnnCD7RkzBemoJ7F7Ag7EAlp/iiYJtEx1mwIxwzuWV0KuoZWsQf19cJzJrWrlvRZxgzByL/niVnypy0tYM5JWmp0grALtu3eIMKogWvJMRGLB4ZwunRWEQKIva5jq7GSfiT+GN5bJrTQIg0oghR8zJ8SSSSepJx0rVgqmSAN2JIAHhJNhhOPGFFSrquqbM5PjwJtjqM9OmIWar06AarVaFEx4nayjqZtA8cCeK84U0BWidTROuO4oH2jPvRaALXF4wlZ/MvVKs5LM7gybkKIhR4C4MC0zhpQNzIddcR7HtBogEClWv/7Y/wDsONHnkdKLfGoPyU4r/OBgbT4wPIif7D9CTks6H2mfD+mDCgRZY8xxfnip9mkg9WY/kMTuVOaKuYzL0mVAooir3Q0z2miJLG0T0wmz+rYPez1Zztf+HLUx/mrVj/04xgBMBMsIDG4xgx6Ax6ZNY2BjcYzGTamxj0MaAxvAzZvHoY8gY9YEzZvGwMaGN4yemY3jIxsDGT0wDGO0CT0xsDArmzP9hkczVESlF2E+IUx9YxhhARC49zRTyoLt3nN0SbsT4+CA7t6gScUfxHMF61RnMszlmPiWMk/MnBHiPEHYu7kszHvMevkPwiwGwGA1RGJkje/1OA8ygnap9c8Z4claiysivYlQ0+8Ba4uDPUXxXeXyjN7iu406jScS4WxlWgLVXw2byOLTOFjlLi2sGnKdwtCgkOFDlVLA7yINgI2NzjmZMK5CAYeLIyA1F7h2YfLgmgwen9qi5MTN46q3lE+IY4YqmVGbo9nUR6a1FZNDkkMCPdeDY/XqDOxTN8JpGqKvZr2kQXgTHmcdstbUPQ/r5YmTG2N9JNxmTIrjUBRgHlnhtfLs9Go4enAKFvf6g6js5EDvCJBuFI73PiB7VzRqlqB1Hs2VoSss2DGLN5WvO+DdLitKrUeiYDo0FTY/wkdbjY+sTGOVehSiotQ6kiXLdI+oIWDPUX88PfUPsMWpF905cJ4alJWUgJcH47XPXpfHepQKnGZemQQoEKBp3JO1r7D6nG6VWCU99QYMbqegI6W6bHpFhh3S9QUH4gZVDGc8bAxgP9/hY/XGg8TPS58gZ/ocdstQuRV7T3GI/EM0tKkzsCVQSYAJiRtJGJMY4cRynaUaiffRh8SLfXGzBtFDP87QD2dI+Ws/9K//ANYV87xJ601Kra490bKP5V2AO07kSTuMeGpFrnaNvXx9car0tZj7Iu3h5D0i58seoCHdyIveF/tkT6XP1F//ANhHTHqvQerVp06as7tqICiTChZ9BcX8/mS4TwWtmW1UkJUSNRss9ZJt02Enyw+ct8kLlnFZ211dJURZVDRIE3JsBJjrYYwmei1w/wBn2Ye7laIO+rvN6BVMAerfDriZU9j2WczUrVm6wpVIPiDDH64f4xkYE78zAalZZzk7M0DpUPXpj3XWC0eFRd9Q+8BB37p7oLez/h708zmmdSs06Cwwg2OYa43HvDcYeIwL4WJzGaP8dNP8tCk3/wBmMJ8TYVAxsDGDG8enpmNgY2BjeMnpoDGwMZj0BjJswDHqMaBx6wF3PTWPQGMAxvHp6ZGN4zGYyFUzCd7Xcxo4TmP4tC/5qtMYcsVv7d81p4cqz79dB6hVqP8AioxkISiKw70A2BxxrZppibLYRH63Jx5VyIxIoZZHlmq6DO2kmbC/zm3lgIzxPronFf5jmJaTf8NREo5DagVuCdSm0g3O/wAsO/Dq+ujTb7yKfmBhU5v4fTNdGCwzqTrpsA50kdG7lQAFbGD4Hpjl9QGKgqeI7AVDENCPDObKWZ7kmjVn3HtJ8FbZvTfywYSz+oIwscJ5S7QE14ddPc7hQneQ6t3gfIYYqChdMWAgD8MKDMaLCEyqLCmR87l07am7KC3e0kiYhZIHUSobax07TBxz5ld1RKlPSTMOrCzqRsTuLixBt54LVcqrbi428rEfgxHxOI/EcgKlEoY6Hc/ZMyCCCD5z88PdSVteailYWLgjgvFUc6U1BwZNJzLAWHcb7YA9T44I02AzBtusTHh5+BiR0meuIFTliTDsGQQVIEP8WFh6iJ8uvrlzOhqQpVnHb0jocTBBFg4HRXUBvC8eWE4td6WFRzqCCybzvmnl3CRrUgspEW31Dy8GE33Bxwpz2oYmQVK+U+8IO+ysLCL7WJxvjmWrF00KrgTLBtFSmbQyH3TN5QgAxv0xyzFCppAnvi4cAaiQN1EaUJ8O8s20mbdTC7upVvEkIAIIm8rnAggmQp0mYkEHTYDeT088FEPUX6jCnw7LVQG7V5jvU6jRrI6CrEqRaxLT0690zwvNEtBEahIE2Ym5KmI2gQPl4UY8hGzQXQHcRMzXKOZ7aotOmSgc6KjMoWDBG7SYBgwDscM3B+RaNNQawFd5k6xKg+SbEz9phPgFFsMiHrjeH3EzEpgAAAADYDYeg6Y9YwYx2AEmwFz6Df6YybMYgb2xuMIWR9o+XqytWZJIg0+5MkBQx7sxA7xEm0zbHPjnNFTJoP2aGplkZQymFSoNQQEkaFLJUEtZJA7oA0p9USlunKywcKfLHGpfNM7NpFR2KsNWjSSJB0ByCgHdOojTAIAgNSVAygqZBEg+IOxxTnFsof8AadalTpPXdalSqoDaSpMVGAf7DQQARfuAYDM1UwnsKatSmXFlswtRQyHUp2I8jB+uOwGFPgPFsw9OihoMlRlDks9KNILCSF3LbNpC7g2mA2z4fqMMR9QiWTSamYzGRj1GDgzlmMwtNS7sqqolmYgADxJNgPXFNcz+1utXrNRypVKYJUVF75qQSA66gsW748NJ3xI9vOSrBqFXUxoEFCs91agJYGNpZdif/TtE3TOHezTPVqYqDL1FVvdlVBNpnS7oQvmdzsDhL7x2PY3O9Dn/AD1NqdRc1VIC6GVmDqWp2axFwQQ0m51bmMW5yN7Rkzv7uoAlaLXs/jHgfLFWce5ayuWFMinmklf3i5ik6tI+0G09nB2gG2BlPN00ZWovdSCASJUjYgi9sSMxU9stGMOvd8z6aq1lVSzEKoEkkwAB1JOwxEynHKFVzTp1UZ1JUqGEymnUI8tQnwnFX0eeE4hTp5XMDSGJ7VgxUMFVtOggyDrKteQNEwehLkflMZTNdrSrU69HQU1MNLUwTrtHdMnc232jBf6gEgcRHoUDcs3GTjzTqAiQQQdiMesVSaZinv8A8hc13MpT8WqP8hTX/rOLhxR/t4UNnsohJvTI32mpEjoD5+Q8BjxmiVnw/hD1pKwFBgsZ38ABufl646cR4eKL6bmwM+M7/UHDrlKGXQUw+Zy9MMdIRH1useKIDFzFzubzfHPmenw1cwUL5htA06iVUNuZUdiZW8A9YkSIJWWEaEaXZyrU15SmDeAUP+EkfhGIPFeErRy6rJbS/dLXMMYCi3QNFugxvketNOov3akj0YD8wcTeY8zTRR2rhVa0TBYi8DqfG3hiAkenqMOjr0ydwytrQGIkA38wCfrjxWy5CwOm35Yhcq8SFVHCqVVGhZ6ggG3hebYOEYemNMuNTFsWRiIO4jVYJqRgpBBvte0H546ZDMs6S66TtEz8cbz2UlGjeDA8SLj6gYFcCbRWzFK4VXD0x0C1FBhfIMGEC2ByJobYzy7rI+f50oJTPZsHqIdPZk6SCLd6dhI369JxxyFLL18qazJRq5gU2d+yADagDtDSDYCSZkC+BPFeTsr+0V8xXJYBtZBMJTEBpOxNyTcxeIwlcY4z+08TIoF6iiGRqCstVoRda0z3CJIa5tE+IxiIRbN5Etf0ggXFdnkn/H6lp5jjGvK08xl2WxWZEhlaBpOxAMqQRB28xgc3FVIadTFb9gRJtF6QOlXUb3uu/ScL9XlKnWya1srRehVgH7rEHcVJaG/xbXxB4pTqLl6NQ1CTEVE1Bk1UmR9SG9mplXAG14MWwgaye07QGVUG8dMlWq1NTPSXSBGhW1VVBnvWAQH+CJO8yBPapZVZWGiZV5ACnpGqwIt3W8CL7Y9cN4ksKdJZXUe6JA1QfdAgKLyfxxJz7Ip1BhTfdw11YDV/zAdyNBhhexjVEYLFmZV94t1GqaWs75R9J0vocKyg2IVtLLqAm8H6XiTV+c52zDojVa0MApQU5SCCIZlHvHcGYg7ACdTtnOd6MqFzKUmgNpInvB0GljoNiCACIPeHpiouMZN6TntAyM/e0sCCAfdMHZSPO0EGIw45S1Qkx6QSRPoXhudFaklRYh1DW6TuPgZGAPtL4uctwzMOphmUU19apCf6Sx+GB3sl40KuUNEnvUGt/K9x8mkfLHD2w1Kb5WnSNVA4r06hpk3ZAXUyADAlpkiDpOLhktLkmjvqVjy9VoOCKveZr0zrZRSPeDK+lpIdTB2EgSQCZdOIZftaIpZdYNPvU0B0lSNRKBm20M7wD3e/ouBhey9WnWXs200yoHZ6UC9mwIMoygQDcMsbwwhlGORrV3lGD06Qu2l5epGqYJ1M0ESJEEkMYBvCu5u51u1R3Rx9nnNoWqcs4Kzt3Qqgi06JhG21Be6TeAdWoHzkjjiVVGAGqoaihiFDr0YkkSI6iY0RbA7JZQLWjuDMLUd+sTrgKO9JSQ9gDstzixeGc0UM5po51E7RWgatMhuhV/sN4EGTY+EmvlW4kzNR1qP3BfKlEBRT1vqhtLSVK02N+yiJklO9ZQSl+6AzzwSg1JezFNhTlmUx94zDS2stJY6iBM/MNluQUpuOydimuW1NLmA2lXYkalXUQJEgMT7x1q30k0gAnV4mAD6wBGHqAvEkcltzN42BgZxPj1OlRr1AysaCnUpaO9plUM7FiVA8dVsI1TmfigArK1CpTK6uzWk14Khhq1HbVuHJ7rHTbBtlVauAuJmsiWYVnHoLiBwrjCVxAIDqqtUSQdBcGFLDukyCJBi2CBMYKwYFEczNOBvE+WstmFIrUKVSerIJHmG94HzBGO7cXpCsKHaL2pXUEm+kdSOg9cSalUASSAPE4yENp8xcYyL0a9XTSZUSq6i5YKA7AAsSTEACW3jzx2ynOlehTZUIAcEG3juflg9zNVFXPV/2Vg61XLLpM6p06mBFtPaE3nriaPYtVr5RayVl7diToNqbLPdhgJDWmSCDqiBEmEKHaiJ0GOlQfedOWfaNoCAO7QoUqKczE3jrYeR2A2xb3DeKLVQHYkCR4GNsfM2c4FmMjW010ak63W4hv4kYGCPMHfeNsMPL/PlSg12Zgdwbz6eeMOvEe3j2glBkFmfQ04pn2ycRNHiGVqKASlIMNQBBioZBBH6nDDwr2ko7Wb4HYncx6ExPWAeuIHPnLLcXFOvlmUmmppumoA3YNKk90+hK9L9C3H1C5Dp4MU+B8Y1HiKj84VCoC1HCwDCtpFwPsrA8cRk49V+yzx/CWj6Yh5zklqKsa1HNLp3LqwWf51U0r+Oo488NPDWT9/RdXU6ZpOIYAAhjr1HVeDBi0gCcecBeZqKWG0tv2f5j97UXxQH/ACkj/qw1ca4claiyVE1jcCYuLgg9DPXFecp8RFKqKjTpFNi0CTAWTAG5ET8MWgrSJxOlMpWZksNcVOQatMioEasQQraaqiVnVs62cfW2G44qatmauVq1DRFRjTZgRTmSFYiStw4AIMEeMFbnDLwr2kZY05q11Q9RUsRvawv+t98N6d1ACQs2Mnvjk7x1F/H8sL/Omaallu0SQUYMYJEhZMW8SB67YSubOfxXqKMqaBFME9pUrFNZIkCmBBImxLWMwB1xz4LzYM13K/ZqXlWp6jLAyAWD+9aJKsWEmV2ZPZySSBNwKFKufj8TftUDCvksyrVf2er+7qLTL943ZO6jrLFSQIIbu2PQxstyctU9qhqK0qsJ7o73e7kLBsVIsAd0TvojxxrLijkIV4FBdSMRq9zYn7wiVM7gmZwj5Dn3L03lWJR011gEc9iw0oZcjv0zKgEliLCSCoVTkkCozGACfbxCHLHMyPR7JGZVUFWDSrJNosbMJtEeURiJnuaspTWpSqNTqHtKlWme8xVm+xVUKett5AAkWwgV+O0audq16hrslRmIVagDQSIVnsSoAgAbAKoIAxH5kzlGo9M0YUaCpQLpCaXqMqr0P7t1v4ofUknT15mZMobxH7K8QGaTUaysgtoBNNKZvGtBD6e70npHTG+M56pk6xUVGiUJoMjMtZKlMQGWZNWQ47zCAg90BBhE5V42ctmadQSw1KrrtKlgPoSG/wAPrg3zxzT22cog0uyr0RpfvEhhuJ1KulguoS3SqDYDHlxaG2m69QFyRlqFQV6jJTYFEJgaS1LunTq0ypYCVZ5EmdjgRxOtUrlmc6nsQfIAKQPo0/wnBTljj5o1ajyXpPVqES61NVN3J75BILqWvO/aKdmxrMZ+mGqVFVQJOlOgmbR5ao+WEsCrm5WCHT8SJy+3YVTTrN2Yr0mU62KQCCy1NQUsAHUMHCkAiZx545xialYNXWtLDVpftJ0aQjNVCqriAoBW1jIB3l0uN062YyC5gdue1NPvkgtSrFKY1NvZyzDpZvHCNRM1iQI37u8G0LteD5dMWILW5EW0PQhWhl3AFRmIRnKIQASSu/1gD4+EluyrVexrB37aoU1ujLCgqFCnWGXQhCRqYgkhSq74UuP0cxTp5elXSqgOp11qQGmACpIvANzcjUPIYO8CyLZ1uyGlwqlwhg6mWNXdMhqkH7QNht7uFP2AExyEPYuC6nGELs5qipUZFM9mRpKuFKSbPNG+thuoG4uV/wB6hmKXZVUHbU2QUqwmezJbWrnUZAgEeZO0TiH7SeX1y9ai9EQtWipKbFWphabdBvCnYXLYXsq3eAEsfD8tsPsMuqS7g1LY5R59qZchKxD0iSS4uwJi/mJE+NzvbFlZTPPVAdKZRGi9QQTvcJuAR1a/8MYprlHLVFqU6tag60g4Us1NhpY3BIYCQP0ZjFx8Z5go5SiamYcKFHqWPQKNySQYHkfAwOM2SJmVaqJ/GM6tZs5SFNyvuVnpIGACKWEyZ7RXZjKqyiwY2MKXDMskEgtVCOClU06kkOJaE72gr3dV+vQETx4ZzRTbP1MylCrUpPU7SRTd9BnUHULZWuwaGM6jciwziXONOk5SggRCxbQpCgkmQ1RgJ8CFAMC9gQWDTqJDce8epZK0CyfEeeUO2p1NVRRTTSAR79SpaVHdOlIJvJJmRAucG+Yc329GpSVJV0IV9S91xdZQ9AwBmZtEbYqTK89VQZehSqL96k5DAHyqagfjp2w5ZXjTZil2uVbtdP8AzKREONpUgkmm4EwDqRvCO8KcWitKm5H1idTiYNmTTf42+YvcY4zmuHsmZaj2uYNI03ryxUAEAMwI30ADUQomZ1GIUa/E8znnNTM13hyDAJC2EDSgMKInb7xPUzalHOUc0IZVtvupg90VAZ1U3RiqvfUmpTqZGBZM47wdKb6aZOr3gpAGtG91k0gKSCGDKAplWsdJZgyKyL2wenyIz1khblT2eUXh1dukMDBBtsfH4YtnhkrTVGMlFAmw1AACYFh57fLFE8P54/Y2UKGed0gKPKDJa5vMDE/jXtFet3QvZpF1HeLHrqJMFf4YjqZ6Ro7YzZnaXo26ptKUAP7Sy+dcrl8zSNGpT7VveTS6IynbUrttexgNMwQdsU9xH2e1qc/vKEX3rKCB93vKgLRvBHw6yqvONVxpGlB4qqKfiwGr5EYgnPdSSCev5z/fwxjZ2Y2ROlg+iFR3NAgyz5d7tpPgYE/ykMysPME4tD2X8xUlfs2q6Z21mNbH1tJPSZjQBOklkfMAMsMupfgfjtv5gfDeQVbL9kQVaENpOyz0beVPjeDPiDhuNlc77GSfUPp2TAlqbXz7z6uAwpca9luRzVZqzoyu3vdm5UEjqQLTHXrHjir+Tva5VyxRKxNSgbGblB5He3htuIGL3yedSrTWpTYOjiVZTIIPUHF3PM+esjiU1keNUsrWRajhWpVF1jcrBAOopqUQJm5jbFhca9oeTy1IP2q1WYdxKTBmf5GAJ6tHxNsfO4pVey7UrpSQgJKKZYAwqe8R1kCBPjiK1MDe7Ncn4Dp8fPbEiYgDzHvvzGHjfOFTOVnYt2eonuUzYiPtMLtYXMhd7DAha2oEnTb7xM/jf+/TECoSjSL28+vj8CR8ceabsCLGwuPG/XrEeH5YcFA4g2TPdSZmzD4+Xlfpglkc4qsriYG4YAi4I2Jut/6bY3kqYIOuVgbfZvtsRE+P1Oxl0eG90CLbwSY6SSALeZMgHyEjGI4hKDJOa5pzJy7UWqMKTDSZJtbaZuIv1kfPELl/igSjXpaRNQwZG8rCgi8gEufVp6Ymtw0AEMQVZdLAMDvswi7Qe9490kXGnCtkUYVih3Fj190+I39eoxiAVtPZGJNmd+N8L/Z6zKj9oimA3XYbgSOsWPTptiJTzMm//aMHl4HUqjuIx+G3xNh88dh7N8w41dxD4MxnpeApwwkDmLAPiBC25Audo6k7f98EeX+CVs9mO0VKlcsWaoFsSW1STUPdEsZMny621m8mmTJXT2tRSVLPIUFTB0pvv1Y/AYK8A4w3aL2hYKGKVQp0wjgo4AWIOgsJGxUeAwk5NrEcqb7/ABJDZZ8k7Ua1AI1QL3Kh1vTJBhqbIBdhqEgR0YnTGIj5FtUSYJEdLHyJsel/DDl7dOCCnSytdJYBewYsdRMLqQsTuYD36yMK3KVGnVolCWU02JddMmH2KTA0wAPJpMEMuAfGSLEdjzDiOPOvJSvlMvmcsNL5NQxtBamp7Qz/ABqwZr76n6kDCTm8l2WaqpSUgiqTa8jW2rU/3d4FhbYmTi8uAZukuXDFgEA7zOR5Aydv0MVjzNXpftdU02Uo7aliYJIBaJHRtW2B7lxgGAtM5InTmjhq1eDZWsFAahWZHIAvqBphifGFpb+XlhQ4TXCVCyOabKgqI46FCurqN1LE73TzxYPB6X7RwzP5b7QUVk9R3v8AVSHzxVZpspHTc3kWg3ExO02np44cveggnsYywOZ86uc4bQzVeHq06rUSUOmVcawYgzZFbyDthQ4LkVNRnSSpWUD2M21KWjoZGoC4vCzGF39pZagEmAZCzYTEwNr7fAYc+V6CNRqsDUCq0nTSLilADB7RAILAydpHQHAtjOjSDNTIoa5ZPLNKvVovSepRC01enUC69QYQ1MpVJIIgmZnawg4Dc5ZjvU6dU0y6hqgeoQ6kO5IimWhiNLDvghYEKSw0zeTeHI2WrVO3DT/6JdpQC8IyyuoGCsGOpnYGjUstnzXr0nqSqinTdFDqYVTq1mJBnSpYLBlZBDYUAUHFQ9mbbeRKvNqNSemtao8UyO/SyqKeh7ILTWqInddvPCzwnKBl7RoLOSb9BJ29T+Xhhl5joZdP2uKFSjVdf3RJMMHKEd2SBBkQCR3RESIR63ECNGl6jCBpUCABAgQB8P643dljlIQkxj/Y6O71Uon7zEj5QCT6RjMujI3b0KgY0v8Azqa1AAJECqjKpKE9QCB5WxL4vyHmOxp5ikocMLxcrB6iJ+U4Jcocq1aoFPNI6LNtMqxn7xk28gBhRoDVe8tx9U62nK+R4hLK8YFRqWYAVIq9nmU3jt10E+YD6SPEVCRKwFziOVGaRjqVKmXZjLrqXun96HIvplbkQyNR1AyTiJzpy2vDx2tJiaLjs3RjJXeosNuQHTWJuCCLh7ectxFkrVa//l1AalQCRp1wVqiCe77qsyFoPZ1BqWcdDE4dZ8z1eH0sgKntPH4HkH9QfmOAVKtVqNCmUc6XrntO4paSt1lXkQ6kDVf3R3iPeb5Ky9Af8RnqVNvBgg+hqa/pgZxTN1A1TJ5NjRoK5ao6mCxqd5UDKZ0rT0LCmO6ZJGkYCHlMRZzPoL/r1xOfTB7p2sOfOmMLiOw8+8J1sjQmKOcy1XpAqdm3yqwh+DjHDQUMGx+XzH5i3rvgBnOB1E27w8v6f3xASqyGxIjp/UYw4EcdktwfWM2JqzCx/eNNWpFxKny/P+h+u+ImYOqVb7VrbN6eB6/C3hjhk8+Kgg+91H5jy/DHiqCLG69PEf3/ABxOFINGdrJnTLj1ruD/ADeCawKMVn+46HBbhHOmaytPs6OYqU0nVpViBJgEx8MQ+IJqWdyvX7ynr8D+JwNVScdBDYufG9Th9PIQOPEaeI5Y9nRZSxDszFZXSjfdtcmZMm5BHheI4DAEfr6dL/PEVM8bFjIUhoJgEiY/E/o461M4sghTHWG0n8xPngKIngwfeGOH0UddNUqhBlajBipBi1gYveYtsRiJxfK6NLAoUNgaYOliOokDfxUAGDGD/KlLJOGetSzBSkJdoBpKP4yoF/Im82HTBPivHqOcBy2Uyj5kRuwCKnQMDusdCSPQ7Ymtg/G0pIQpV7xIyWZQTqBUesA7wDII+YieomQTy+b1QqB9StCFVYkbGyiT0JsLHYxYEMx7N8xSEEr3wAFpsxAJ6FmGogRePG1sMGe5Rq8OROxFSsCwB0F0doFwXpgsEnZJG+/dJwT5U8bxePCSabaLvDaytaFDhwSRIUllIMiZHe3ESIbc4gZ3hwp5x7fYQkebAz9Vi09Ym2CvMLhM6IbUQqlizFm7xLKHbd3RdK6uoCmbmRufzlN6hqhpYoqMB0KT9fO4g2wzHubEVkFbGOvBQeyWB0NifE2IOwv0+NpnBUEp3iGgATItG4mY8Cdx08L1N/vCqWu4HQGPDrB8P1GN1eZXqMFp0omygtqMk7Dujr0GC9O94vXDXOOWStWLoRDw0i94CuOl7A9IJwNyuTWmCBJnxP5YJZLJdczUAJEwosPIsT3j6QPCd8TuIHIrl6mkuKoQlGmxYCwjrJt9cTMf+IO0tTGa1ER8zlP/AGjy8ftVKdOR/Pl7/wDyUR/ixUPKXFUXNI1RiFIFNiNJGlhoDMekP2R67Em8TZ3sV4zqFag3UCoo/wDi3/Tin+cOD/smdzFDolQhf5D3k/8AgVxVjNijInGlpbtfOKcpVpsHVU/e6tQ1dxgCFUAjYtMnxsbYjcW5bp1Mu1bK668IT2eqWkD3qbG+ob6TPWLwrKnKnHjmaXY1DNRFNzu6RBJ8WXY9Wlf4jgpw+guZRaWWZaDaQrq9ViKjAXLi832Ki3UHYT5e1gZZhGpDULezbjuWCVHqZgUqpp6AGA0EGDInc6h7six67jhzVwPKZjLumUFIVsunaKaQAlABqRo962pgWkyg8TKxxXlXM5MtWrUA9MMpeSChLMACYI1KxsdN5iYnDB7MslUOZ7VKaokQQoMWCCw2klZPmTgWbTTKYxcasGv25/xKy4kJAPUEg/OZ+ZwZ9nfFDSzagMyh7MQFMCDBIYEGGItY7gFSZxz5l4YKGaroB/y6zjT0062KiALAoRHkcM/IvAuxztKpIFOC9ie9TgXiADOpRF7nyvYXAFzn6CeJp+JUsnxCpYkmqyvTokqgIMQisBqgwSCQqiVDNMj1xniP7Se2973g4ViSNJKhSbGbAmDt18OXtNrU2zGtCJYkFh9pA0DzsQfgSPsjA/hwqAORTIptLBhdVNgQWFgT3YBg+UnCmGtbEoTJpff2qSuZGZMtljNdlLsdNVgQsaIVABInVNyd/WYuWrUlp07Aso0xb7JKkj4g4gZp30mWJGqVE7RuR12MW8MRTX0MBbQWnb3SY7yncEiAfERI8N9MnGItc6rnN+ZZ3BeeatSj+yU6ALaGk9oUK9BpIVgWvqF1uvniBw7iucy2ZFGtq1bwREg9R0PXY9DGEpaDORrmrJmNRAv0AG3hIGH3IcrU0NOvSU0tPvKSxGxn3iSL+BjfEWSlG86Sjex55kv2p8QnhrfeeogX4ST9AR8cLvKXHaNaitCpC1VGlA0BKoae5qOxYMVgxMmDcghfaNzD21QUVMpSmY2LE94/gP8AD54CZKnADiO4QGBEjSTEleoBgEfxDFfSAqm85v1BAy88RjrZmjlqlWmauoio0SLkWCaoEatAWR0MgwbDjmuNhBJBIIG3mMa5yyPbVFqIVEoNYUlhqE94NYNKwdVjtqGqce14Dqy6z70X+ZIHygfDAuo1XH4HY4ht4go80XgU0X+Yk/QY2c5RzBC1eyQffGsMPTx+OOP+7hm4n44M5LlwbvpnzE/jgiyjiZpc8xfznBSh1UG7VQZDKCG67ofyx4pZwOCDY9f1+ow31KSoO7HwGFri+S1trWzePj6/hj1h9j8xuHK2A9vB5EH1Nj1626jr8x+tsR6EKIJO5+N98dzUOnVBBUw1jHoel/645LTEXnBrsI59LkESVwlNz3yNm0gnT5tG/hB3nDLwvlwmkzO2inqP7w9CIADRBgkWY2neJkeuIcy9gWytGmqohIIUReZLK+tmM+bXnYdBw5sZ9CAaQCCSVDXm5AJ0/FgcLYu3ipKioooyZwnl45g9m1SF1TYySIIYRMeBB3Em18Wty7wSllk000C+Nt/M9SfPFM5/i9Rapra5qM0kgqJ6DurGmwAgAYa+Ee0Oo1HU6BlUgVCJDU9VlcXus2PhibOmRgD4j8bILA2MdOY88yab2E29Ib/Spj1wVDmoaZCh1ZGDvqgKbCNP2g0n5Gd7p9TigqgFwD1Hx8L+B+vXDJy/miEA2AsB+vXEF1zHldtol868nVxXapRGpKjTCi6lgA0+NwT/AJfIY48L9luXrIrVc6aFQyXy5RTUF9IIXXrhrMO7cMI6Ytqrm1RNTGB1/wCwufQYW6PNdMVC5y4M9xXBAfRM6SxEETfTMSRvvjp9M7nbxOfkxa9wN4Mp+xLJ1KKhXzFKpfvMabTexanAAt9lSCJuScRj7FewPaUcyXqIp7tRFCtIizBu7vEnUL+U4eaPHKDyO20Rsr6UJ+JJ/LBFqLiQYZSPtXsfyjDmyMNmERo0n2nzrT4fmM0z6YUKYZ3MKp8DEkt5AHzwVy/s9TTrq5uYudFIn5FnH4DBHnnMDKZqrTprpptpeJn3lUkAdFFgF6BQBhWp8cr1JSirtNiFFvidhhPcfs2Eu7Tu0svlDheVylUVUrPqUEHWUAINtgoPnv0HhgH7a8kK9XKVqShjUD0iVElmUoVFpJsWgXO4GA3DuUs3UZRXqJSBuASXPyBAHxOLOyoy1HLpSNMsqEme9OoqVLapkFlYixFmIAG2ATJobc3My4Q62oNylcrw18vVQOlSlU1D31ZGgnSSFYAxeOu+COZ4tRNPSaGmqhhK1MlTE2FQfaI8d/XB7jvGjSrVMvmSalFardmKjEvThjpZC0sjaYusg9VYEgiWpdhFVVStRkHUdl1EgCoATp8AZ0mbGe6HOde4jceH0VuwQfI/99od4Jm3z2TelmlqVESRTrKjMUeCQTpBJIsCNmDwTbBHkDLVKdUSGUgDUpsR8CQSPBrg4I8o8+5ZQKbU0ok7lRCkxF+vzw70KNCsNSMJ3BUjr1G4B8xfxnEpF7CZkyFbtdjOXEOV8rnUjMUUcjZo0uPR1IYeET0wBz/s0ya0+zWmaTC6VldmcAHxcmdNu4ZESRBEhnZjSEztufK1z6fmcSK2bRqZLX8p6+6QPn8mx0cDBkAM5TijtKu4x7JKdXR/xVaVJEsiGRYRbT4nvXmdvH2nKNLLVy8f8JUpGnURi7lWldBFixFvGQTIsIVpXiqrS7WqwVaYhyemkkMfmvxt44rnmP2sO6lMvT7ME+++l2IH8BUot4O7ERbfFDaEFQsWLJlNr8zhzXyy2XKuml6FRzpbfTCsYtY7e96yJElSrZQsp7pKCxIBhfImLb2n08MdqvHq2Yqt2tRn7SWIBhdQBIIRQFB3uBNzO5OOvDy61A3aaD4uOnrDdMYhBG0R1WM48lMd68QVS4k9NY3ANvL+owWbnDONT7MEgDqRB+fl44J5h6dWoEzSUypMftFBdDb2YgSrr1gpMGxtcJzFwg5ZhpqLVpOCUdfAGCGHQg+Z+GwRlxA7gS/oOpTdMzEGCKuTtJqJPW5P4DBblzhNfNdoMusmmsmSAGDSNNzcsQ0L1AO2BQyEqGJuengPE/r8cWxyHWSnladNnHaVBOm/dWO4sxpB0d/TM/vNsGgK8z3UumXtUUPmJ3D8yadN1dYZWIj6dbyCCD6XxLbnNUQocuH1XDEkMPCIOJvOHDFQPWJE1TrImDcnYH7UEWBv4SO8rPWYn3lAA7p0g7epHrOJ8iU9nzKMKj0goMl/7SfVrVCqmO6TOOzcfOBNWu57oqSP5F/X445ooXe/rjNIO89qI7YUPEtRxHzDYgGv4Y9U6hYgC5JgDxON01vFcwdxHXr0sTpMMB0IOx+VpxgcjbbBznzJihmKVP7mWpr8Rrk/OcL61x1watqUGMxaVJsyXQEmZ3Bw58uckKwFTNSBCN2fu916miajMRpgAtpkGIMxIwr1O1y9bSID2CmbQ33WEWZbSIMA7HY7wziedZyqVkZuqtV0kwAAd9IYAQHMN0JItgmIG5ko1EaVnnN5PL0MzUpVKbKnaMEEgqVDQAHRu+Yi5Yx1E4ynCVswEXTTdCkEWggRvcf9tsFM3w7O5p1D0jl6wJCGrCpWaow1aCqga9ySq6Sqn3T7yfl+3qE95QIOo6vLVfyMdeoGFnEW3B2jBnAABG4hvK8V0KAzXAA8Yt/Trhn4PzUoWSYVRcxaesDrfCPn+DUtCmnWao5JEsNKsRMhQYaNQgEm53i+J3AuV6lRlOZOjLIQ1WGUsVlVhVBJJYsq7fa8owt+kDeYadUR4lxcnVnrUv2xjAIPZKCG0J4sBfW8A+S6QBvM0V6TVWqFKSdnOtitNWtuZckW6kxFx4wr8w8epl0y9F1Zyuqo5paHoUgAR36ZVSxtpXSdNm6CUnmfmwuewo92khAt9ort8AdvMT0Bw5UCUEiN3JJli/75ZemWWlTWojWburTV5m+kgmSTvABnYYZuG5pKqo1FiiEQFGyBUMgrdQQ0DaLCNxNS8mZAVGU160ISIpJNSoQdmIUHs1P8W4MwBDG1KC0ssulKC0l69rWRJmASbsxsAPgMN0nyJuX0qGi7lXe0zhrvn37Qgd1CCBGpAoEgeOoMPXC/W44iKFQBdIuAOuLX5/ormso+ns2q0yHQI+po/wDMA7oPuyY66R4DFF1cgzG5GJClEgx2N7UVzC2a5hzVVQUsEBIaVFr+J8sHfZwalZhVqGOzqqwqPqLMNLh6dMe6BMS3SQL7BWGXPZ6C7FQdQWe7q2mNpjrg9w2tWrBQmmhTBCGoSSoPgOhPlIHnhb9qmvmUBdZok/qOPE8/ljmHquq65ghmtKgAEjcz5z5C9yWY5TqZ7LmoqjLVDTemE0gCorCAKgiVkbSJEiRYQMbhi5FqVeBVJMVar6WcFvdKwIRSA0ad7yT0sDhPFVdVK7GPrhaUKNwcjlV/pifNNGoQAG3UHUOoKwD+eHHkXjL08yqB+61gNgT0+eEvNVg1WswiGqOR6F2P1n8MEOEZiIYbow+lx9ZxT1CWtwekym9B8z6Gz71ewqNSAaoELIpEhyBOg+Txp/xYrpueqbFOzY9k5BAYQ9JrA036EQYnrA6rix+Xs+K1FWB3AOKK9pfCHynEaoX3KsVU8IaZH+Fww9NOM6Z6ElbHblYyc4cVVcnmVYkCpUplI8WZXYfNHPxxVhqg2i3jM4bOPcRFXIU2O5qC3mBUBA8YP44UY/h/D+2KstFrlvSWqEfmelPeUz9oX+OO/wC31J0Mzd3aTI+AaT8sD6pN/PyjEylmkf3lIP8Am+hH4YPHsJz+vGprqd1zb7a1jwvHyg47htU6tJjwmZOwuJGOX7GoAMt5Cwn6E4516oQWgAdB4xfzNuuHcTm6QxAWTshlWr1lpIupmkBR10KSfKIXE/iOfP7vVpinI0adJmZuNtQaReDczcYmeyuipq18y8BaVPTJ6F7sT6IhHo5wF5i4oM1VaqFZVJgWtA93Vb3ouT5xsBhGUE7idHphQoiReLcceoFVnLqALPPT1v8AXHDJ5xW7jWnYz18L4jMs/aBx5opL+gnCyBW8qx6tQC+YWFJF6nHHN5lemBuZkbHEXtDjES95md9B0kSc1fww0clZLVVDtslx6/2wlCsRjquac2LGPCbfLG5MRZaBiUzBTdRt9pFalUzaujq6pSVW0me8rP3ZFjYi4PXCxlRK9N/DHDMV5sNh+vLEvKUe4Jxmn00Cx/Tf1cpNRy4hl0zFLKjXo0O/eChjDAMRaD9n0748cdMhlKOSlqTGobgORpAtuqybeGok7e7gImel0UWVQZPizAT5WAUfPpjz/tKAtpVhYE3lbET47H/FhpUcSEOYXr8aYaHUnUsx6g6gfXuuPkOuFtjo7Rh7puvhAlh8QSo+eOz5pG+1pPQGQfGJ8ZuD4+uPBpalUTOoqsx0Zz+X9BaMMvtEEXcK5GjTbTRqyoCLL2hbEmSdiTF+sEbTiRUq0svUp0KJn94HrOdIlkZgiedNASSQIZybwgAmtxCn+x1CQBV7UrSjfvMo1KLbCTG3cF72V34TUAfMaQKZMCXUsAW0rIBk7ATEdeuMI3qMDVCKRQyzN26PWqN3lVtTeOpiOky0+OnHnhfB1qVTDoadMBnLHukyQEXTGqYm0WkTYEj/APZlTsUrEDsjInUu8gRpmZkxtg9wU9nSXSAGfvltzfaJ2hY2vM3wJpd4QO20bsox03aoy+AYUKfwVYYj1Y4YuXeOpRIQikqEwOzp3WTuWIEjx+flhHoV5MkyfE/3xLDQcA+QttBVJcYr+bfQYpr2pcsrlqqVaKxTqzK9FcGTpEWBBB0+Mx4Cy+B57tsujzeIb1Wx+dj8cL/tEqI2XqdopKrS1rpIBDioE6g/Zq33sfEA4h9Q3RlCLRsSr+VOE/tmbp0yP3YYGof4QbifPb44v48KoELCBdK6F092F6LAsVHQEEY+cOB8fOVqrVQkrs6/iP6Ytjlz2hDNMwEqFEknoLksT0AAwvOWB3G0oOPXwdxB3PQVa/YqSiGkuoJ3QSXqsJUW6AxHyxLzPHBl+F1XUgMtEoIOzv3F9O8wOFfj3E/2jMVKosrHuzY6QFVZnxUD0aQd8RczRFSmabzBj1DCYME7jwM7neZwC1Y9p9G300v0y+Hr+CJCi0fLEzhuYAfTO4i3SLjELieVek5RvUHow8R+rbYiUq2lgQbg9MdVlDLPkBqw5abYgy9PZjxqxpE+6behxG9utBXTLEe+BUM9YHY29Lk4Q+A8z/s9VaguRuBafoY+uO/GeP1M3WNWoRcaQo2UCYAn4knqSccxQ2Np9Hi6IZ8wfxW/xFlMxNJU30uzD/EqA/6frjyV/UY3oCz69enljRaf0MWk3vEIgxijI9YY6ZHLSHPUKCJ63OG3lbl3KsdedqMqwToFpjoze9J6Iom3vA93Fg5DmfJ5VYyeVSna7BVBbz1klitz3iTOkxIIJYpnI6nIpJAlP0eHZtvcoVSCIGmjUMjwnSScdKvKOcClqmWrqAJJajUAHmZW2LabnrMObOKY8AuttzbvberH0HTEDmDmVmoMDUqGbQXgbrYgAA26R52w7UZz9IEr2lmmpZEZcSpqOalaQRbuhUv5AE+pHUjEWtn2WnoUAA7mJJn6DBsZvzxDzWSSoDHdPiNviP6YSzsZd0+bCuzg37xcZP1GJGXIjHqrlypKsL/q4PhiMp0thZ7hU6uMLjIYcGSTRBxEzXDyLrfxH54lipjqlXAhisoyYMWYUYKXh7xMR6kD6Ezj0Mg3iB8f7YnV6cXXbqMcRU/X1w31WMhPQ4kNG5G/YDa4+v62wQ/XTHmlT6nHov6/X8iMLZi0rwYEwi1HM1k6pLEkgmJIJsdRuPj3Vx6rAMpUzBMg/dNxPysRiBTpHoy3/m/pgnpVqSIEUupYs4Jl9UQCDaxBgjxv44qJnzQEGNXYEqxBiRPpPXwwTpvBpjwK29FJj547HKUzk6naAisrA0SoJJmAVIH2IkydiLdQYedzAFTUoZV1agG3AAHwPXGK1mEVKwhmVYqlNgAUGjVMXlgxk2kuT4mEERJwSz1GktJlV6J7ttNSTbaBPWMcsvSg9p3pAkELEGBs7k9TsoA3jBHP5twxGtytwG1U4kGCrfuxB+Jn0vh4A8xdmAclXanRVwBday94Bge8JGiD0PXBfIVgSfL5DywDoLCupAUq0xBkpUWDNRfsA3iLzODXDs1l0RAwes0Asq/u01HeXYFiBtZT18cKdbjEu6hBHk23wwZHg1aqkhIAF2buj4k4VM/zjXTuUadHLiLGmmo/56k384GBAzWYzTgFquYabCXqfJbgfCMCMY8xlEbHaW9ytxfL5Zmp1c1RJa4Sm2s6gL+7IuP9IxA9ofMtF6ASnIDPpd6iiNJUkwPMqLkW6AmMKVDkfNLpep2dACCDVqCRF/cTUfgYwwcz8v0Rk6dXWa47VCyqmlQNNUHrJhheSLDzwD40Buo5CoHJuVNmOHOpMCQOo2IJIn0kH5YLcPzJpBl1rDgBgpnUJmJPnuBvttYguKVkNVjSnRsureJJ+V4HkB1xzpmR5j6+eBfHqEq6bq0V707/AL2jxSrTfe/4/gT4GxxIR/6f2g/6DbwwucPz0qAT5Xv/AN16QdsGKVb+/wDQ+I8D+jzWUqZ91hzrmQESRmcmlZClQSOkWIPUqeh8QfjIvhZ4lyk9IF0/eJvIHeUfxL+Y+mGdH/vPl49SPBhcfPEzL1Y/X9LfH++GY8rJI+t+mYur3IpvcSuEfY4LUK0jB/jnBKdRSwAVxeQN/HUNj674X+G8JZqgVj3dzpN7DYSOu0x1+GHllecsYc3RncWPcSOoJaOpMfEnDlQydKiabU001A+nXJJgq0kyYm24A64E/wCwxTziBCdMBoYyQYPWNpvg5nE71MbXP+k/1xs52fJYBkfjGVatWpmnoDEd7VABK6ImQZJki4ggX2x6yasIFVirdbCe6QLEbmY73UssXK69q5auoN4Q+A+0u+Ipqv25XpAY2LFokBZBiD3vgz9WOG4zvU5OdABqEItnzHdARbgAQfC/x2JPyNsD+LZn92Fm7Nfr7v3jPjHdi0fZ2PYkkA/X8h0PiW90X3Ad2DcVrL2gCmQoA/P12i3yth54kZmCp5/r88bFTHEP+tsepwmoM9Zqj2i/xD3T+Xof74CVkn1wbV8Rc9lp7w9SPz/X44Ag8idLoupCj0348QOlTHrXH6/XhjKtMESDP6H9ccFq9P11wem5ecmnzJSZyMZ26TMfr9HEZl/Xyx4KY9oEw9RkEmNnJ/X6/U456/KcRtONzjQggHOx5hE1DJudz188SkNsZjMNM5UlZc/j+eOHEqY7F7Cxtbb3dvhjMZjBzMnXWStzNl39BgjR/wCfUX7JGojoTFG8ePnjMZhiwDARqGTc3BBvuJe30HyGJHL5nVN8ZjMY0fg++NvL2Qp1K57SmjwBGpQYudpGDPMNdqZK02KKIhVJA+QtjWMxi8Tc/wB5kHJsWptqM263xN5vYjglYAwBVWB4S9KY+Z+ZxmMwhuf+4Mpc4ycZjMPPESvMn0z+8H8354P5RjH+Mj4XtjMZiDqJ9j9K5hGkfo8Dyu23yHyxMUQSMaxmJBPqlnPiFQhbEj0OIfLo/fj+U/iuMxmDTmc76h/tNCGY/wDGn+XEnO/86l/j/wBIxmMxQvJnx+fhf1OVX/xI/wDb/wCsYFZwxmqfmDPnaob/ABA+WMxmHp90gzfZN8PP7hD1YjV5yuoz4ywB9ROBnEHJqvJNiAPIaZgeUkn4nGYzFB4kMyj+vrjocZjMJMyeT+WPYNv154zGYyeEC1ljWBYam/HEKLYzGYIcmdlvsWehjGxmMx6b4nnx9Me6e2MxmNgjmf/Z"/>
          <p:cNvSpPr>
            <a:spLocks noChangeAspect="1" noChangeArrowheads="1"/>
          </p:cNvSpPr>
          <p:nvPr/>
        </p:nvSpPr>
        <p:spPr bwMode="auto">
          <a:xfrm>
            <a:off x="460375" y="-503238"/>
            <a:ext cx="27051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6067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Statistics / figures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ZA" dirty="0"/>
              <a:t>Highly dependent on ‘definitions’</a:t>
            </a:r>
          </a:p>
          <a:p>
            <a:r>
              <a:rPr lang="en-ZA" dirty="0"/>
              <a:t>Available for selected industries</a:t>
            </a:r>
          </a:p>
          <a:p>
            <a:r>
              <a:rPr lang="en-ZA" dirty="0"/>
              <a:t>But very unreliable / spotty </a:t>
            </a:r>
          </a:p>
          <a:p>
            <a:r>
              <a:rPr lang="en-ZA" dirty="0"/>
              <a:t>Still to be collated (after ‘agreement on definition’) </a:t>
            </a:r>
          </a:p>
          <a:p>
            <a:r>
              <a:rPr lang="en-ZA" dirty="0"/>
              <a:t>Likely to be illustrative rather than definitive</a:t>
            </a:r>
          </a:p>
          <a:p>
            <a:r>
              <a:rPr lang="en-ZA" dirty="0"/>
              <a:t>Also need examples of typical actors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93960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Generic Barriers/Issues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800" dirty="0"/>
              <a:t>Awareness</a:t>
            </a:r>
          </a:p>
          <a:p>
            <a:r>
              <a:rPr lang="en-ZA" sz="2800" dirty="0"/>
              <a:t>Access: </a:t>
            </a:r>
          </a:p>
          <a:p>
            <a:pPr lvl="1"/>
            <a:r>
              <a:rPr lang="en-ZA" sz="2400" dirty="0"/>
              <a:t>Access tools: </a:t>
            </a:r>
            <a:r>
              <a:rPr lang="en-ZA" sz="2400" dirty="0">
                <a:sym typeface="Wingdings" panose="05000000000000000000" pitchFamily="2" charset="2"/>
              </a:rPr>
              <a:t>PC/tablet  mobile (M=crucial vector)</a:t>
            </a:r>
            <a:endParaRPr lang="en-ZA" sz="2400" dirty="0"/>
          </a:p>
          <a:p>
            <a:pPr lvl="1"/>
            <a:r>
              <a:rPr lang="en-ZA" sz="2400" dirty="0"/>
              <a:t>Availability, cost, quality, latency of bandwidth</a:t>
            </a:r>
          </a:p>
          <a:p>
            <a:r>
              <a:rPr lang="en-ZA" sz="2800" dirty="0"/>
              <a:t>Infrastructure: electricity</a:t>
            </a:r>
          </a:p>
          <a:p>
            <a:r>
              <a:rPr lang="en-ZA" sz="2800" dirty="0"/>
              <a:t>Skills/Education issues: shallow IT skills pool</a:t>
            </a:r>
          </a:p>
          <a:p>
            <a:r>
              <a:rPr lang="en-ZA" sz="2800" dirty="0"/>
              <a:t>Payment systems</a:t>
            </a:r>
          </a:p>
          <a:p>
            <a:r>
              <a:rPr lang="en-ZA" sz="2800" dirty="0"/>
              <a:t>Governance and legal frameworks/constraints</a:t>
            </a:r>
          </a:p>
          <a:p>
            <a:endParaRPr lang="en-ZA" sz="2800" dirty="0"/>
          </a:p>
          <a:p>
            <a:endParaRPr lang="en-ZA" sz="2800" dirty="0"/>
          </a:p>
          <a:p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39272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South African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ZA" sz="2400" dirty="0"/>
              <a:t>Money4Jam:</a:t>
            </a:r>
          </a:p>
          <a:p>
            <a:pPr lvl="1"/>
            <a:r>
              <a:rPr lang="en-ZA" sz="1800" dirty="0"/>
              <a:t>companies have to provide a minimum of 1000 tasks a time. </a:t>
            </a:r>
          </a:p>
          <a:p>
            <a:pPr lvl="1"/>
            <a:r>
              <a:rPr lang="en-ZA" sz="1800" dirty="0"/>
              <a:t>“jobbers” are remunerated via M4Jam and MTN Mobile Money. “Jobbers” can earn between R15 and R30 per task + additional R5 for getting more users to sign up. </a:t>
            </a:r>
          </a:p>
          <a:p>
            <a:pPr lvl="1"/>
            <a:r>
              <a:rPr lang="en-ZA" sz="1800" dirty="0"/>
              <a:t>All of these jobs can be completed using either a computer or smartphone</a:t>
            </a:r>
          </a:p>
          <a:p>
            <a:pPr lvl="1"/>
            <a:r>
              <a:rPr lang="en-ZA" sz="1800" dirty="0"/>
              <a:t>Approximately 87000 users </a:t>
            </a:r>
          </a:p>
          <a:p>
            <a:r>
              <a:rPr lang="en-ZA" sz="2400" dirty="0"/>
              <a:t>Refer2Earn: </a:t>
            </a:r>
          </a:p>
          <a:p>
            <a:pPr lvl="1"/>
            <a:r>
              <a:rPr lang="en-ZA" sz="1800" dirty="0"/>
              <a:t>users earn money by referring others to insurance-related companies and products. </a:t>
            </a:r>
          </a:p>
          <a:p>
            <a:pPr lvl="1"/>
            <a:r>
              <a:rPr lang="en-ZA" sz="1800" dirty="0"/>
              <a:t>for a quote referral, the referrer will get approximately R7. </a:t>
            </a:r>
          </a:p>
          <a:p>
            <a:pPr lvl="1"/>
            <a:r>
              <a:rPr lang="en-ZA" sz="1800" dirty="0"/>
              <a:t>If they buy, the referrer can earn anywhere from R16 to R100 (</a:t>
            </a:r>
            <a:r>
              <a:rPr lang="en-ZA" sz="1800" dirty="0" err="1"/>
              <a:t>Nkabinde</a:t>
            </a:r>
            <a:r>
              <a:rPr lang="en-ZA" sz="1800" dirty="0"/>
              <a:t>, 2015)</a:t>
            </a:r>
          </a:p>
        </p:txBody>
      </p:sp>
    </p:spTree>
    <p:extLst>
      <p:ext uri="{BB962C8B-B14F-4D97-AF65-F5344CB8AC3E}">
        <p14:creationId xmlns:p14="http://schemas.microsoft.com/office/powerpoint/2010/main" val="3244477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African Crowdsourcing Platforms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143000"/>
            <a:ext cx="8739256" cy="4343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0" y="5682734"/>
            <a:ext cx="3839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/>
              <a:t>(Source: </a:t>
            </a:r>
            <a:r>
              <a:rPr lang="en-ZA" dirty="0" err="1"/>
              <a:t>Chuene</a:t>
            </a:r>
            <a:r>
              <a:rPr lang="en-ZA" dirty="0"/>
              <a:t> &amp; </a:t>
            </a:r>
            <a:r>
              <a:rPr lang="en-ZA" dirty="0" err="1"/>
              <a:t>Mtsweni</a:t>
            </a:r>
            <a:r>
              <a:rPr lang="en-ZA" dirty="0"/>
              <a:t>, 2015)</a:t>
            </a:r>
          </a:p>
        </p:txBody>
      </p:sp>
    </p:spTree>
    <p:extLst>
      <p:ext uri="{BB962C8B-B14F-4D97-AF65-F5344CB8AC3E}">
        <p14:creationId xmlns:p14="http://schemas.microsoft.com/office/powerpoint/2010/main" val="3340555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Micro-tasking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525963"/>
          </a:xfrm>
        </p:spPr>
        <p:txBody>
          <a:bodyPr/>
          <a:lstStyle/>
          <a:p>
            <a:r>
              <a:rPr lang="en-ZA" sz="2400" b="1" dirty="0"/>
              <a:t>Amazon Mechanical Turk</a:t>
            </a:r>
          </a:p>
          <a:p>
            <a:r>
              <a:rPr lang="en-ZA" sz="2400" b="1" dirty="0" err="1"/>
              <a:t>Samasource</a:t>
            </a:r>
            <a:r>
              <a:rPr lang="en-ZA" sz="2400" b="1" dirty="0"/>
              <a:t> </a:t>
            </a:r>
            <a:r>
              <a:rPr lang="en-ZA" sz="2400" dirty="0"/>
              <a:t>does impact sourcing: hire people from the bottom of the work pyramid, provide training and support that helps them to find long-term employment which enables them to earn a decent wage. E.g. $1M in wages to Kenya, South Africa and Uganda</a:t>
            </a:r>
          </a:p>
          <a:p>
            <a:r>
              <a:rPr lang="en-ZA" sz="2400" b="1" dirty="0"/>
              <a:t>Jana </a:t>
            </a:r>
            <a:r>
              <a:rPr lang="en-ZA" sz="2400" dirty="0"/>
              <a:t>(previously </a:t>
            </a:r>
            <a:r>
              <a:rPr lang="en-ZA" sz="2400" dirty="0" err="1"/>
              <a:t>txteagle</a:t>
            </a:r>
            <a:r>
              <a:rPr lang="en-ZA" sz="2400" dirty="0"/>
              <a:t>) pays with airtime when completing tasks via SMS on their mobile devices (</a:t>
            </a:r>
            <a:r>
              <a:rPr lang="en-ZA" sz="2400" dirty="0" err="1"/>
              <a:t>Narula</a:t>
            </a:r>
            <a:r>
              <a:rPr lang="en-ZA" sz="2400" dirty="0"/>
              <a:t> &amp; Kulkarni, 2011). Tasks include product promotions, translation, transcription and instant global surveys amongst other tasks.</a:t>
            </a:r>
          </a:p>
          <a:p>
            <a:pPr marL="0" indent="0">
              <a:buNone/>
            </a:pPr>
            <a:r>
              <a:rPr lang="en-ZA" sz="2400" dirty="0"/>
              <a:t>		</a:t>
            </a:r>
            <a:r>
              <a:rPr lang="en-ZA" sz="1800" dirty="0"/>
              <a:t>(</a:t>
            </a:r>
            <a:r>
              <a:rPr lang="en-ZA" sz="1800" dirty="0" err="1"/>
              <a:t>Mtsweni</a:t>
            </a:r>
            <a:r>
              <a:rPr lang="en-ZA" sz="1800" dirty="0"/>
              <a:t> &amp; Burge III, 2014).</a:t>
            </a:r>
            <a:endParaRPr lang="en-ZA" sz="2400" dirty="0"/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54039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Micro-Tasking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4495800" cy="4525963"/>
          </a:xfrm>
        </p:spPr>
        <p:txBody>
          <a:bodyPr/>
          <a:lstStyle/>
          <a:p>
            <a:pPr marL="0" indent="0">
              <a:buNone/>
            </a:pPr>
            <a:r>
              <a:rPr lang="en-ZA" b="1" dirty="0">
                <a:solidFill>
                  <a:srgbClr val="FF0000"/>
                </a:solidFill>
              </a:rPr>
              <a:t>Barriers</a:t>
            </a:r>
          </a:p>
          <a:p>
            <a:r>
              <a:rPr lang="en-ZA" dirty="0"/>
              <a:t>Access</a:t>
            </a:r>
          </a:p>
          <a:p>
            <a:r>
              <a:rPr lang="en-ZA" dirty="0"/>
              <a:t>Bandwidth (quality &amp; cost)</a:t>
            </a:r>
          </a:p>
          <a:p>
            <a:r>
              <a:rPr lang="en-ZA" dirty="0"/>
              <a:t>Education levels (</a:t>
            </a:r>
            <a:r>
              <a:rPr lang="en-ZA" dirty="0">
                <a:sym typeface="Wingdings" panose="05000000000000000000" pitchFamily="2" charset="2"/>
              </a:rPr>
              <a:t> Asia)</a:t>
            </a:r>
            <a:endParaRPr lang="en-ZA" dirty="0"/>
          </a:p>
          <a:p>
            <a:r>
              <a:rPr lang="en-ZA" dirty="0"/>
              <a:t>Payments</a:t>
            </a:r>
          </a:p>
          <a:p>
            <a:r>
              <a:rPr lang="en-ZA" dirty="0"/>
              <a:t>Electricity</a:t>
            </a:r>
          </a:p>
          <a:p>
            <a:r>
              <a:rPr lang="en-ZA" dirty="0"/>
              <a:t>Visibility / awareness </a:t>
            </a:r>
            <a:br>
              <a:rPr lang="en-ZA" dirty="0"/>
            </a:br>
            <a:r>
              <a:rPr lang="en-ZA" dirty="0"/>
              <a:t>(of platforms)</a:t>
            </a:r>
          </a:p>
          <a:p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066799"/>
            <a:ext cx="4800600" cy="4525963"/>
          </a:xfrm>
        </p:spPr>
        <p:txBody>
          <a:bodyPr/>
          <a:lstStyle/>
          <a:p>
            <a:pPr marL="0" indent="0">
              <a:buNone/>
            </a:pPr>
            <a:r>
              <a:rPr lang="en-ZA" b="1" dirty="0">
                <a:solidFill>
                  <a:srgbClr val="FF0000"/>
                </a:solidFill>
              </a:rPr>
              <a:t>Issues</a:t>
            </a:r>
          </a:p>
          <a:p>
            <a:r>
              <a:rPr lang="en-ZA" sz="2400" dirty="0"/>
              <a:t>Demand-supply imbalance </a:t>
            </a:r>
            <a:br>
              <a:rPr lang="en-ZA" sz="2400" dirty="0"/>
            </a:br>
            <a:r>
              <a:rPr lang="en-ZA" sz="2400" dirty="0"/>
              <a:t>=&gt; lack of bargaining power</a:t>
            </a:r>
            <a:br>
              <a:rPr lang="en-ZA" sz="2400" dirty="0"/>
            </a:br>
            <a:r>
              <a:rPr lang="en-ZA" sz="2400" dirty="0"/>
              <a:t>=&gt; exploitation (“digital sweatshop”)</a:t>
            </a:r>
          </a:p>
          <a:p>
            <a:r>
              <a:rPr lang="en-ZA" sz="2400" dirty="0"/>
              <a:t>Quality Control</a:t>
            </a:r>
          </a:p>
          <a:p>
            <a:r>
              <a:rPr lang="en-ZA" sz="2400" dirty="0"/>
              <a:t>Task assignment (&amp; other ‘invisible processes’)</a:t>
            </a:r>
          </a:p>
          <a:p>
            <a:r>
              <a:rPr lang="en-ZA" sz="2400" dirty="0"/>
              <a:t>Security (scamming…)</a:t>
            </a:r>
          </a:p>
          <a:p>
            <a:r>
              <a:rPr lang="en-ZA" sz="2400" dirty="0"/>
              <a:t>Re-intermediation (front-persons “delegating”</a:t>
            </a:r>
          </a:p>
          <a:p>
            <a:r>
              <a:rPr lang="en-ZA" sz="2400" dirty="0"/>
              <a:t>Lack of legislation (enforcement?)</a:t>
            </a:r>
          </a:p>
        </p:txBody>
      </p:sp>
    </p:spTree>
    <p:extLst>
      <p:ext uri="{BB962C8B-B14F-4D97-AF65-F5344CB8AC3E}">
        <p14:creationId xmlns:p14="http://schemas.microsoft.com/office/powerpoint/2010/main" val="1910636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US Research (Pew)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295400"/>
            <a:ext cx="3027854" cy="556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99" y="1447800"/>
            <a:ext cx="427925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Western Views of Micro-Tasking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8200"/>
            <a:ext cx="7913913" cy="39021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343400"/>
            <a:ext cx="7988504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88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Some Research/Knowledge Gaps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90600"/>
            <a:ext cx="8229600" cy="4525963"/>
          </a:xfrm>
        </p:spPr>
        <p:txBody>
          <a:bodyPr/>
          <a:lstStyle/>
          <a:p>
            <a:r>
              <a:rPr lang="en-ZA" sz="2400" dirty="0"/>
              <a:t>Appropriate, operationalizable definitions (</a:t>
            </a:r>
            <a:r>
              <a:rPr lang="en-ZA" sz="2000" dirty="0"/>
              <a:t>conceptual</a:t>
            </a:r>
            <a:r>
              <a:rPr lang="en-ZA" sz="2400" dirty="0"/>
              <a:t>)</a:t>
            </a:r>
          </a:p>
          <a:p>
            <a:pPr lvl="1"/>
            <a:r>
              <a:rPr lang="en-ZA" sz="2000" dirty="0"/>
              <a:t>a concept map/taxonomy/network</a:t>
            </a:r>
          </a:p>
          <a:p>
            <a:r>
              <a:rPr lang="en-ZA" sz="2400" dirty="0"/>
              <a:t>Reliable data; alternative data sources; proxies; models </a:t>
            </a:r>
            <a:br>
              <a:rPr lang="en-ZA" sz="2400" dirty="0"/>
            </a:br>
            <a:r>
              <a:rPr lang="en-ZA" sz="2000" dirty="0"/>
              <a:t>(macro – desktop/secondary)</a:t>
            </a:r>
            <a:endParaRPr lang="en-ZA" sz="2400" dirty="0"/>
          </a:p>
          <a:p>
            <a:r>
              <a:rPr lang="en-ZA" sz="2400" dirty="0"/>
              <a:t>Impact conceptualization &amp; measurement (</a:t>
            </a:r>
            <a:r>
              <a:rPr lang="en-ZA" sz="2000" dirty="0"/>
              <a:t>conceptual</a:t>
            </a:r>
            <a:r>
              <a:rPr lang="en-ZA" sz="2400" dirty="0"/>
              <a:t>)</a:t>
            </a:r>
          </a:p>
          <a:p>
            <a:r>
              <a:rPr lang="en-ZA" sz="2400" dirty="0"/>
              <a:t>Attitudes and experiences (</a:t>
            </a:r>
            <a:r>
              <a:rPr lang="en-ZA" sz="2000" dirty="0"/>
              <a:t>micro </a:t>
            </a:r>
            <a:r>
              <a:rPr lang="en-ZA" sz="2000"/>
              <a:t>– field/empirical</a:t>
            </a:r>
            <a:r>
              <a:rPr lang="en-ZA" sz="2400" dirty="0"/>
              <a:t>)</a:t>
            </a:r>
          </a:p>
          <a:p>
            <a:pPr lvl="1"/>
            <a:r>
              <a:rPr lang="en-ZA" sz="2000" dirty="0"/>
              <a:t>From digital workers</a:t>
            </a:r>
          </a:p>
          <a:p>
            <a:pPr lvl="1"/>
            <a:r>
              <a:rPr lang="en-ZA" sz="2000" dirty="0"/>
              <a:t>From work providers</a:t>
            </a:r>
          </a:p>
          <a:p>
            <a:r>
              <a:rPr lang="en-ZA" sz="2400" dirty="0"/>
              <a:t>Generalizations and best practice frameworks (</a:t>
            </a:r>
            <a:r>
              <a:rPr lang="en-ZA" sz="2000" dirty="0"/>
              <a:t>C-inductive</a:t>
            </a:r>
            <a:r>
              <a:rPr lang="en-ZA" sz="2400" dirty="0"/>
              <a:t>)</a:t>
            </a:r>
          </a:p>
          <a:p>
            <a:r>
              <a:rPr lang="en-ZA" sz="2400" dirty="0"/>
              <a:t>Theories &amp; models incl. contextualities (</a:t>
            </a:r>
            <a:r>
              <a:rPr lang="en-ZA" sz="2000" dirty="0"/>
              <a:t>C-deductive</a:t>
            </a:r>
            <a:r>
              <a:rPr lang="en-ZA" sz="2400" dirty="0"/>
              <a:t>)</a:t>
            </a:r>
          </a:p>
          <a:p>
            <a:r>
              <a:rPr lang="en-ZA" sz="2400" dirty="0"/>
              <a:t>Policy options, impacts, imperatives (</a:t>
            </a:r>
            <a:r>
              <a:rPr lang="en-ZA" sz="2000" dirty="0"/>
              <a:t>macro</a:t>
            </a:r>
            <a:r>
              <a:rPr lang="en-ZA" sz="2400" dirty="0"/>
              <a:t>)</a:t>
            </a:r>
          </a:p>
          <a:p>
            <a:r>
              <a:rPr lang="en-ZA" sz="2400" dirty="0"/>
              <a:t>  Critical review of literature and platforms (</a:t>
            </a:r>
            <a:r>
              <a:rPr lang="en-ZA" sz="2000" dirty="0"/>
              <a:t>conceptual</a:t>
            </a:r>
            <a:r>
              <a:rPr lang="en-ZA" sz="2400" dirty="0"/>
              <a:t>)</a:t>
            </a:r>
          </a:p>
          <a:p>
            <a:r>
              <a:rPr lang="en-ZA" sz="2400" dirty="0"/>
              <a:t>  Links with digital innovation (</a:t>
            </a:r>
            <a:r>
              <a:rPr lang="en-ZA" sz="2000" dirty="0"/>
              <a:t>all</a:t>
            </a:r>
            <a:r>
              <a:rPr lang="en-ZA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194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791200"/>
          </a:xfrm>
        </p:spPr>
        <p:txBody>
          <a:bodyPr/>
          <a:lstStyle/>
          <a:p>
            <a:r>
              <a:rPr lang="en-ZA" sz="1600" dirty="0" err="1"/>
              <a:t>Chuene</a:t>
            </a:r>
            <a:r>
              <a:rPr lang="en-ZA" sz="1600" dirty="0"/>
              <a:t>, D., &amp; </a:t>
            </a:r>
            <a:r>
              <a:rPr lang="en-ZA" sz="1600" dirty="0" err="1"/>
              <a:t>Mtsweni</a:t>
            </a:r>
            <a:r>
              <a:rPr lang="en-ZA" sz="1600" dirty="0"/>
              <a:t>, J. (2015). The adoption of crowdsourcing platform forms in South Africa. </a:t>
            </a:r>
            <a:r>
              <a:rPr lang="en-ZA" sz="1600" dirty="0" err="1"/>
              <a:t>Internation</a:t>
            </a:r>
            <a:r>
              <a:rPr lang="en-ZA" sz="1600" dirty="0"/>
              <a:t> Information Management Corporation (pp. 1-9). Lilongwe.</a:t>
            </a:r>
          </a:p>
          <a:p>
            <a:r>
              <a:rPr lang="en-ZA" sz="1600" dirty="0"/>
              <a:t>Graham, M., </a:t>
            </a:r>
            <a:r>
              <a:rPr lang="en-ZA" sz="1600" dirty="0" err="1"/>
              <a:t>Hjorth</a:t>
            </a:r>
            <a:r>
              <a:rPr lang="en-ZA" sz="1600" dirty="0"/>
              <a:t>, I., &amp; </a:t>
            </a:r>
            <a:r>
              <a:rPr lang="en-ZA" sz="1600" dirty="0" err="1"/>
              <a:t>Lehdonvirta</a:t>
            </a:r>
            <a:r>
              <a:rPr lang="en-ZA" sz="1600" dirty="0"/>
              <a:t>, V. (2017). Digital Labour and Development: Impacts of global digital labour platforms and the gig economy on worker livelihoods. Transfer, 1-28. </a:t>
            </a:r>
            <a:r>
              <a:rPr lang="en-ZA" sz="1600" dirty="0" err="1"/>
              <a:t>doi</a:t>
            </a:r>
            <a:r>
              <a:rPr lang="en-ZA" sz="1600" dirty="0"/>
              <a:t>: 10.1177/1024258916687250</a:t>
            </a:r>
          </a:p>
          <a:p>
            <a:r>
              <a:rPr lang="en-ZA" sz="1600" dirty="0" err="1"/>
              <a:t>Irani</a:t>
            </a:r>
            <a:r>
              <a:rPr lang="en-ZA" sz="1600" dirty="0"/>
              <a:t>, L. (2015). The cultural work of microwork . New media &amp; Society, 17(5), 720-739. </a:t>
            </a:r>
            <a:r>
              <a:rPr lang="en-ZA" sz="1600" dirty="0" err="1"/>
              <a:t>doi</a:t>
            </a:r>
            <a:r>
              <a:rPr lang="en-ZA" sz="1600" dirty="0"/>
              <a:t>: 10.1177/1461444813511926</a:t>
            </a:r>
          </a:p>
          <a:p>
            <a:r>
              <a:rPr lang="en-ZA" sz="1600" dirty="0" err="1"/>
              <a:t>Mtsweni</a:t>
            </a:r>
            <a:r>
              <a:rPr lang="en-ZA" sz="1600" dirty="0"/>
              <a:t>, J., &amp; Burge III, L. (2014). The Potential Benefits of Mobile Microwork Services in Developing nations: Research </a:t>
            </a:r>
            <a:r>
              <a:rPr lang="en-ZA" sz="1600" dirty="0" err="1"/>
              <a:t>opportuniteis</a:t>
            </a:r>
            <a:r>
              <a:rPr lang="en-ZA" sz="1600" dirty="0"/>
              <a:t> and challenges. International Information Management Corporation. Le </a:t>
            </a:r>
            <a:r>
              <a:rPr lang="en-ZA" sz="1600" dirty="0" err="1"/>
              <a:t>Meridien</a:t>
            </a:r>
            <a:r>
              <a:rPr lang="en-ZA" sz="1600" dirty="0"/>
              <a:t> Ile Maurice. </a:t>
            </a:r>
          </a:p>
          <a:p>
            <a:r>
              <a:rPr lang="en-ZA" sz="1600" dirty="0" err="1"/>
              <a:t>Narula</a:t>
            </a:r>
            <a:r>
              <a:rPr lang="en-ZA" sz="1600" dirty="0"/>
              <a:t>, P., &amp; Kulkarni, A. (2011). </a:t>
            </a:r>
            <a:r>
              <a:rPr lang="en-ZA" sz="1600" dirty="0" err="1"/>
              <a:t>MobileWorks</a:t>
            </a:r>
            <a:r>
              <a:rPr lang="en-ZA" sz="1600" dirty="0"/>
              <a:t>: A Mobile Crowdsourcing Platform for Workers at the Bottom of the Pyramid. Human Computation. San Francisco.</a:t>
            </a:r>
          </a:p>
          <a:p>
            <a:r>
              <a:rPr lang="en-ZA" sz="1600" dirty="0"/>
              <a:t>Page, J., &amp; Shimeles, A. (2015). Aid, Employment and Poverty reduction in Africa. African Development Review, 27(S1), 17-30.</a:t>
            </a:r>
          </a:p>
          <a:p>
            <a:r>
              <a:rPr lang="en-ZA" sz="1600" dirty="0" err="1"/>
              <a:t>Paolacci</a:t>
            </a:r>
            <a:r>
              <a:rPr lang="en-ZA" sz="1600" dirty="0"/>
              <a:t>, G., &amp; Chandler, J. (2014). Inside the Turk: Understanding Mechanical Turk as a Participant Pool. Current Directions in Psychological Science, 23(3), 184-188. </a:t>
            </a:r>
            <a:r>
              <a:rPr lang="en-ZA" sz="1600" dirty="0" err="1"/>
              <a:t>doi</a:t>
            </a:r>
            <a:r>
              <a:rPr lang="en-ZA" sz="1600" dirty="0"/>
              <a:t>: 10.1177/0963721414531598</a:t>
            </a:r>
          </a:p>
          <a:p>
            <a:r>
              <a:rPr lang="en-ZA" sz="1600" dirty="0" err="1"/>
              <a:t>Ramalingam</a:t>
            </a:r>
            <a:r>
              <a:rPr lang="en-ZA" sz="1600" dirty="0"/>
              <a:t>, B. (2016). Can Digital Jobs solve Africa's unemployment crisis. Institute of Developmental Studies.13, 1-4.</a:t>
            </a:r>
          </a:p>
          <a:p>
            <a:r>
              <a:rPr lang="en-ZA" sz="1600" dirty="0" err="1"/>
              <a:t>Samdaria</a:t>
            </a:r>
            <a:r>
              <a:rPr lang="en-ZA" sz="1600" dirty="0"/>
              <a:t>, N., </a:t>
            </a:r>
            <a:r>
              <a:rPr lang="en-ZA" sz="1600" dirty="0" err="1"/>
              <a:t>Mathur</a:t>
            </a:r>
            <a:r>
              <a:rPr lang="en-ZA" sz="1600" dirty="0"/>
              <a:t>, A., &amp; </a:t>
            </a:r>
            <a:r>
              <a:rPr lang="en-ZA" sz="1600" dirty="0" err="1"/>
              <a:t>Balakrishnan</a:t>
            </a:r>
            <a:r>
              <a:rPr lang="en-ZA" sz="1600" dirty="0"/>
              <a:t>, R. (2012). Paying in Kind for Crowdsourced Work in Developing Regions. International Conference on Pervasive Computing (pp. 343-360). Berlin, Heidelberg: Springer.</a:t>
            </a:r>
          </a:p>
          <a:p>
            <a:endParaRPr lang="en-ZA" sz="16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7217229" y="0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1226457" y="0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1505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lvl="0"/>
            <a:r>
              <a:rPr lang="en-ZA" sz="1600" dirty="0" err="1"/>
              <a:t>Casilli</a:t>
            </a:r>
            <a:r>
              <a:rPr lang="en-ZA" sz="1600" dirty="0"/>
              <a:t>, A. (2016, April). Is there a global digital </a:t>
            </a:r>
            <a:r>
              <a:rPr lang="en-ZA" sz="1600" dirty="0" err="1"/>
              <a:t>labor</a:t>
            </a:r>
            <a:r>
              <a:rPr lang="en-ZA" sz="1600" dirty="0"/>
              <a:t> culture? Marginalization of work, global inequalities, and coloniality, communication 2nd symposium of the Project for Advanced Research in Global Communication (PARGC).</a:t>
            </a:r>
          </a:p>
          <a:p>
            <a:pPr lvl="0"/>
            <a:r>
              <a:rPr lang="en-ZA" sz="1600" dirty="0"/>
              <a:t>Coe, N., &amp; Yeung, H. (2015). Global Production Networks: Theorizing Economic Development in an Interconnected World. Oxford: Oxford University Press.</a:t>
            </a:r>
          </a:p>
          <a:p>
            <a:pPr lvl="0"/>
            <a:r>
              <a:rPr lang="en-ZA" sz="1600" dirty="0"/>
              <a:t>Deng, X., Joshi, K. D., &amp; </a:t>
            </a:r>
            <a:r>
              <a:rPr lang="en-ZA" sz="1600" dirty="0" err="1"/>
              <a:t>Galliers</a:t>
            </a:r>
            <a:r>
              <a:rPr lang="en-ZA" sz="1600" dirty="0"/>
              <a:t>, R. D. (2016). The duality of empowerment and marginalization in microtask crowdsourcing: Giving voice to the less powerful through value sensitive design. </a:t>
            </a:r>
            <a:r>
              <a:rPr lang="en-ZA" sz="1600" dirty="0" err="1"/>
              <a:t>Mis</a:t>
            </a:r>
            <a:r>
              <a:rPr lang="en-ZA" sz="1600" dirty="0"/>
              <a:t> Quarterly, 40(2), 279-302. </a:t>
            </a:r>
          </a:p>
          <a:p>
            <a:pPr lvl="0"/>
            <a:r>
              <a:rPr lang="en-ZA" sz="1600" dirty="0"/>
              <a:t>Fuchs, C. (2013). Theorising and analysing digital labour: From global value chains to modes of production. The Political Economy of Communication, 1(2). 3-27.</a:t>
            </a:r>
          </a:p>
          <a:p>
            <a:pPr lvl="0"/>
            <a:r>
              <a:rPr lang="en-ZA" sz="1600" dirty="0"/>
              <a:t>Fuchs &amp; </a:t>
            </a:r>
            <a:r>
              <a:rPr lang="en-ZA" sz="1600" dirty="0" err="1"/>
              <a:t>Sevignani</a:t>
            </a:r>
            <a:r>
              <a:rPr lang="en-ZA" sz="1600" dirty="0"/>
              <a:t> (2013) What is Digital Labour? What is Digital Work? What’s their Difference? And why do these Questions Matter for Understanding Social Media? </a:t>
            </a:r>
            <a:r>
              <a:rPr lang="en-ZA" sz="1600" dirty="0" err="1"/>
              <a:t>tripleC</a:t>
            </a:r>
            <a:r>
              <a:rPr lang="en-ZA" sz="1600" dirty="0"/>
              <a:t> 11(2): 237-293.</a:t>
            </a:r>
          </a:p>
          <a:p>
            <a:pPr lvl="0"/>
            <a:r>
              <a:rPr lang="en-ZA" sz="1600" dirty="0"/>
              <a:t>Goldman, M., Little, G., &amp; Miller, R. C. (2011, May). </a:t>
            </a:r>
            <a:r>
              <a:rPr lang="en-ZA" sz="1600" dirty="0" err="1"/>
              <a:t>Collabode</a:t>
            </a:r>
            <a:r>
              <a:rPr lang="en-ZA" sz="1600" dirty="0"/>
              <a:t>: collaborative coding in the browser. In Proceedings of the 4th international workshop on Cooperative and human aspects of software engineering (pp. 65-68). ACM. </a:t>
            </a:r>
          </a:p>
          <a:p>
            <a:pPr lvl="0"/>
            <a:r>
              <a:rPr lang="en-ZA" sz="1600" dirty="0"/>
              <a:t>Graham, M., </a:t>
            </a:r>
            <a:r>
              <a:rPr lang="en-ZA" sz="1600" dirty="0" err="1"/>
              <a:t>Hjorth</a:t>
            </a:r>
            <a:r>
              <a:rPr lang="en-ZA" sz="1600" dirty="0"/>
              <a:t>, I., &amp; </a:t>
            </a:r>
            <a:r>
              <a:rPr lang="en-ZA" sz="1600" dirty="0" err="1"/>
              <a:t>Lehdonvirta</a:t>
            </a:r>
            <a:r>
              <a:rPr lang="en-ZA" sz="1600" dirty="0"/>
              <a:t>, V. (2017). Digital labour and development: impacts of global digital labour platforms and the gig economy on worker livelihoods. Transfer: European Review of Labour and Research , 1-28.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7217229" y="0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1219200" y="1791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0974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lvl="0"/>
            <a:r>
              <a:rPr lang="en-ZA" sz="1600" dirty="0" err="1"/>
              <a:t>Irani</a:t>
            </a:r>
            <a:r>
              <a:rPr lang="en-ZA" sz="1600" dirty="0"/>
              <a:t>, L. (2015). Difference and Dependence among Digital Workers: The Case of Amazon Mechanical Turk. South Atlantic Quarterly, 114(1). 225-234.</a:t>
            </a:r>
          </a:p>
          <a:p>
            <a:pPr lvl="0"/>
            <a:r>
              <a:rPr lang="en-ZA" sz="1600" dirty="0" err="1"/>
              <a:t>Kaplinsky</a:t>
            </a:r>
            <a:r>
              <a:rPr lang="en-ZA" sz="1600" dirty="0"/>
              <a:t>, R. (2000, January 1). Spreading the gains from globalisation: What can be learned from value chain analysis? Institute of Development studies, pp. 1-37.</a:t>
            </a:r>
          </a:p>
          <a:p>
            <a:pPr lvl="0"/>
            <a:r>
              <a:rPr lang="en-ZA" sz="1600" dirty="0" err="1"/>
              <a:t>Kietzmann</a:t>
            </a:r>
            <a:r>
              <a:rPr lang="en-ZA" sz="1600" dirty="0"/>
              <a:t>, J. (2016). Crowdsourcing: A revised definition and introduction to new research. </a:t>
            </a:r>
            <a:r>
              <a:rPr lang="en-ZA" sz="1600" dirty="0" err="1"/>
              <a:t>ScienceDirect</a:t>
            </a:r>
            <a:r>
              <a:rPr lang="en-ZA" sz="1600" dirty="0"/>
              <a:t>, 1-3.</a:t>
            </a:r>
          </a:p>
          <a:p>
            <a:pPr lvl="0"/>
            <a:r>
              <a:rPr lang="en-ZA" sz="1600" dirty="0"/>
              <a:t>Kobayashi, M., Saito, S., Takagi, H., &amp; Watanabe, T. (2014). Skill Development Framework for Micro-Tasking. International Conference on Universal Access in Human-Computer Interaction (pp. 400-409). Springer International Publishing .</a:t>
            </a:r>
          </a:p>
          <a:p>
            <a:pPr lvl="0"/>
            <a:r>
              <a:rPr lang="en-ZA" sz="1600" dirty="0" err="1"/>
              <a:t>Lehdonvirta</a:t>
            </a:r>
            <a:r>
              <a:rPr lang="en-ZA" sz="1600" dirty="0"/>
              <a:t>, V. (2016). Algorithms that Divide and Unite: Delocalisation, Identity and Collective Action in ‘Microwork’. In Villi </a:t>
            </a:r>
            <a:r>
              <a:rPr lang="en-ZA" sz="1600" dirty="0" err="1"/>
              <a:t>Lehdonvirta</a:t>
            </a:r>
            <a:r>
              <a:rPr lang="en-ZA" sz="1600" dirty="0"/>
              <a:t>, Space, Place and Global digital work (pp. 53-80). Oxford: Palgrave Macmillan UK.</a:t>
            </a:r>
          </a:p>
          <a:p>
            <a:pPr lvl="0"/>
            <a:r>
              <a:rPr lang="en-ZA" sz="1600" dirty="0" err="1"/>
              <a:t>Nkabinde</a:t>
            </a:r>
            <a:r>
              <a:rPr lang="en-ZA" sz="1600" dirty="0"/>
              <a:t>, S. (2015, September 1). Micro-jobbing: the closest thing to easy money. Retrieved from Money Web: https://www.moneyweb.co.za/mybusiness/micro-jobbing-the-closest-thing-to-easy-money/</a:t>
            </a:r>
          </a:p>
          <a:p>
            <a:pPr lvl="0"/>
            <a:r>
              <a:rPr lang="en-ZA" sz="1600" dirty="0" err="1"/>
              <a:t>Oyedemi</a:t>
            </a:r>
            <a:r>
              <a:rPr lang="en-ZA" sz="1600" dirty="0"/>
              <a:t>, T. (2012). Digital inequalities and implications for social inequalities: A study of Internet penetration amongst university students in South Africa. Telematics and Informatics, 302-313.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7217229" y="0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1219200" y="1791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1508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lvl="0"/>
            <a:r>
              <a:rPr lang="en-ZA" sz="1600" dirty="0"/>
              <a:t>Saito, S., Watanabe, T., </a:t>
            </a:r>
            <a:r>
              <a:rPr lang="en-ZA" sz="1600" dirty="0" err="1"/>
              <a:t>Kobayashe</a:t>
            </a:r>
            <a:r>
              <a:rPr lang="en-ZA" sz="1600" dirty="0"/>
              <a:t>, M., &amp; </a:t>
            </a:r>
            <a:r>
              <a:rPr lang="en-ZA" sz="1600" dirty="0" err="1"/>
              <a:t>Tagaki</a:t>
            </a:r>
            <a:r>
              <a:rPr lang="en-ZA" sz="1600" dirty="0"/>
              <a:t>, H. (2014). Skill Development Framework for Micro-Tasking. International Conference on Universal Access in Human-Computer Interaction (pp. 400-409). Cham: Springer.</a:t>
            </a:r>
          </a:p>
          <a:p>
            <a:pPr lvl="0"/>
            <a:r>
              <a:rPr lang="en-ZA" sz="1600" dirty="0" err="1"/>
              <a:t>Scholz</a:t>
            </a:r>
            <a:r>
              <a:rPr lang="en-ZA" sz="1600" dirty="0"/>
              <a:t>, T. (2012). Digital Labour: The internet as a playground and factory. New York: Routledge.</a:t>
            </a:r>
          </a:p>
          <a:p>
            <a:pPr lvl="0"/>
            <a:r>
              <a:rPr lang="en-ZA" sz="1600" dirty="0"/>
              <a:t>Smith, A. (2016, November 17). </a:t>
            </a:r>
            <a:r>
              <a:rPr lang="en-ZA" sz="1600" dirty="0" err="1"/>
              <a:t>Labor</a:t>
            </a:r>
            <a:r>
              <a:rPr lang="en-ZA" sz="1600" dirty="0"/>
              <a:t> platforms: technology-enabled ‘gig work’. Retrieved from www.pewinternet.org: http://www.pewinternet.org/2016/11/17/labor-platforms-technology-enabled-gig-work/</a:t>
            </a:r>
          </a:p>
          <a:p>
            <a:pPr lvl="0"/>
            <a:r>
              <a:rPr lang="en-ZA" sz="1600" dirty="0" err="1"/>
              <a:t>Thies</a:t>
            </a:r>
            <a:r>
              <a:rPr lang="en-ZA" sz="1600" dirty="0"/>
              <a:t>, W., </a:t>
            </a:r>
            <a:r>
              <a:rPr lang="en-ZA" sz="1600" dirty="0" err="1"/>
              <a:t>Ratan</a:t>
            </a:r>
            <a:r>
              <a:rPr lang="en-ZA" sz="1600" dirty="0"/>
              <a:t>, A., &amp; Davis, J. (2011, May). Paid crowdsourcing as a vehicle for global development. In CHI Workshop on Crowdsourcing and Human Computation.</a:t>
            </a:r>
          </a:p>
          <a:p>
            <a:pPr lvl="0"/>
            <a:r>
              <a:rPr lang="en-ZA" sz="1600" dirty="0"/>
              <a:t>Troll, J., &amp; </a:t>
            </a:r>
            <a:r>
              <a:rPr lang="en-ZA" sz="1600" dirty="0" err="1"/>
              <a:t>Blohm</a:t>
            </a:r>
            <a:r>
              <a:rPr lang="en-ZA" sz="1600" dirty="0"/>
              <a:t>, I. (2017). How Does the Crowdsourcing Experience Impact. 13th International Conference on </a:t>
            </a:r>
            <a:r>
              <a:rPr lang="en-ZA" sz="1600" dirty="0" err="1"/>
              <a:t>Wirtschaftsinformatik</a:t>
            </a:r>
            <a:r>
              <a:rPr lang="en-ZA" sz="1600" dirty="0"/>
              <a:t> (pp. 1036-1050). St </a:t>
            </a:r>
            <a:r>
              <a:rPr lang="en-ZA" sz="1600" dirty="0" err="1"/>
              <a:t>Gallen</a:t>
            </a:r>
            <a:r>
              <a:rPr lang="en-ZA" sz="1600" dirty="0"/>
              <a:t> : University of St. </a:t>
            </a:r>
            <a:r>
              <a:rPr lang="en-ZA" sz="1600" dirty="0" err="1"/>
              <a:t>Gallen</a:t>
            </a:r>
            <a:r>
              <a:rPr lang="en-ZA" sz="1600" dirty="0"/>
              <a:t> (HSG).</a:t>
            </a:r>
          </a:p>
          <a:p>
            <a:pPr lvl="0"/>
            <a:r>
              <a:rPr lang="en-ZA" sz="1600" dirty="0"/>
              <a:t>Winn, J. (2014, March 11). Digital labour, academic labour and Karl Marx. Retrieved from josswinn.org: http://josswinn.org/2014/03/11/digital-labour-academic-labour-and-karl-marx/</a:t>
            </a:r>
          </a:p>
          <a:p>
            <a:pPr lvl="0"/>
            <a:r>
              <a:rPr lang="en-ZA" sz="1600" dirty="0"/>
              <a:t>Zhang, Y. (2017). The Information Economy. In Y. Zhang, Non-Equilibrium Social Science and Policy (pp. 149-158). Fribourg: Springer International Publishing.</a:t>
            </a:r>
          </a:p>
          <a:p>
            <a:pPr lvl="0"/>
            <a:r>
              <a:rPr lang="en-ZA" sz="1600" dirty="0"/>
              <a:t>To check: Sandeep &amp; </a:t>
            </a:r>
            <a:r>
              <a:rPr lang="en-ZA" sz="1600" dirty="0" err="1"/>
              <a:t>Ravishankar</a:t>
            </a:r>
            <a:r>
              <a:rPr lang="en-ZA" sz="1600" dirty="0"/>
              <a:t> 2015 (Impact sourcing?) ; AT Kearney ; …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7217229" y="0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25850" b="-1"/>
          <a:stretch/>
        </p:blipFill>
        <p:spPr bwMode="auto">
          <a:xfrm>
            <a:off x="1219200" y="1791"/>
            <a:ext cx="1926771" cy="7910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6844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b="1" dirty="0"/>
              <a:t>Questions? Comments?</a:t>
            </a:r>
            <a:endParaRPr lang="en-GB" b="1" dirty="0"/>
          </a:p>
        </p:txBody>
      </p:sp>
      <p:pic>
        <p:nvPicPr>
          <p:cNvPr id="28675" name="Picture 5" descr="quest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72038"/>
            <a:ext cx="3193284" cy="443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4572000" y="1905000"/>
            <a:ext cx="385762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ZA" sz="2400" i="1" dirty="0">
                <a:latin typeface="+mj-lt"/>
              </a:rPr>
              <a:t>“He who asks a silly question may be a fool for 5 minutes.</a:t>
            </a:r>
          </a:p>
          <a:p>
            <a:br>
              <a:rPr lang="en-ZA" sz="2400" i="1" dirty="0">
                <a:latin typeface="+mj-lt"/>
              </a:rPr>
            </a:br>
            <a:r>
              <a:rPr lang="en-ZA" sz="2400" i="1" dirty="0">
                <a:latin typeface="+mj-lt"/>
              </a:rPr>
              <a:t>He who does not ask questions will remain a fool for the rest of his life”</a:t>
            </a:r>
          </a:p>
        </p:txBody>
      </p:sp>
    </p:spTree>
    <p:extLst>
      <p:ext uri="{BB962C8B-B14F-4D97-AF65-F5344CB8AC3E}">
        <p14:creationId xmlns:p14="http://schemas.microsoft.com/office/powerpoint/2010/main" val="1420193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Contact Details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04800" y="1498600"/>
            <a:ext cx="4343400" cy="220980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Prof Jean-Paul Van Belle</a:t>
            </a:r>
          </a:p>
          <a:p>
            <a:pPr marL="0" indent="0" algn="ctr">
              <a:buNone/>
            </a:pPr>
            <a:r>
              <a:rPr lang="en-GB" dirty="0"/>
              <a:t>University of Cape Town</a:t>
            </a:r>
          </a:p>
          <a:p>
            <a:pPr marL="0" indent="0" algn="ctr">
              <a:buNone/>
            </a:pPr>
            <a:r>
              <a:rPr lang="en-GB" dirty="0"/>
              <a:t>Email: </a:t>
            </a:r>
            <a:br>
              <a:rPr lang="en-GB" dirty="0"/>
            </a:br>
            <a:r>
              <a:rPr lang="en-GB" sz="2400" i="1" dirty="0"/>
              <a:t>Jean-Paul.VanBelle@uct.ac.za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half" idx="2"/>
          </p:nvPr>
        </p:nvSpPr>
        <p:spPr>
          <a:xfrm>
            <a:off x="5105400" y="1498600"/>
            <a:ext cx="3733800" cy="220980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Thanks to:</a:t>
            </a:r>
          </a:p>
          <a:p>
            <a:r>
              <a:rPr lang="en-GB" sz="2400" i="1" dirty="0"/>
              <a:t>Selina </a:t>
            </a:r>
            <a:r>
              <a:rPr lang="en-GB" sz="2400" i="1" dirty="0" err="1"/>
              <a:t>Mudavanhu</a:t>
            </a:r>
            <a:endParaRPr lang="en-GB" sz="2400" i="1" dirty="0"/>
          </a:p>
          <a:p>
            <a:r>
              <a:rPr lang="en-GB" sz="2400" i="1" dirty="0" err="1"/>
              <a:t>Zaakirah</a:t>
            </a:r>
            <a:r>
              <a:rPr lang="en-GB" sz="2400" i="1" dirty="0"/>
              <a:t> </a:t>
            </a:r>
            <a:r>
              <a:rPr lang="en-GB" sz="2400" i="1" dirty="0" err="1"/>
              <a:t>Roomaney</a:t>
            </a:r>
            <a:endParaRPr lang="en-GB" sz="2400" i="1" dirty="0"/>
          </a:p>
          <a:p>
            <a:r>
              <a:rPr lang="en-GB" sz="2400" i="1" dirty="0"/>
              <a:t>Brandon Coetzee</a:t>
            </a:r>
          </a:p>
          <a:p>
            <a:r>
              <a:rPr lang="en-GB" sz="2400" i="1" dirty="0"/>
              <a:t>Cuthbert </a:t>
            </a:r>
            <a:r>
              <a:rPr lang="en-GB" sz="2400" i="1" dirty="0" err="1"/>
              <a:t>Chidoori</a:t>
            </a:r>
            <a:endParaRPr lang="en-GB" sz="2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937" y="3505200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Impact Sourcing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ZA" sz="1800" dirty="0"/>
              <a:t>AT KEYRNEY: social impact sourcing in BPO industry (growth @ 11% in 2014?)</a:t>
            </a:r>
          </a:p>
          <a:p>
            <a:pPr lvl="0"/>
            <a:r>
              <a:rPr lang="en-ZA" sz="1800" dirty="0"/>
              <a:t>Sample platforms</a:t>
            </a:r>
          </a:p>
          <a:p>
            <a:pPr lvl="1"/>
            <a:r>
              <a:rPr lang="en-ZA" sz="1600" dirty="0"/>
              <a:t>Digital Divide Data</a:t>
            </a:r>
          </a:p>
          <a:p>
            <a:pPr lvl="1"/>
            <a:r>
              <a:rPr lang="en-ZA" sz="1600" dirty="0" err="1"/>
              <a:t>Samasource</a:t>
            </a:r>
            <a:endParaRPr lang="en-ZA" sz="1600" dirty="0"/>
          </a:p>
          <a:p>
            <a:pPr lvl="1"/>
            <a:r>
              <a:rPr lang="en-ZA" sz="1600" dirty="0" err="1"/>
              <a:t>TechnoBrain</a:t>
            </a:r>
            <a:endParaRPr lang="en-ZA" sz="1600" dirty="0"/>
          </a:p>
          <a:p>
            <a:pPr lvl="1"/>
            <a:r>
              <a:rPr lang="en-ZA" sz="1600" dirty="0" err="1"/>
              <a:t>CloudFactory</a:t>
            </a:r>
            <a:endParaRPr lang="en-ZA" sz="1600" dirty="0"/>
          </a:p>
          <a:p>
            <a:pPr lvl="1"/>
            <a:r>
              <a:rPr lang="en-ZA" sz="1600" dirty="0" err="1"/>
              <a:t>Kudumbashree</a:t>
            </a:r>
            <a:endParaRPr lang="en-ZA" sz="1600" dirty="0"/>
          </a:p>
          <a:p>
            <a:pPr lvl="1"/>
            <a:r>
              <a:rPr lang="en-ZA" sz="1600" dirty="0" err="1"/>
              <a:t>Upwork</a:t>
            </a:r>
            <a:endParaRPr lang="en-ZA" sz="1600" dirty="0"/>
          </a:p>
          <a:p>
            <a:pPr lvl="1"/>
            <a:r>
              <a:rPr lang="en-ZA" sz="1600" dirty="0"/>
              <a:t>Freelancer</a:t>
            </a:r>
          </a:p>
          <a:p>
            <a:r>
              <a:rPr lang="en-ZA" sz="1800" dirty="0"/>
              <a:t>Everest 2016: 6 arguments for business case for impact sourcing</a:t>
            </a:r>
          </a:p>
          <a:p>
            <a:r>
              <a:rPr lang="en-ZA" sz="1800" dirty="0"/>
              <a:t>OO development policy interventions: </a:t>
            </a:r>
          </a:p>
          <a:p>
            <a:pPr lvl="1"/>
            <a:r>
              <a:rPr lang="en-ZA" sz="1400" dirty="0" err="1"/>
              <a:t>NaijaCloud</a:t>
            </a:r>
            <a:r>
              <a:rPr lang="en-ZA" sz="1400" dirty="0"/>
              <a:t> initiative in Nigeria</a:t>
            </a:r>
          </a:p>
          <a:p>
            <a:pPr lvl="1"/>
            <a:r>
              <a:rPr lang="en-ZA" sz="1400" dirty="0"/>
              <a:t>(Pakistan: KP Youth Employment Program; Malaysia: </a:t>
            </a:r>
            <a:r>
              <a:rPr lang="en-ZA" sz="1400" dirty="0" err="1"/>
              <a:t>eRezeki</a:t>
            </a:r>
            <a:r>
              <a:rPr lang="en-ZA" sz="1400" dirty="0"/>
              <a:t> microwork for B40)</a:t>
            </a:r>
          </a:p>
          <a:p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838502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More notes on Impact Sourcing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400" dirty="0"/>
              <a:t>Preliminary lessons from Pakistan’s PK YEP</a:t>
            </a:r>
          </a:p>
          <a:p>
            <a:r>
              <a:rPr lang="en-ZA" sz="2400" dirty="0"/>
              <a:t>Sinking – struggling – surviving – swimming</a:t>
            </a:r>
          </a:p>
          <a:p>
            <a:r>
              <a:rPr lang="en-ZA" sz="2400" dirty="0"/>
              <a:t>Free market </a:t>
            </a:r>
            <a:r>
              <a:rPr lang="en-ZA" sz="2400" dirty="0">
                <a:sym typeface="Wingdings" panose="05000000000000000000" pitchFamily="2" charset="2"/>
              </a:rPr>
              <a:t> ‘walled gardens’</a:t>
            </a:r>
          </a:p>
          <a:p>
            <a:r>
              <a:rPr lang="en-ZA" sz="2400" dirty="0">
                <a:sym typeface="Wingdings" panose="05000000000000000000" pitchFamily="2" charset="2"/>
              </a:rPr>
              <a:t>Mediation effect of institutions</a:t>
            </a:r>
          </a:p>
          <a:p>
            <a:pPr marL="0" indent="0">
              <a:buNone/>
            </a:pPr>
            <a:r>
              <a:rPr lang="en-ZA" sz="2400" dirty="0">
                <a:sym typeface="Wingdings" panose="05000000000000000000" pitchFamily="2" charset="2"/>
              </a:rPr>
              <a:t>Recommendations</a:t>
            </a:r>
          </a:p>
          <a:p>
            <a:r>
              <a:rPr lang="en-ZA" sz="2400" dirty="0">
                <a:sym typeface="Wingdings" panose="05000000000000000000" pitchFamily="2" charset="2"/>
              </a:rPr>
              <a:t>Institutional ecosystem</a:t>
            </a:r>
          </a:p>
          <a:p>
            <a:r>
              <a:rPr lang="en-ZA" sz="2400" dirty="0">
                <a:sym typeface="Wingdings" panose="05000000000000000000" pitchFamily="2" charset="2"/>
              </a:rPr>
              <a:t>Policies to protect rights of dig labour</a:t>
            </a:r>
          </a:p>
          <a:p>
            <a:r>
              <a:rPr lang="en-ZA" sz="2400" dirty="0">
                <a:sym typeface="Wingdings" panose="05000000000000000000" pitchFamily="2" charset="2"/>
              </a:rPr>
              <a:t>Contextual/marginal groups’ needs analysis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930398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Shirin: Karnataka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ZA" sz="2000" dirty="0"/>
              <a:t>Impact sourcing as inclusion innovation: dev. Impact in rural Karnataka</a:t>
            </a:r>
          </a:p>
          <a:p>
            <a:r>
              <a:rPr lang="en-ZA" sz="2000" dirty="0"/>
              <a:t>Rockefeller Foundation claim: “</a:t>
            </a:r>
            <a:r>
              <a:rPr lang="en-ZA" sz="2000" i="1" dirty="0"/>
              <a:t>impact sourcing can alleviate poverty &amp; promote inclusive growth”</a:t>
            </a:r>
          </a:p>
          <a:p>
            <a:r>
              <a:rPr lang="en-ZA" sz="2000" dirty="0"/>
              <a:t>Uses the 6-level ‘stages’ conceptualization of inclusive innovation (</a:t>
            </a:r>
            <a:r>
              <a:rPr lang="en-ZA" sz="2000" dirty="0" err="1"/>
              <a:t>Heeks</a:t>
            </a:r>
            <a:r>
              <a:rPr lang="en-ZA" sz="2000" dirty="0"/>
              <a:t> et al 2014)</a:t>
            </a:r>
          </a:p>
          <a:p>
            <a:r>
              <a:rPr lang="en-ZA" sz="2000" dirty="0"/>
              <a:t>NASSSCOM foundation = 35 ISSPs employing ~5000 people</a:t>
            </a:r>
          </a:p>
          <a:p>
            <a:r>
              <a:rPr lang="en-ZA" sz="2000" dirty="0"/>
              <a:t>3 centres: </a:t>
            </a:r>
            <a:r>
              <a:rPr lang="en-ZA" sz="2000" dirty="0" err="1"/>
              <a:t>RuralShores</a:t>
            </a:r>
            <a:r>
              <a:rPr lang="en-ZA" sz="2000" dirty="0"/>
              <a:t> / </a:t>
            </a:r>
            <a:r>
              <a:rPr lang="en-ZA" sz="2000" dirty="0" err="1"/>
              <a:t>Samarthanam</a:t>
            </a:r>
            <a:r>
              <a:rPr lang="en-ZA" sz="2000" dirty="0"/>
              <a:t> </a:t>
            </a:r>
            <a:r>
              <a:rPr lang="en-ZA" sz="2000" dirty="0" err="1"/>
              <a:t>Kirana</a:t>
            </a:r>
            <a:r>
              <a:rPr lang="en-ZA" sz="2000" dirty="0"/>
              <a:t> / Simply </a:t>
            </a:r>
            <a:r>
              <a:rPr lang="en-ZA" sz="2000" dirty="0" err="1"/>
              <a:t>Grameen</a:t>
            </a:r>
            <a:endParaRPr lang="en-ZA" sz="2000" dirty="0"/>
          </a:p>
          <a:p>
            <a:r>
              <a:rPr lang="en-ZA" sz="2000" dirty="0"/>
              <a:t>Very little/no evidence of inclusive growth</a:t>
            </a:r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486925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/>
              <a:t>Kudumbashree</a:t>
            </a:r>
            <a:r>
              <a:rPr lang="en-ZA" dirty="0"/>
              <a:t> Case (</a:t>
            </a:r>
            <a:r>
              <a:rPr lang="en-ZA" dirty="0" err="1"/>
              <a:t>Heeks</a:t>
            </a:r>
            <a:r>
              <a:rPr lang="en-ZA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000" dirty="0" err="1"/>
              <a:t>Kudumbashree</a:t>
            </a:r>
            <a:r>
              <a:rPr lang="en-ZA" sz="2000" dirty="0"/>
              <a:t> – up to 3000 women (now few hundred)</a:t>
            </a:r>
          </a:p>
          <a:p>
            <a:r>
              <a:rPr lang="en-ZA" sz="2000" dirty="0"/>
              <a:t>Digitisation/Data Entry + IT </a:t>
            </a:r>
            <a:r>
              <a:rPr lang="en-ZA" sz="2000" dirty="0" err="1"/>
              <a:t>Traiing</a:t>
            </a:r>
            <a:r>
              <a:rPr lang="en-ZA" sz="2000" dirty="0"/>
              <a:t> + PC assembly/maintenance</a:t>
            </a:r>
          </a:p>
          <a:p>
            <a:r>
              <a:rPr lang="en-ZA" sz="2000" dirty="0"/>
              <a:t>Used livelihoods framework (using assets pentagon only: 5 ‘capitals’)</a:t>
            </a:r>
          </a:p>
          <a:p>
            <a:r>
              <a:rPr lang="en-ZA" sz="2000" dirty="0"/>
              <a:t>Tensions uncovered:</a:t>
            </a:r>
          </a:p>
          <a:p>
            <a:pPr lvl="1"/>
            <a:r>
              <a:rPr lang="en-ZA" sz="1600" dirty="0"/>
              <a:t>Incremental but non-transformational impact</a:t>
            </a:r>
          </a:p>
          <a:p>
            <a:pPr lvl="1"/>
            <a:r>
              <a:rPr lang="en-ZA" sz="1600" dirty="0"/>
              <a:t>Hybrid operating logic: commercial </a:t>
            </a:r>
            <a:r>
              <a:rPr lang="en-ZA" sz="1600" dirty="0">
                <a:sym typeface="Wingdings" panose="05000000000000000000" pitchFamily="2" charset="2"/>
              </a:rPr>
              <a:t> welfare logic (Anne-Claire </a:t>
            </a:r>
            <a:r>
              <a:rPr lang="en-ZA" sz="1600" dirty="0" err="1">
                <a:sym typeface="Wingdings" panose="05000000000000000000" pitchFamily="2" charset="2"/>
              </a:rPr>
              <a:t>Pache</a:t>
            </a:r>
            <a:r>
              <a:rPr lang="en-ZA" sz="1600" dirty="0">
                <a:sym typeface="Wingdings" panose="05000000000000000000" pitchFamily="2" charset="2"/>
              </a:rPr>
              <a:t> &amp; Filipe Santos)</a:t>
            </a:r>
          </a:p>
          <a:p>
            <a:pPr lvl="2"/>
            <a:r>
              <a:rPr lang="en-ZA" sz="1200" dirty="0">
                <a:sym typeface="Wingdings" panose="05000000000000000000" pitchFamily="2" charset="2"/>
              </a:rPr>
              <a:t>Complete de-coupling: two faces – one to outside, different one for inside</a:t>
            </a:r>
          </a:p>
          <a:p>
            <a:pPr lvl="2"/>
            <a:r>
              <a:rPr lang="en-ZA" sz="1200" dirty="0">
                <a:sym typeface="Wingdings" panose="05000000000000000000" pitchFamily="2" charset="2"/>
              </a:rPr>
              <a:t>Selective coupling – logic hybridity of coexistence </a:t>
            </a:r>
            <a:endParaRPr lang="en-ZA" sz="1200" dirty="0"/>
          </a:p>
          <a:p>
            <a:pPr lvl="2"/>
            <a:r>
              <a:rPr lang="en-ZA" sz="1200" dirty="0"/>
              <a:t>Compromise (here: allowed men e.g. when women had family priorities)</a:t>
            </a:r>
          </a:p>
          <a:p>
            <a:pPr lvl="2"/>
            <a:endParaRPr lang="en-ZA" sz="1200" dirty="0"/>
          </a:p>
          <a:p>
            <a:endParaRPr lang="en-ZA" sz="2000" dirty="0"/>
          </a:p>
          <a:p>
            <a:r>
              <a:rPr lang="en-ZA" sz="20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19601993"/>
      </p:ext>
    </p:extLst>
  </p:cSld>
  <p:clrMapOvr>
    <a:masterClrMapping/>
  </p:clrMapOvr>
</p:sld>
</file>

<file path=ppt/theme/theme1.xml><?xml version="1.0" encoding="utf-8"?>
<a:theme xmlns:a="http://schemas.openxmlformats.org/drawingml/2006/main" name="TP03000022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Props1.xml><?xml version="1.0" encoding="utf-8"?>
<ds:datastoreItem xmlns:ds="http://schemas.openxmlformats.org/officeDocument/2006/customXml" ds:itemID="{99C9063F-8494-494F-9FFC-8D2075CBF2D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39284F-3E7E-4619-B227-396E2CB9BD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94548D-8516-4D74-A7C3-19B3A68648C3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TP030000226</Template>
  <TotalTime>10852</TotalTime>
  <Words>2072</Words>
  <Application>Microsoft Office PowerPoint</Application>
  <PresentationFormat>On-screen Show (4:3)</PresentationFormat>
  <Paragraphs>215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Wingdings</vt:lpstr>
      <vt:lpstr>TP030000226</vt:lpstr>
      <vt:lpstr>Digital Labour in Africa</vt:lpstr>
      <vt:lpstr>Contents</vt:lpstr>
      <vt:lpstr>Initial Problems: What is Digital Labour?</vt:lpstr>
      <vt:lpstr>What is Digital Labour?</vt:lpstr>
      <vt:lpstr>Digital Labour</vt:lpstr>
      <vt:lpstr>2 Initial Problems: What/Why Africa?</vt:lpstr>
      <vt:lpstr>Statistics / figures</vt:lpstr>
      <vt:lpstr>Generic Barriers/Issues</vt:lpstr>
      <vt:lpstr>South African platforms</vt:lpstr>
      <vt:lpstr>African Crowdsourcing Platforms</vt:lpstr>
      <vt:lpstr>Micro-tasking examples</vt:lpstr>
      <vt:lpstr>Micro-Tasking Barriers</vt:lpstr>
      <vt:lpstr>US Research (Pew)</vt:lpstr>
      <vt:lpstr>Western Views of Micro-Tasking</vt:lpstr>
      <vt:lpstr>Some Research/Knowledge Gaps</vt:lpstr>
      <vt:lpstr>References</vt:lpstr>
      <vt:lpstr>References</vt:lpstr>
      <vt:lpstr>References</vt:lpstr>
      <vt:lpstr>References</vt:lpstr>
      <vt:lpstr>Questions? Comments?</vt:lpstr>
      <vt:lpstr>Contact Details</vt:lpstr>
      <vt:lpstr>Impact Sourcing</vt:lpstr>
      <vt:lpstr>More notes on Impact Sourcing</vt:lpstr>
      <vt:lpstr>Shirin: Karnataka case</vt:lpstr>
      <vt:lpstr>Kudumbashree Case (Heeks)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Classifying Information Systems</dc:title>
  <dc:subject/>
  <dc:creator>Jean-paul.VanBelle@uct.ac.za</dc:creator>
  <cp:keywords/>
  <dc:description/>
  <cp:lastModifiedBy>Jean-Paul Van Belle</cp:lastModifiedBy>
  <cp:revision>1251</cp:revision>
  <cp:lastPrinted>2012-07-04T14:37:44Z</cp:lastPrinted>
  <dcterms:created xsi:type="dcterms:W3CDTF">2010-08-18T21:51:52Z</dcterms:created>
  <dcterms:modified xsi:type="dcterms:W3CDTF">2017-05-25T02:02:26Z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TC300002269990</vt:lpwstr>
  </property>
</Properties>
</file>