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1" r:id="rId2"/>
    <p:sldId id="314" r:id="rId3"/>
    <p:sldId id="315" r:id="rId4"/>
    <p:sldId id="302" r:id="rId5"/>
    <p:sldId id="298" r:id="rId6"/>
    <p:sldId id="303" r:id="rId7"/>
    <p:sldId id="304" r:id="rId8"/>
    <p:sldId id="308" r:id="rId9"/>
    <p:sldId id="313" r:id="rId10"/>
    <p:sldId id="316" r:id="rId11"/>
    <p:sldId id="309" r:id="rId12"/>
    <p:sldId id="310" r:id="rId13"/>
    <p:sldId id="306" r:id="rId14"/>
    <p:sldId id="312" r:id="rId15"/>
    <p:sldId id="317" r:id="rId16"/>
    <p:sldId id="311" r:id="rId17"/>
    <p:sldId id="30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3" autoAdjust="0"/>
    <p:restoredTop sz="94660"/>
  </p:normalViewPr>
  <p:slideViewPr>
    <p:cSldViewPr>
      <p:cViewPr varScale="1">
        <p:scale>
          <a:sx n="64" d="100"/>
          <a:sy n="64" d="100"/>
        </p:scale>
        <p:origin x="-128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CC7CC4-F427-4F2D-B066-602D8B08E550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BF4C912-1104-4A64-8788-F4528EE4177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>
            <a:spcBef>
              <a:spcPts val="1200"/>
            </a:spcBef>
          </a:pPr>
          <a:endParaRPr lang="en-ZA" sz="1800" b="1" dirty="0" smtClean="0"/>
        </a:p>
        <a:p>
          <a:pPr>
            <a:spcBef>
              <a:spcPts val="1200"/>
            </a:spcBef>
          </a:pPr>
          <a:r>
            <a:rPr lang="en-ZA" sz="1800" b="1" dirty="0" smtClean="0"/>
            <a:t>High</a:t>
          </a:r>
          <a:r>
            <a:rPr lang="en-ZA" sz="1800" b="1" dirty="0"/>
            <a:t/>
          </a:r>
          <a:br>
            <a:rPr lang="en-ZA" sz="1800" b="1" dirty="0"/>
          </a:br>
          <a:r>
            <a:rPr lang="en-ZA" sz="1800" b="1" dirty="0"/>
            <a:t> income</a:t>
          </a:r>
          <a:br>
            <a:rPr lang="en-ZA" sz="1800" b="1" dirty="0"/>
          </a:br>
          <a:r>
            <a:rPr lang="en-ZA" sz="1800" b="1" dirty="0"/>
            <a:t> countries</a:t>
          </a:r>
        </a:p>
      </dgm:t>
    </dgm:pt>
    <dgm:pt modelId="{C6DD5BFD-7631-4E7E-A30B-9BEDE5F72C80}" type="parTrans" cxnId="{2200153B-06EC-41BC-81C8-98DC6B087032}">
      <dgm:prSet/>
      <dgm:spPr/>
      <dgm:t>
        <a:bodyPr/>
        <a:lstStyle/>
        <a:p>
          <a:endParaRPr lang="en-ZA"/>
        </a:p>
      </dgm:t>
    </dgm:pt>
    <dgm:pt modelId="{381D0533-D2CE-47A1-A04A-A6AF6A39794C}" type="sibTrans" cxnId="{2200153B-06EC-41BC-81C8-98DC6B087032}">
      <dgm:prSet/>
      <dgm:spPr/>
      <dgm:t>
        <a:bodyPr/>
        <a:lstStyle/>
        <a:p>
          <a:endParaRPr lang="en-ZA"/>
        </a:p>
      </dgm:t>
    </dgm:pt>
    <dgm:pt modelId="{3EA8AA7F-4B50-4929-BA36-1A5CFA7C9E4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endParaRPr lang="en-ZA" sz="1800" b="1" dirty="0" smtClean="0"/>
        </a:p>
        <a:p>
          <a:pPr algn="ctr"/>
          <a:r>
            <a:rPr lang="en-ZA" sz="1800" b="1" dirty="0" smtClean="0"/>
            <a:t>Middle </a:t>
          </a:r>
          <a:br>
            <a:rPr lang="en-ZA" sz="1800" b="1" dirty="0" smtClean="0"/>
          </a:br>
          <a:r>
            <a:rPr lang="en-ZA" sz="1800" b="1" dirty="0" smtClean="0"/>
            <a:t>income </a:t>
          </a:r>
          <a:br>
            <a:rPr lang="en-ZA" sz="1800" b="1" dirty="0" smtClean="0"/>
          </a:br>
          <a:r>
            <a:rPr lang="en-ZA" sz="1800" b="1" dirty="0" smtClean="0"/>
            <a:t>countries</a:t>
          </a:r>
          <a:endParaRPr lang="en-ZA" sz="1800" b="1" dirty="0"/>
        </a:p>
        <a:p>
          <a:pPr algn="ctr"/>
          <a:endParaRPr lang="en-ZA" sz="1200" dirty="0"/>
        </a:p>
      </dgm:t>
    </dgm:pt>
    <dgm:pt modelId="{2009CBF1-360A-4DCA-A645-1646CBA93AA4}" type="parTrans" cxnId="{81A7C6EB-D735-43BC-9D2A-54DE8E1D22CF}">
      <dgm:prSet/>
      <dgm:spPr/>
      <dgm:t>
        <a:bodyPr/>
        <a:lstStyle/>
        <a:p>
          <a:endParaRPr lang="en-ZA"/>
        </a:p>
      </dgm:t>
    </dgm:pt>
    <dgm:pt modelId="{4C7DCCD7-9A11-4B17-A0C4-2BBCFD659464}" type="sibTrans" cxnId="{81A7C6EB-D735-43BC-9D2A-54DE8E1D22CF}">
      <dgm:prSet/>
      <dgm:spPr/>
      <dgm:t>
        <a:bodyPr/>
        <a:lstStyle/>
        <a:p>
          <a:endParaRPr lang="en-ZA"/>
        </a:p>
      </dgm:t>
    </dgm:pt>
    <dgm:pt modelId="{4EE8477C-C73A-4C53-8664-11D7BE65A52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ZA" sz="1800" b="1" dirty="0" smtClean="0"/>
            <a:t>Low </a:t>
          </a:r>
          <a:br>
            <a:rPr lang="en-ZA" sz="1800" b="1" dirty="0" smtClean="0"/>
          </a:br>
          <a:r>
            <a:rPr lang="en-ZA" sz="1800" b="1" dirty="0" smtClean="0"/>
            <a:t>income </a:t>
          </a:r>
          <a:br>
            <a:rPr lang="en-ZA" sz="1800" b="1" dirty="0" smtClean="0"/>
          </a:br>
          <a:r>
            <a:rPr lang="en-ZA" sz="1800" b="1" dirty="0" smtClean="0"/>
            <a:t>countries</a:t>
          </a:r>
          <a:endParaRPr lang="en-ZA" sz="1800" b="1" dirty="0"/>
        </a:p>
      </dgm:t>
    </dgm:pt>
    <dgm:pt modelId="{B2901CEE-2472-4521-9FC4-0B73813C7B7E}" type="parTrans" cxnId="{F5C460AA-6B35-4121-ACC7-C8451BBC5545}">
      <dgm:prSet/>
      <dgm:spPr/>
      <dgm:t>
        <a:bodyPr/>
        <a:lstStyle/>
        <a:p>
          <a:endParaRPr lang="en-ZA"/>
        </a:p>
      </dgm:t>
    </dgm:pt>
    <dgm:pt modelId="{5F9E3AAA-6AC8-46C4-B7CA-A8C42E80CE25}" type="sibTrans" cxnId="{F5C460AA-6B35-4121-ACC7-C8451BBC5545}">
      <dgm:prSet/>
      <dgm:spPr/>
      <dgm:t>
        <a:bodyPr/>
        <a:lstStyle/>
        <a:p>
          <a:endParaRPr lang="en-ZA"/>
        </a:p>
      </dgm:t>
    </dgm:pt>
    <dgm:pt modelId="{2382DEFC-3C66-4D37-9CB1-E8051A77A365}" type="pres">
      <dgm:prSet presAssocID="{46CC7CC4-F427-4F2D-B066-602D8B08E550}" presName="Name0" presStyleCnt="0">
        <dgm:presLayoutVars>
          <dgm:dir/>
          <dgm:animLvl val="lvl"/>
          <dgm:resizeHandles val="exact"/>
        </dgm:presLayoutVars>
      </dgm:prSet>
      <dgm:spPr/>
    </dgm:pt>
    <dgm:pt modelId="{5B8590E7-900E-42E9-9D80-59BE99C4C3E5}" type="pres">
      <dgm:prSet presAssocID="{EBF4C912-1104-4A64-8788-F4528EE41773}" presName="Name8" presStyleCnt="0"/>
      <dgm:spPr/>
    </dgm:pt>
    <dgm:pt modelId="{74914597-0E7B-4CFB-93D0-B13B6D6A9838}" type="pres">
      <dgm:prSet presAssocID="{EBF4C912-1104-4A64-8788-F4528EE41773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645CB15-7F95-4FFB-80A6-075D8FE7BDEE}" type="pres">
      <dgm:prSet presAssocID="{EBF4C912-1104-4A64-8788-F4528EE4177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F666F85-1D1E-4AB9-A852-B7A0E8213C8B}" type="pres">
      <dgm:prSet presAssocID="{3EA8AA7F-4B50-4929-BA36-1A5CFA7C9E48}" presName="Name8" presStyleCnt="0"/>
      <dgm:spPr/>
    </dgm:pt>
    <dgm:pt modelId="{88B0EF23-55F3-4A44-9687-623F50DC10D4}" type="pres">
      <dgm:prSet presAssocID="{3EA8AA7F-4B50-4929-BA36-1A5CFA7C9E48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CBDFAE0-97D6-4C93-BA41-F8F52637FFF5}" type="pres">
      <dgm:prSet presAssocID="{3EA8AA7F-4B50-4929-BA36-1A5CFA7C9E4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52B411D-608B-4771-8A9A-06DFFB542F82}" type="pres">
      <dgm:prSet presAssocID="{4EE8477C-C73A-4C53-8664-11D7BE65A529}" presName="Name8" presStyleCnt="0"/>
      <dgm:spPr/>
    </dgm:pt>
    <dgm:pt modelId="{7B2CADCF-FE0C-4C3D-9D57-0161F450C018}" type="pres">
      <dgm:prSet presAssocID="{4EE8477C-C73A-4C53-8664-11D7BE65A52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C5845D6-A749-4D10-A787-DA474AA01CF0}" type="pres">
      <dgm:prSet presAssocID="{4EE8477C-C73A-4C53-8664-11D7BE65A52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81B78E98-43C6-47C6-BA3F-4C039DD79957}" type="presOf" srcId="{3EA8AA7F-4B50-4929-BA36-1A5CFA7C9E48}" destId="{88B0EF23-55F3-4A44-9687-623F50DC10D4}" srcOrd="0" destOrd="0" presId="urn:microsoft.com/office/officeart/2005/8/layout/pyramid1"/>
    <dgm:cxn modelId="{DB8718EB-9444-4F36-9F6D-65D5A0E1FB46}" type="presOf" srcId="{3EA8AA7F-4B50-4929-BA36-1A5CFA7C9E48}" destId="{ECBDFAE0-97D6-4C93-BA41-F8F52637FFF5}" srcOrd="1" destOrd="0" presId="urn:microsoft.com/office/officeart/2005/8/layout/pyramid1"/>
    <dgm:cxn modelId="{CC5E7874-5163-45F6-824D-7A561F73C7D0}" type="presOf" srcId="{4EE8477C-C73A-4C53-8664-11D7BE65A529}" destId="{7B2CADCF-FE0C-4C3D-9D57-0161F450C018}" srcOrd="0" destOrd="0" presId="urn:microsoft.com/office/officeart/2005/8/layout/pyramid1"/>
    <dgm:cxn modelId="{F5C460AA-6B35-4121-ACC7-C8451BBC5545}" srcId="{46CC7CC4-F427-4F2D-B066-602D8B08E550}" destId="{4EE8477C-C73A-4C53-8664-11D7BE65A529}" srcOrd="2" destOrd="0" parTransId="{B2901CEE-2472-4521-9FC4-0B73813C7B7E}" sibTransId="{5F9E3AAA-6AC8-46C4-B7CA-A8C42E80CE25}"/>
    <dgm:cxn modelId="{71362C61-D291-41EB-B12E-68F1EAF807F7}" type="presOf" srcId="{EBF4C912-1104-4A64-8788-F4528EE41773}" destId="{74914597-0E7B-4CFB-93D0-B13B6D6A9838}" srcOrd="0" destOrd="0" presId="urn:microsoft.com/office/officeart/2005/8/layout/pyramid1"/>
    <dgm:cxn modelId="{81A7C6EB-D735-43BC-9D2A-54DE8E1D22CF}" srcId="{46CC7CC4-F427-4F2D-B066-602D8B08E550}" destId="{3EA8AA7F-4B50-4929-BA36-1A5CFA7C9E48}" srcOrd="1" destOrd="0" parTransId="{2009CBF1-360A-4DCA-A645-1646CBA93AA4}" sibTransId="{4C7DCCD7-9A11-4B17-A0C4-2BBCFD659464}"/>
    <dgm:cxn modelId="{455FE8DB-38E3-45F2-8A8C-5D8CCD953521}" type="presOf" srcId="{EBF4C912-1104-4A64-8788-F4528EE41773}" destId="{B645CB15-7F95-4FFB-80A6-075D8FE7BDEE}" srcOrd="1" destOrd="0" presId="urn:microsoft.com/office/officeart/2005/8/layout/pyramid1"/>
    <dgm:cxn modelId="{2200153B-06EC-41BC-81C8-98DC6B087032}" srcId="{46CC7CC4-F427-4F2D-B066-602D8B08E550}" destId="{EBF4C912-1104-4A64-8788-F4528EE41773}" srcOrd="0" destOrd="0" parTransId="{C6DD5BFD-7631-4E7E-A30B-9BEDE5F72C80}" sibTransId="{381D0533-D2CE-47A1-A04A-A6AF6A39794C}"/>
    <dgm:cxn modelId="{3848B3F3-0F74-4D03-9080-B097A2B67C00}" type="presOf" srcId="{46CC7CC4-F427-4F2D-B066-602D8B08E550}" destId="{2382DEFC-3C66-4D37-9CB1-E8051A77A365}" srcOrd="0" destOrd="0" presId="urn:microsoft.com/office/officeart/2005/8/layout/pyramid1"/>
    <dgm:cxn modelId="{C5E31A71-00C3-40C3-A29B-28D531B20358}" type="presOf" srcId="{4EE8477C-C73A-4C53-8664-11D7BE65A529}" destId="{5C5845D6-A749-4D10-A787-DA474AA01CF0}" srcOrd="1" destOrd="0" presId="urn:microsoft.com/office/officeart/2005/8/layout/pyramid1"/>
    <dgm:cxn modelId="{B94481DA-3052-469A-A017-4EB59BD61825}" type="presParOf" srcId="{2382DEFC-3C66-4D37-9CB1-E8051A77A365}" destId="{5B8590E7-900E-42E9-9D80-59BE99C4C3E5}" srcOrd="0" destOrd="0" presId="urn:microsoft.com/office/officeart/2005/8/layout/pyramid1"/>
    <dgm:cxn modelId="{390A53BB-5C13-4120-A6BC-3176C25E355B}" type="presParOf" srcId="{5B8590E7-900E-42E9-9D80-59BE99C4C3E5}" destId="{74914597-0E7B-4CFB-93D0-B13B6D6A9838}" srcOrd="0" destOrd="0" presId="urn:microsoft.com/office/officeart/2005/8/layout/pyramid1"/>
    <dgm:cxn modelId="{229B32A3-E38C-4AFE-A74A-DD7E562F67F6}" type="presParOf" srcId="{5B8590E7-900E-42E9-9D80-59BE99C4C3E5}" destId="{B645CB15-7F95-4FFB-80A6-075D8FE7BDEE}" srcOrd="1" destOrd="0" presId="urn:microsoft.com/office/officeart/2005/8/layout/pyramid1"/>
    <dgm:cxn modelId="{7314A93B-B1C6-4570-AC1F-9D9CFD103914}" type="presParOf" srcId="{2382DEFC-3C66-4D37-9CB1-E8051A77A365}" destId="{4F666F85-1D1E-4AB9-A852-B7A0E8213C8B}" srcOrd="1" destOrd="0" presId="urn:microsoft.com/office/officeart/2005/8/layout/pyramid1"/>
    <dgm:cxn modelId="{7C49D047-5180-4E7B-88BB-927565C2E9A1}" type="presParOf" srcId="{4F666F85-1D1E-4AB9-A852-B7A0E8213C8B}" destId="{88B0EF23-55F3-4A44-9687-623F50DC10D4}" srcOrd="0" destOrd="0" presId="urn:microsoft.com/office/officeart/2005/8/layout/pyramid1"/>
    <dgm:cxn modelId="{BC6E6D68-B759-48AE-B357-BD62E31E5EA9}" type="presParOf" srcId="{4F666F85-1D1E-4AB9-A852-B7A0E8213C8B}" destId="{ECBDFAE0-97D6-4C93-BA41-F8F52637FFF5}" srcOrd="1" destOrd="0" presId="urn:microsoft.com/office/officeart/2005/8/layout/pyramid1"/>
    <dgm:cxn modelId="{2EB77E4C-5A20-442C-B2D9-9BD9B164DA9C}" type="presParOf" srcId="{2382DEFC-3C66-4D37-9CB1-E8051A77A365}" destId="{F52B411D-608B-4771-8A9A-06DFFB542F82}" srcOrd="2" destOrd="0" presId="urn:microsoft.com/office/officeart/2005/8/layout/pyramid1"/>
    <dgm:cxn modelId="{3CCFEF8D-B492-4692-B5E1-DC70A98414D2}" type="presParOf" srcId="{F52B411D-608B-4771-8A9A-06DFFB542F82}" destId="{7B2CADCF-FE0C-4C3D-9D57-0161F450C018}" srcOrd="0" destOrd="0" presId="urn:microsoft.com/office/officeart/2005/8/layout/pyramid1"/>
    <dgm:cxn modelId="{31F08E8D-E906-415B-B851-A1B33F07C6EC}" type="presParOf" srcId="{F52B411D-608B-4771-8A9A-06DFFB542F82}" destId="{5C5845D6-A749-4D10-A787-DA474AA01CF0}" srcOrd="1" destOrd="0" presId="urn:microsoft.com/office/officeart/2005/8/layout/pyramid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14597-0E7B-4CFB-93D0-B13B6D6A9838}">
      <dsp:nvSpPr>
        <dsp:cNvPr id="0" name=""/>
        <dsp:cNvSpPr/>
      </dsp:nvSpPr>
      <dsp:spPr>
        <a:xfrm>
          <a:off x="1704189" y="0"/>
          <a:ext cx="1704189" cy="1320146"/>
        </a:xfrm>
        <a:prstGeom prst="trapezoid">
          <a:avLst>
            <a:gd name="adj" fmla="val 64545"/>
          </a:avLst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 smtClean="0"/>
            <a:t>High</a:t>
          </a:r>
          <a:r>
            <a:rPr lang="en-ZA" sz="1800" b="1" kern="1200" dirty="0"/>
            <a:t/>
          </a:r>
          <a:br>
            <a:rPr lang="en-ZA" sz="1800" b="1" kern="1200" dirty="0"/>
          </a:br>
          <a:r>
            <a:rPr lang="en-ZA" sz="1800" b="1" kern="1200" dirty="0"/>
            <a:t> income</a:t>
          </a:r>
          <a:br>
            <a:rPr lang="en-ZA" sz="1800" b="1" kern="1200" dirty="0"/>
          </a:br>
          <a:r>
            <a:rPr lang="en-ZA" sz="1800" b="1" kern="1200" dirty="0"/>
            <a:t> countries</a:t>
          </a:r>
        </a:p>
      </dsp:txBody>
      <dsp:txXfrm>
        <a:off x="1704189" y="0"/>
        <a:ext cx="1704189" cy="1320146"/>
      </dsp:txXfrm>
    </dsp:sp>
    <dsp:sp modelId="{88B0EF23-55F3-4A44-9687-623F50DC10D4}">
      <dsp:nvSpPr>
        <dsp:cNvPr id="0" name=""/>
        <dsp:cNvSpPr/>
      </dsp:nvSpPr>
      <dsp:spPr>
        <a:xfrm>
          <a:off x="852094" y="1320146"/>
          <a:ext cx="3408378" cy="1320146"/>
        </a:xfrm>
        <a:prstGeom prst="trapezoid">
          <a:avLst>
            <a:gd name="adj" fmla="val 64545"/>
          </a:avLst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 smtClean="0"/>
            <a:t>Middle </a:t>
          </a:r>
          <a:br>
            <a:rPr lang="en-ZA" sz="1800" b="1" kern="1200" dirty="0" smtClean="0"/>
          </a:br>
          <a:r>
            <a:rPr lang="en-ZA" sz="1800" b="1" kern="1200" dirty="0" smtClean="0"/>
            <a:t>income </a:t>
          </a:r>
          <a:br>
            <a:rPr lang="en-ZA" sz="1800" b="1" kern="1200" dirty="0" smtClean="0"/>
          </a:br>
          <a:r>
            <a:rPr lang="en-ZA" sz="1800" b="1" kern="1200" dirty="0" smtClean="0"/>
            <a:t>countries</a:t>
          </a:r>
          <a:endParaRPr lang="en-ZA" sz="1800" b="1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/>
        </a:p>
      </dsp:txBody>
      <dsp:txXfrm>
        <a:off x="1448560" y="1320146"/>
        <a:ext cx="2215446" cy="1320146"/>
      </dsp:txXfrm>
    </dsp:sp>
    <dsp:sp modelId="{7B2CADCF-FE0C-4C3D-9D57-0161F450C018}">
      <dsp:nvSpPr>
        <dsp:cNvPr id="0" name=""/>
        <dsp:cNvSpPr/>
      </dsp:nvSpPr>
      <dsp:spPr>
        <a:xfrm>
          <a:off x="0" y="2640293"/>
          <a:ext cx="5112568" cy="1320146"/>
        </a:xfrm>
        <a:prstGeom prst="trapezoid">
          <a:avLst>
            <a:gd name="adj" fmla="val 64545"/>
          </a:avLst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 smtClean="0"/>
            <a:t>Low </a:t>
          </a:r>
          <a:br>
            <a:rPr lang="en-ZA" sz="1800" b="1" kern="1200" dirty="0" smtClean="0"/>
          </a:br>
          <a:r>
            <a:rPr lang="en-ZA" sz="1800" b="1" kern="1200" dirty="0" smtClean="0"/>
            <a:t>income </a:t>
          </a:r>
          <a:br>
            <a:rPr lang="en-ZA" sz="1800" b="1" kern="1200" dirty="0" smtClean="0"/>
          </a:br>
          <a:r>
            <a:rPr lang="en-ZA" sz="1800" b="1" kern="1200" dirty="0" smtClean="0"/>
            <a:t>countries</a:t>
          </a:r>
          <a:endParaRPr lang="en-ZA" sz="1800" b="1" kern="1200" dirty="0"/>
        </a:p>
      </dsp:txBody>
      <dsp:txXfrm>
        <a:off x="894699" y="2640293"/>
        <a:ext cx="3323169" cy="1320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65276-561D-43A4-8AD3-A5FB6EB1F938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1A07F-B611-40A1-B53C-6501CA942E7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1788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1A07F-B611-40A1-B53C-6501CA942E74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2735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7593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116810"/>
            <a:ext cx="20240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075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625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9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693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162675"/>
            <a:ext cx="20240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72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100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4112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75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976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023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0B82-5C28-421E-BFF0-194958DB0A7A}" type="datetimeFigureOut">
              <a:rPr lang="en-ZA" smtClean="0"/>
              <a:t>2017-10-07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42A21-D289-4FBA-9DDA-F9FF1BE281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533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3789040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Digitisation, </a:t>
            </a:r>
            <a:br>
              <a:rPr lang="en-ZA" dirty="0" smtClean="0"/>
            </a:br>
            <a:r>
              <a:rPr lang="en-ZA" dirty="0" smtClean="0"/>
              <a:t>multinational corporations and economic development</a:t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7772400" cy="1500187"/>
          </a:xfrm>
        </p:spPr>
        <p:txBody>
          <a:bodyPr>
            <a:normAutofit/>
          </a:bodyPr>
          <a:lstStyle/>
          <a:p>
            <a:r>
              <a:rPr lang="en-ZA" sz="2800" dirty="0" smtClean="0"/>
              <a:t>Prof Helena Barnard</a:t>
            </a:r>
            <a:endParaRPr lang="en-ZA" sz="2800" dirty="0"/>
          </a:p>
        </p:txBody>
      </p:sp>
      <p:pic>
        <p:nvPicPr>
          <p:cNvPr id="6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857875"/>
            <a:ext cx="26400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vanrensburgl\Desktop\27783_2013 GIBS Logo - small Horizontal gif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777" y="5877272"/>
            <a:ext cx="2021711" cy="691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64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Outline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What we know about MNCs and economic development</a:t>
            </a:r>
          </a:p>
          <a:p>
            <a:r>
              <a:rPr lang="en-ZA" dirty="0" smtClean="0"/>
              <a:t>Three development questions raised by digitisation</a:t>
            </a:r>
          </a:p>
          <a:p>
            <a:pPr lvl="1"/>
            <a:r>
              <a:rPr lang="en-ZA" dirty="0" smtClean="0"/>
              <a:t>The implications of a hierarchy of locations</a:t>
            </a:r>
          </a:p>
          <a:p>
            <a:pPr lvl="1"/>
            <a:r>
              <a:rPr lang="en-ZA" dirty="0" smtClean="0"/>
              <a:t>The role of clustering</a:t>
            </a:r>
          </a:p>
          <a:p>
            <a:pPr lvl="1"/>
            <a:r>
              <a:rPr lang="en-ZA" dirty="0" smtClean="0"/>
              <a:t>Firm size in a digital era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265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MNCs were the result of technological  advances</a:t>
            </a:r>
            <a:endParaRPr lang="en-ZA" dirty="0"/>
          </a:p>
        </p:txBody>
      </p:sp>
      <p:sp>
        <p:nvSpPr>
          <p:cNvPr id="3" name="AutoShape 2" descr="Image result for steam shi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5582028" cy="354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Image result for telegrap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AutoShape 8" descr="Image result for telegraph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620" y="5124450"/>
            <a:ext cx="26479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16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err="1" smtClean="0"/>
              <a:t>Spillovers</a:t>
            </a:r>
            <a:r>
              <a:rPr lang="en-ZA" dirty="0" smtClean="0"/>
              <a:t> as key mechanism </a:t>
            </a:r>
            <a:br>
              <a:rPr lang="en-ZA" dirty="0" smtClean="0"/>
            </a:br>
            <a:r>
              <a:rPr lang="en-ZA" dirty="0" smtClean="0"/>
              <a:t>for MNC-based upgrading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84205"/>
            <a:ext cx="6192688" cy="491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96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95536" y="312738"/>
            <a:ext cx="4104456" cy="146007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Intentional </a:t>
            </a:r>
            <a:r>
              <a:rPr lang="en-ZA" sz="2800" dirty="0" err="1" smtClean="0"/>
              <a:t>spillovers</a:t>
            </a:r>
            <a:r>
              <a:rPr lang="en-ZA" sz="2800" dirty="0" smtClean="0"/>
              <a:t> </a:t>
            </a:r>
            <a:br>
              <a:rPr lang="en-ZA" sz="2800" dirty="0" smtClean="0"/>
            </a:br>
            <a:r>
              <a:rPr lang="en-ZA" sz="2800" dirty="0" smtClean="0"/>
              <a:t>from MNC to country</a:t>
            </a:r>
            <a:endParaRPr lang="en-ZA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4008" y="476672"/>
            <a:ext cx="4041775" cy="1224136"/>
          </a:xfrm>
        </p:spPr>
        <p:txBody>
          <a:bodyPr>
            <a:normAutofit/>
          </a:bodyPr>
          <a:lstStyle/>
          <a:p>
            <a:r>
              <a:rPr lang="en-ZA" sz="2800" dirty="0" smtClean="0"/>
              <a:t>Unintentional </a:t>
            </a:r>
            <a:r>
              <a:rPr lang="en-ZA" sz="2800" dirty="0" err="1" smtClean="0"/>
              <a:t>spillovers</a:t>
            </a:r>
            <a:r>
              <a:rPr lang="en-ZA" sz="2800" dirty="0" smtClean="0"/>
              <a:t> from MNC to country </a:t>
            </a:r>
            <a:endParaRPr lang="en-ZA" sz="2800" dirty="0"/>
          </a:p>
        </p:txBody>
      </p:sp>
      <p:sp>
        <p:nvSpPr>
          <p:cNvPr id="8" name="AutoShape 2" descr="Image result for headhun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2825428" cy="282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5" descr="Image result for IS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2" y="3103351"/>
            <a:ext cx="3060880" cy="282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04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Evolution of MNCs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639762"/>
          </a:xfrm>
        </p:spPr>
        <p:txBody>
          <a:bodyPr>
            <a:normAutofit/>
          </a:bodyPr>
          <a:lstStyle/>
          <a:p>
            <a:r>
              <a:rPr lang="en-ZA" sz="2800" dirty="0" smtClean="0"/>
              <a:t>Miniature replicas</a:t>
            </a:r>
            <a:endParaRPr lang="en-ZA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4041775" cy="639762"/>
          </a:xfrm>
        </p:spPr>
        <p:txBody>
          <a:bodyPr>
            <a:normAutofit/>
          </a:bodyPr>
          <a:lstStyle/>
          <a:p>
            <a:r>
              <a:rPr lang="en-ZA" sz="2800" dirty="0" smtClean="0"/>
              <a:t>Differentiated network</a:t>
            </a:r>
            <a:endParaRPr lang="en-ZA" sz="2800" dirty="0"/>
          </a:p>
        </p:txBody>
      </p:sp>
      <p:sp>
        <p:nvSpPr>
          <p:cNvPr id="7" name="AutoShape 2" descr="Image result for russian dolls"/>
          <p:cNvSpPr>
            <a:spLocks noChangeAspect="1" noChangeArrowheads="1"/>
          </p:cNvSpPr>
          <p:nvPr/>
        </p:nvSpPr>
        <p:spPr bwMode="auto">
          <a:xfrm>
            <a:off x="155575" y="-1347788"/>
            <a:ext cx="2809875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445385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9810">
            <a:off x="2173510" y="4527028"/>
            <a:ext cx="3582436" cy="142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6" descr="Image result for russian dolls"/>
          <p:cNvSpPr>
            <a:spLocks noChangeAspect="1" noChangeArrowheads="1"/>
          </p:cNvSpPr>
          <p:nvPr/>
        </p:nvSpPr>
        <p:spPr bwMode="auto">
          <a:xfrm>
            <a:off x="155575" y="-1508125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" y="2132856"/>
            <a:ext cx="330987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35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600" dirty="0" smtClean="0"/>
              <a:t>Peripheral countries are most in need of development – and least likely to get an “extended mandate” from the MNC</a:t>
            </a:r>
            <a:endParaRPr lang="en-ZA" sz="3600" dirty="0"/>
          </a:p>
        </p:txBody>
      </p:sp>
      <p:pic>
        <p:nvPicPr>
          <p:cNvPr id="6146" name="Picture 2" descr="Image result for core-periph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3087"/>
            <a:ext cx="4320480" cy="457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“Smile” of value creation</a:t>
            </a:r>
            <a:endParaRPr lang="en-ZA" dirty="0"/>
          </a:p>
        </p:txBody>
      </p:sp>
      <p:pic>
        <p:nvPicPr>
          <p:cNvPr id="9222" name="Picture 6" descr="Image result for smile of value cre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2" b="-5987"/>
          <a:stretch/>
        </p:blipFill>
        <p:spPr bwMode="auto">
          <a:xfrm>
            <a:off x="1296992" y="1692000"/>
            <a:ext cx="5586958" cy="56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upward spi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058">
            <a:off x="3060296" y="250389"/>
            <a:ext cx="36861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upward spi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64573">
            <a:off x="1631932" y="3109792"/>
            <a:ext cx="3561082" cy="361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923928" y="3392996"/>
            <a:ext cx="576064" cy="324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TextBox 3"/>
          <p:cNvSpPr txBox="1"/>
          <p:nvPr/>
        </p:nvSpPr>
        <p:spPr>
          <a:xfrm>
            <a:off x="5580112" y="3168550"/>
            <a:ext cx="230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Locational strength and benefits from MNC entry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24886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mtClean="0"/>
              <a:t>Digitisation changes </a:t>
            </a:r>
            <a:r>
              <a:rPr lang="en-ZA" dirty="0" smtClean="0"/>
              <a:t>economic activity</a:t>
            </a:r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20080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0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Image result for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4744"/>
            <a:ext cx="4989537" cy="479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1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Location</a:t>
            </a:r>
            <a:endParaRPr lang="en-ZA" dirty="0"/>
          </a:p>
        </p:txBody>
      </p:sp>
      <p:sp>
        <p:nvSpPr>
          <p:cNvPr id="3" name="AutoShape 2" descr="Image result for loc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892" y="2060848"/>
            <a:ext cx="546869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3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714306274"/>
              </p:ext>
            </p:extLst>
          </p:nvPr>
        </p:nvGraphicFramePr>
        <p:xfrm>
          <a:off x="2339752" y="2132856"/>
          <a:ext cx="511256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How does digitization affect </a:t>
            </a:r>
            <a:br>
              <a:rPr lang="en-ZA" dirty="0" smtClean="0"/>
            </a:br>
            <a:r>
              <a:rPr lang="en-ZA" dirty="0" smtClean="0"/>
              <a:t>the hierarchy of activities? </a:t>
            </a:r>
            <a:endParaRPr lang="en-ZA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611375" y="3275305"/>
            <a:ext cx="816609" cy="1953895"/>
            <a:chOff x="3886" y="5715"/>
            <a:chExt cx="8169" cy="19545"/>
          </a:xfrm>
        </p:grpSpPr>
        <p:cxnSp>
          <p:nvCxnSpPr>
            <p:cNvPr id="15" name="Straight Arrow Connector 14"/>
            <p:cNvCxnSpPr>
              <a:cxnSpLocks noChangeShapeType="1"/>
            </p:cNvCxnSpPr>
            <p:nvPr/>
          </p:nvCxnSpPr>
          <p:spPr bwMode="auto">
            <a:xfrm flipH="1">
              <a:off x="3886" y="14954"/>
              <a:ext cx="4780" cy="10306"/>
            </a:xfrm>
            <a:prstGeom prst="straightConnector1">
              <a:avLst/>
            </a:prstGeom>
            <a:noFill/>
            <a:ln w="25400">
              <a:solidFill>
                <a:schemeClr val="tx1">
                  <a:lumMod val="100000"/>
                  <a:lumOff val="0"/>
                </a:schemeClr>
              </a:solidFill>
              <a:round/>
              <a:headEnd type="oval" w="lg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Arrow Connector 15"/>
            <p:cNvCxnSpPr>
              <a:cxnSpLocks noChangeShapeType="1"/>
            </p:cNvCxnSpPr>
            <p:nvPr/>
          </p:nvCxnSpPr>
          <p:spPr bwMode="auto">
            <a:xfrm flipH="1">
              <a:off x="8665" y="5715"/>
              <a:ext cx="3390" cy="9239"/>
            </a:xfrm>
            <a:prstGeom prst="straightConnector1">
              <a:avLst/>
            </a:prstGeom>
            <a:noFill/>
            <a:ln w="25400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Curved Connector 16"/>
          <p:cNvCxnSpPr>
            <a:cxnSpLocks noChangeShapeType="1"/>
          </p:cNvCxnSpPr>
          <p:nvPr/>
        </p:nvCxnSpPr>
        <p:spPr bwMode="auto">
          <a:xfrm flipV="1">
            <a:off x="3141064" y="3231232"/>
            <a:ext cx="1228090" cy="2286000"/>
          </a:xfrm>
          <a:prstGeom prst="curvedConnector3">
            <a:avLst>
              <a:gd name="adj1" fmla="val -30620"/>
            </a:avLst>
          </a:prstGeom>
          <a:noFill/>
          <a:ln w="25400" cap="sq">
            <a:solidFill>
              <a:schemeClr val="tx1">
                <a:lumMod val="100000"/>
                <a:lumOff val="0"/>
              </a:schemeClr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73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Clusters in a digital age?</a:t>
            </a:r>
            <a:endParaRPr lang="en-ZA" dirty="0"/>
          </a:p>
        </p:txBody>
      </p:sp>
      <p:pic>
        <p:nvPicPr>
          <p:cNvPr id="14340" name="Picture 4" descr="Image result for industrial clu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00" y="2132856"/>
            <a:ext cx="6611644" cy="363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ZA" dirty="0" smtClean="0"/>
              <a:t>Role of producers and users</a:t>
            </a:r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785408"/>
            <a:ext cx="1746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 smtClean="0">
                <a:latin typeface="Calibri" panose="020F0502020204030204" pitchFamily="34" charset="0"/>
              </a:rPr>
              <a:t>(</a:t>
            </a:r>
            <a:r>
              <a:rPr lang="en-ZA" sz="2400" dirty="0" smtClean="0">
                <a:latin typeface="Calibri" panose="020F0502020204030204" pitchFamily="34" charset="0"/>
              </a:rPr>
              <a:t>Not “</a:t>
            </a:r>
            <a:r>
              <a:rPr lang="en-ZA" sz="2400" dirty="0" smtClean="0">
                <a:latin typeface="Calibri" panose="020F0502020204030204" pitchFamily="34" charset="0"/>
              </a:rPr>
              <a:t>winner takes all” type digital </a:t>
            </a:r>
            <a:r>
              <a:rPr lang="en-ZA" sz="2400" dirty="0" smtClean="0">
                <a:latin typeface="Calibri" panose="020F0502020204030204" pitchFamily="34" charset="0"/>
              </a:rPr>
              <a:t>enterprises)</a:t>
            </a:r>
            <a:endParaRPr lang="en-ZA" sz="2400" dirty="0">
              <a:latin typeface="Calibri" panose="020F050202020403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039005"/>
              </p:ext>
            </p:extLst>
          </p:nvPr>
        </p:nvGraphicFramePr>
        <p:xfrm>
          <a:off x="2195735" y="1268760"/>
          <a:ext cx="6048672" cy="5427008"/>
        </p:xfrm>
        <a:graphic>
          <a:graphicData uri="http://schemas.openxmlformats.org/drawingml/2006/table">
            <a:tbl>
              <a:tblPr firstRow="1" firstCol="1" bandRow="1"/>
              <a:tblGrid>
                <a:gridCol w="603904"/>
                <a:gridCol w="536803"/>
                <a:gridCol w="2387686"/>
                <a:gridCol w="2520279"/>
              </a:tblGrid>
              <a:tr h="2376264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Producers</a:t>
                      </a:r>
                    </a:p>
                  </a:txBody>
                  <a:tcPr marL="93755" marR="9375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High income </a:t>
                      </a:r>
                      <a:r>
                        <a:rPr lang="en-ZA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countries</a:t>
                      </a:r>
                      <a:endParaRPr lang="en-ZA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755" marR="9375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425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Low income countries</a:t>
                      </a:r>
                    </a:p>
                  </a:txBody>
                  <a:tcPr marL="93755" marR="9375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Low income countries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High income countries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93755" marR="9375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Users</a:t>
                      </a:r>
                    </a:p>
                  </a:txBody>
                  <a:tcPr marL="93755" marR="93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39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Firm size</a:t>
            </a:r>
            <a:endParaRPr lang="en-ZA" dirty="0"/>
          </a:p>
        </p:txBody>
      </p:sp>
      <p:sp>
        <p:nvSpPr>
          <p:cNvPr id="5" name="AutoShape 2" descr="Image result for size"/>
          <p:cNvSpPr>
            <a:spLocks noChangeAspect="1" noChangeArrowheads="1"/>
          </p:cNvSpPr>
          <p:nvPr/>
        </p:nvSpPr>
        <p:spPr bwMode="auto">
          <a:xfrm>
            <a:off x="155575" y="-1592263"/>
            <a:ext cx="476250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5010125" cy="34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3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600" dirty="0" smtClean="0"/>
              <a:t>How do firms of different sizes </a:t>
            </a:r>
            <a:br>
              <a:rPr lang="en-ZA" sz="3600" dirty="0" smtClean="0"/>
            </a:br>
            <a:r>
              <a:rPr lang="en-ZA" sz="3600" dirty="0" smtClean="0"/>
              <a:t>engage globally? </a:t>
            </a:r>
            <a:endParaRPr lang="en-ZA" sz="3600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5" name="AutoShape 12" descr="Image result for small firms"/>
          <p:cNvSpPr>
            <a:spLocks noChangeAspect="1" noChangeArrowheads="1"/>
          </p:cNvSpPr>
          <p:nvPr/>
        </p:nvSpPr>
        <p:spPr bwMode="auto">
          <a:xfrm>
            <a:off x="155575" y="-1401763"/>
            <a:ext cx="699135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2492896"/>
            <a:ext cx="7128791" cy="297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12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155</Words>
  <Application>Microsoft Office PowerPoint</Application>
  <PresentationFormat>On-screen Show (4:3)</PresentationFormat>
  <Paragraphs>67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Digitisation,  multinational corporations and economic development </vt:lpstr>
      <vt:lpstr>Outline</vt:lpstr>
      <vt:lpstr>MNCs were the result of technological  advances</vt:lpstr>
      <vt:lpstr>Spillovers as key mechanism  for MNC-based upgrading</vt:lpstr>
      <vt:lpstr>PowerPoint Presentation</vt:lpstr>
      <vt:lpstr>Evolution of MNCs</vt:lpstr>
      <vt:lpstr>Peripheral countries are most in need of development – and least likely to get an “extended mandate” from the MNC</vt:lpstr>
      <vt:lpstr>“Smile” of value creation</vt:lpstr>
      <vt:lpstr>PowerPoint Presentation</vt:lpstr>
      <vt:lpstr>Digitisation changes economic activity</vt:lpstr>
      <vt:lpstr>PowerPoint Presentation</vt:lpstr>
      <vt:lpstr>Location</vt:lpstr>
      <vt:lpstr>How does digitization affect  the hierarchy of activities? </vt:lpstr>
      <vt:lpstr>Clusters in a digital age?</vt:lpstr>
      <vt:lpstr>Role of producers and users</vt:lpstr>
      <vt:lpstr>Firm size</vt:lpstr>
      <vt:lpstr>How do firms of different sizes  engage globally?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</dc:creator>
  <cp:lastModifiedBy>Helena</cp:lastModifiedBy>
  <cp:revision>72</cp:revision>
  <dcterms:created xsi:type="dcterms:W3CDTF">2014-03-25T13:15:25Z</dcterms:created>
  <dcterms:modified xsi:type="dcterms:W3CDTF">2017-10-07T12:30:54Z</dcterms:modified>
</cp:coreProperties>
</file>