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0" r:id="rId2"/>
    <p:sldId id="377" r:id="rId3"/>
    <p:sldId id="386" r:id="rId4"/>
    <p:sldId id="352" r:id="rId5"/>
    <p:sldId id="376" r:id="rId6"/>
    <p:sldId id="378" r:id="rId7"/>
    <p:sldId id="380" r:id="rId8"/>
    <p:sldId id="381" r:id="rId9"/>
    <p:sldId id="382" r:id="rId10"/>
    <p:sldId id="383" r:id="rId11"/>
    <p:sldId id="384" r:id="rId12"/>
    <p:sldId id="385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clrMode="bw" frameSlides="1"/>
  <p:clrMru>
    <a:srgbClr val="F995F8"/>
    <a:srgbClr val="4B006C"/>
    <a:srgbClr val="6D009D"/>
    <a:srgbClr val="FFE9D9"/>
    <a:srgbClr val="808080"/>
    <a:srgbClr val="959597"/>
    <a:srgbClr val="5368E0"/>
    <a:srgbClr val="34BE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8" y="11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1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1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fld id="{59D7347D-AF05-435F-80F1-454193E6802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7850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9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9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fld id="{B29516E8-EF7D-4332-BA4C-06D7F6F1EB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7854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844676"/>
            <a:ext cx="4038600" cy="4281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844676"/>
            <a:ext cx="4038600" cy="4281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0513" y="333375"/>
            <a:ext cx="2057400" cy="5792788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333375"/>
            <a:ext cx="6019800" cy="5792788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333375"/>
            <a:ext cx="8229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844675"/>
            <a:ext cx="8229600" cy="428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46" name="Text Box 22"/>
          <p:cNvSpPr txBox="1">
            <a:spLocks noChangeArrowheads="1"/>
          </p:cNvSpPr>
          <p:nvPr userDrawn="1"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GB" sz="1200">
                <a:solidFill>
                  <a:srgbClr val="4B006C"/>
                </a:solidFill>
                <a:latin typeface="Verdana" charset="0"/>
                <a:ea typeface="+mn-ea"/>
              </a:rPr>
              <a:t>Centre for Development Informatics</a:t>
            </a:r>
          </a:p>
        </p:txBody>
      </p:sp>
      <p:pic>
        <p:nvPicPr>
          <p:cNvPr id="1033" name="Picture 23" descr="CDI Logo 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TAB_col_white_background.eps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7544" y="0"/>
            <a:ext cx="16637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 descr="https://diodeweb.files.wordpress.com/2017/02/three-diodes-e1489262861978.jpg?w=825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7884368" y="6237312"/>
            <a:ext cx="792088" cy="444529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 userDrawn="1"/>
        </p:nvSpPr>
        <p:spPr>
          <a:xfrm>
            <a:off x="5292080" y="6237312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kern="1200" smtClean="0">
                <a:solidFill>
                  <a:srgbClr val="4B006C"/>
                </a:solidFill>
                <a:latin typeface="Verdana" charset="0"/>
                <a:ea typeface="+mn-ea"/>
                <a:cs typeface="+mn-cs"/>
              </a:rPr>
              <a:t>Development Implications of Digital Economies (DIODE)</a:t>
            </a:r>
            <a:endParaRPr lang="en-GB" sz="1200" kern="1200">
              <a:solidFill>
                <a:srgbClr val="4B006C"/>
              </a:solidFill>
              <a:latin typeface="Verdana" charset="0"/>
              <a:ea typeface="+mn-ea"/>
              <a:cs typeface="+mn-cs"/>
            </a:endParaRPr>
          </a:p>
        </p:txBody>
      </p:sp>
      <p:pic>
        <p:nvPicPr>
          <p:cNvPr id="31748" name="Picture 4" descr="Image result for esrc logo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4139952" y="6281936"/>
            <a:ext cx="504056" cy="42060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0000"/>
        </a:spcAft>
        <a:buChar char="•"/>
        <a:defRPr>
          <a:solidFill>
            <a:schemeClr val="bg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20000"/>
        </a:spcAft>
        <a:buChar char="–"/>
        <a:defRPr>
          <a:solidFill>
            <a:schemeClr val="bg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20000"/>
        </a:spcAft>
        <a:buChar char="•"/>
        <a:defRPr>
          <a:solidFill>
            <a:schemeClr val="bg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20000"/>
        </a:spcAft>
        <a:buChar char="–"/>
        <a:defRPr>
          <a:solidFill>
            <a:schemeClr val="bg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20000"/>
        </a:spcAft>
        <a:buChar char="»"/>
        <a:defRPr>
          <a:solidFill>
            <a:schemeClr val="bg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20000"/>
        </a:spcAft>
        <a:buChar char="»"/>
        <a:defRPr>
          <a:solidFill>
            <a:schemeClr val="bg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20000"/>
        </a:spcAft>
        <a:buChar char="»"/>
        <a:defRPr>
          <a:solidFill>
            <a:schemeClr val="bg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20000"/>
        </a:spcAft>
        <a:buChar char="»"/>
        <a:defRPr>
          <a:solidFill>
            <a:schemeClr val="bg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20000"/>
        </a:spcAft>
        <a:buChar char="»"/>
        <a:defRPr>
          <a:solidFill>
            <a:schemeClr val="bg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photobucket.com/images/donate%20button" TargetMode="External"/><Relationship Id="rId3" Type="http://schemas.openxmlformats.org/officeDocument/2006/relationships/image" Target="../media/image7.jpeg"/><Relationship Id="rId7" Type="http://schemas.openxmlformats.org/officeDocument/2006/relationships/hyperlink" Target="http://theconversation.com/explainer-what-is-the-robin-hood-or-tobin-tax-48335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10" Type="http://schemas.openxmlformats.org/officeDocument/2006/relationships/hyperlink" Target="https://www.daemo.org/home" TargetMode="External"/><Relationship Id="rId4" Type="http://schemas.openxmlformats.org/officeDocument/2006/relationships/image" Target="../media/image8.png"/><Relationship Id="rId9" Type="http://schemas.openxmlformats.org/officeDocument/2006/relationships/hyperlink" Target="https://creativecommons.org/2017/01/24/platform-cooperatives-movement-helps-light-commons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hyperlink" Target="http://gisc.bsr.org/" TargetMode="External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hyperlink" Target="http://bimpactassessment.net/bcorporation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hyperlink" Target="https://www.globalreporting.org/standards/" TargetMode="External"/><Relationship Id="rId5" Type="http://schemas.openxmlformats.org/officeDocument/2006/relationships/image" Target="../media/image13.png"/><Relationship Id="rId10" Type="http://schemas.openxmlformats.org/officeDocument/2006/relationships/hyperlink" Target="https://www.linkedin.com/pulse/moving-forward-iso-26000-benoit-froment" TargetMode="External"/><Relationship Id="rId4" Type="http://schemas.openxmlformats.org/officeDocument/2006/relationships/image" Target="../media/image12.jpeg"/><Relationship Id="rId9" Type="http://schemas.openxmlformats.org/officeDocument/2006/relationships/hyperlink" Target="https://www.globalreporting.org/information/about-gri/alliances-and-synergies/Pages/United-Nations-Global-Compact.aspx" TargetMode="External"/><Relationship Id="rId14" Type="http://schemas.openxmlformats.org/officeDocument/2006/relationships/hyperlink" Target="http://www.ukaccreditation.co.uk/sa-8000.html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umble.dk/multi-stakeholder-dialogue/" TargetMode="External"/><Relationship Id="rId3" Type="http://schemas.openxmlformats.org/officeDocument/2006/relationships/image" Target="../media/image17.jpeg"/><Relationship Id="rId7" Type="http://schemas.openxmlformats.org/officeDocument/2006/relationships/hyperlink" Target="http://www.differencebetween.info/difference-between-opinion-poll-and-exit-pol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hyperlink" Target="https://www.auroville.org/categories/24" TargetMode="External"/><Relationship Id="rId4" Type="http://schemas.openxmlformats.org/officeDocument/2006/relationships/image" Target="../media/image18.jpeg"/><Relationship Id="rId9" Type="http://schemas.openxmlformats.org/officeDocument/2006/relationships/hyperlink" Target="http://holyguardianangelsfl.org/outreac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836712"/>
            <a:ext cx="8640960" cy="2334865"/>
          </a:xfrm>
        </p:spPr>
        <p:txBody>
          <a:bodyPr/>
          <a:lstStyle/>
          <a:p>
            <a:pPr algn="ctr" eaLnBrk="1" hangingPunct="1"/>
            <a:r>
              <a:rPr lang="en-GB" sz="48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Decent Work and the Digital Gig Economy in Developing Countries</a:t>
            </a:r>
            <a:endParaRPr lang="en-GB" sz="32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4077072"/>
            <a:ext cx="8305800" cy="1752600"/>
          </a:xfrm>
        </p:spPr>
        <p:txBody>
          <a:bodyPr/>
          <a:lstStyle/>
          <a:p>
            <a:r>
              <a:rPr lang="en-GB" sz="24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Richard Heeks</a:t>
            </a:r>
          </a:p>
          <a:p>
            <a:r>
              <a:rPr lang="en-GB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Centre for Development Informatics, University of Manchester, UK</a:t>
            </a:r>
          </a:p>
          <a:p>
            <a:r>
              <a:rPr lang="en-GB" sz="1400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DIODE Workshop, Oxford, UK</a:t>
            </a:r>
          </a:p>
          <a:p>
            <a:r>
              <a:rPr lang="en-GB" sz="1400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9-10 October 2017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3516" y="702318"/>
            <a:ext cx="8640960" cy="576064"/>
          </a:xfrm>
        </p:spPr>
        <p:txBody>
          <a:bodyPr/>
          <a:lstStyle/>
          <a:p>
            <a:pPr algn="ctr" eaLnBrk="1" hangingPunct="1"/>
            <a:r>
              <a:rPr lang="en-GB" sz="36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Online Working Paper</a:t>
            </a:r>
            <a:endParaRPr lang="en-GB" sz="36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871" y="1462310"/>
            <a:ext cx="5048250" cy="459105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3516" y="702318"/>
            <a:ext cx="8640960" cy="576064"/>
          </a:xfrm>
        </p:spPr>
        <p:txBody>
          <a:bodyPr/>
          <a:lstStyle/>
          <a:p>
            <a:pPr algn="ctr" eaLnBrk="1" hangingPunct="1"/>
            <a:r>
              <a:rPr lang="en-GB" sz="36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Scope of the Gig Economy</a:t>
            </a:r>
            <a:endParaRPr lang="en-GB" sz="36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339752" y="1628800"/>
            <a:ext cx="4344317" cy="4344317"/>
            <a:chOff x="3105" y="8055"/>
            <a:chExt cx="5745" cy="5745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3105" y="8055"/>
              <a:ext cx="5745" cy="574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9" name="Text Box 4"/>
            <p:cNvSpPr txBox="1">
              <a:spLocks noChangeArrowheads="1"/>
            </p:cNvSpPr>
            <p:nvPr/>
          </p:nvSpPr>
          <p:spPr bwMode="auto">
            <a:xfrm>
              <a:off x="5070" y="8250"/>
              <a:ext cx="1875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200" b="1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Gig Economy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3345" y="9345"/>
              <a:ext cx="3705" cy="370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1" name="Text Box 6"/>
            <p:cNvSpPr txBox="1">
              <a:spLocks noChangeArrowheads="1"/>
            </p:cNvSpPr>
            <p:nvPr/>
          </p:nvSpPr>
          <p:spPr bwMode="auto">
            <a:xfrm>
              <a:off x="3975" y="9585"/>
              <a:ext cx="2445" cy="1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100" b="1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Digital Gig Economy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 i="1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Online Outsourcing -&gt; Online Labour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2" name="Text Box 7"/>
            <p:cNvSpPr txBox="1">
              <a:spLocks noChangeArrowheads="1"/>
            </p:cNvSpPr>
            <p:nvPr/>
          </p:nvSpPr>
          <p:spPr bwMode="auto">
            <a:xfrm>
              <a:off x="6840" y="9585"/>
              <a:ext cx="1875" cy="1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100" b="1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Physical Gig Economy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 i="1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Location-Based Service Delivery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cxnSp>
          <p:nvCxnSpPr>
            <p:cNvPr id="23" name="AutoShape 8"/>
            <p:cNvCxnSpPr>
              <a:cxnSpLocks noChangeShapeType="1"/>
            </p:cNvCxnSpPr>
            <p:nvPr/>
          </p:nvCxnSpPr>
          <p:spPr bwMode="auto">
            <a:xfrm>
              <a:off x="5175" y="9345"/>
              <a:ext cx="0" cy="370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9"/>
            <p:cNvCxnSpPr>
              <a:cxnSpLocks noChangeShapeType="1"/>
            </p:cNvCxnSpPr>
            <p:nvPr/>
          </p:nvCxnSpPr>
          <p:spPr bwMode="auto">
            <a:xfrm flipH="1">
              <a:off x="3435" y="11715"/>
              <a:ext cx="174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Text Box 10"/>
            <p:cNvSpPr txBox="1">
              <a:spLocks noChangeArrowheads="1"/>
            </p:cNvSpPr>
            <p:nvPr/>
          </p:nvSpPr>
          <p:spPr bwMode="auto">
            <a:xfrm>
              <a:off x="3435" y="10680"/>
              <a:ext cx="1875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100" i="1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Microwork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3885" y="12105"/>
              <a:ext cx="1095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100" i="1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Contest-Based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7" name="Text Box 12"/>
            <p:cNvSpPr txBox="1">
              <a:spLocks noChangeArrowheads="1"/>
            </p:cNvSpPr>
            <p:nvPr/>
          </p:nvSpPr>
          <p:spPr bwMode="auto">
            <a:xfrm>
              <a:off x="5310" y="10875"/>
              <a:ext cx="1605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1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Online Freelancing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8" name="Text Box 13"/>
            <p:cNvSpPr txBox="1">
              <a:spLocks noChangeArrowheads="1"/>
            </p:cNvSpPr>
            <p:nvPr/>
          </p:nvSpPr>
          <p:spPr bwMode="auto">
            <a:xfrm>
              <a:off x="3435" y="11550"/>
              <a:ext cx="1875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1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Crowd Work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129905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31640" y="1810549"/>
            <a:ext cx="6336704" cy="4138731"/>
            <a:chOff x="1331640" y="1810549"/>
            <a:chExt cx="6336704" cy="4138731"/>
          </a:xfrm>
        </p:grpSpPr>
        <p:sp>
          <p:nvSpPr>
            <p:cNvPr id="10" name="TextBox 9"/>
            <p:cNvSpPr txBox="1"/>
            <p:nvPr/>
          </p:nvSpPr>
          <p:spPr>
            <a:xfrm>
              <a:off x="1331640" y="1844824"/>
              <a:ext cx="6336704" cy="41044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GB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Immanent Development</a:t>
              </a:r>
              <a:endParaRPr lang="en-GB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868144" y="1810549"/>
              <a:ext cx="10801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smtClean="0">
                  <a:solidFill>
                    <a:srgbClr val="00B05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√</a:t>
              </a:r>
              <a:endParaRPr lang="en-GB" sz="3600" b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706740"/>
            <a:ext cx="8640960" cy="576064"/>
          </a:xfrm>
        </p:spPr>
        <p:txBody>
          <a:bodyPr/>
          <a:lstStyle/>
          <a:p>
            <a:pPr algn="ctr" eaLnBrk="1" hangingPunct="1"/>
            <a:r>
              <a:rPr lang="en-GB" sz="36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Justifying Intervention</a:t>
            </a:r>
            <a:endParaRPr lang="en-GB" sz="36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31640" y="4293096"/>
            <a:ext cx="1800200" cy="1656184"/>
            <a:chOff x="1331640" y="4293096"/>
            <a:chExt cx="1800200" cy="1656184"/>
          </a:xfrm>
        </p:grpSpPr>
        <p:sp>
          <p:nvSpPr>
            <p:cNvPr id="2" name="TextBox 1"/>
            <p:cNvSpPr txBox="1"/>
            <p:nvPr/>
          </p:nvSpPr>
          <p:spPr>
            <a:xfrm>
              <a:off x="1331640" y="4293096"/>
              <a:ext cx="1800200" cy="16561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GB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Global South DGE Workers</a:t>
              </a:r>
              <a:endParaRPr lang="en-GB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19672" y="5001766"/>
              <a:ext cx="10801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smtClean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X</a:t>
              </a:r>
              <a:endParaRPr lang="en-GB" sz="3600" b="1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331640" y="2456880"/>
            <a:ext cx="1800200" cy="1656184"/>
            <a:chOff x="1331640" y="2456880"/>
            <a:chExt cx="1800200" cy="1656184"/>
          </a:xfrm>
        </p:grpSpPr>
        <p:sp>
          <p:nvSpPr>
            <p:cNvPr id="8" name="TextBox 7"/>
            <p:cNvSpPr txBox="1"/>
            <p:nvPr/>
          </p:nvSpPr>
          <p:spPr>
            <a:xfrm>
              <a:off x="1331640" y="2456880"/>
              <a:ext cx="1800200" cy="16561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GB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Global North DGE Workers</a:t>
              </a:r>
              <a:endParaRPr lang="en-GB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79456" y="3213835"/>
              <a:ext cx="10801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smtClean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?</a:t>
              </a:r>
              <a:endParaRPr lang="en-GB" sz="3600" b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347864" y="4293096"/>
            <a:ext cx="1800200" cy="1656184"/>
            <a:chOff x="3347864" y="4293096"/>
            <a:chExt cx="1800200" cy="1656184"/>
          </a:xfrm>
        </p:grpSpPr>
        <p:sp>
          <p:nvSpPr>
            <p:cNvPr id="9" name="TextBox 8"/>
            <p:cNvSpPr txBox="1"/>
            <p:nvPr/>
          </p:nvSpPr>
          <p:spPr>
            <a:xfrm>
              <a:off x="3347864" y="4293096"/>
              <a:ext cx="1800200" cy="16561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GB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Longitudinal Impacts</a:t>
              </a:r>
              <a:endParaRPr lang="en-GB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07904" y="4995686"/>
              <a:ext cx="10801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smtClean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?</a:t>
              </a:r>
              <a:endParaRPr lang="en-GB" sz="3600" b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5332" y="702352"/>
            <a:ext cx="8640960" cy="576064"/>
          </a:xfrm>
        </p:spPr>
        <p:txBody>
          <a:bodyPr/>
          <a:lstStyle/>
          <a:p>
            <a:pPr algn="ctr" eaLnBrk="1" hangingPunct="1"/>
            <a:r>
              <a:rPr lang="en-GB" sz="36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Immanent Impacts</a:t>
            </a:r>
            <a:endParaRPr lang="en-GB" sz="36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776412" y="1412777"/>
            <a:ext cx="5591175" cy="4490720"/>
            <a:chOff x="1560" y="990"/>
            <a:chExt cx="8805" cy="7072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1560" y="3915"/>
              <a:ext cx="1560" cy="1905"/>
              <a:chOff x="1560" y="4050"/>
              <a:chExt cx="1560" cy="1905"/>
            </a:xfrm>
          </p:grpSpPr>
          <p:sp>
            <p:nvSpPr>
              <p:cNvPr id="50" name="Text Box 16"/>
              <p:cNvSpPr txBox="1">
                <a:spLocks noChangeArrowheads="1"/>
              </p:cNvSpPr>
              <p:nvPr/>
            </p:nvSpPr>
            <p:spPr bwMode="auto">
              <a:xfrm>
                <a:off x="1560" y="4050"/>
                <a:ext cx="156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Competitive Logic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51" name="Text Box 17"/>
              <p:cNvSpPr txBox="1">
                <a:spLocks noChangeArrowheads="1"/>
              </p:cNvSpPr>
              <p:nvPr/>
            </p:nvSpPr>
            <p:spPr bwMode="auto">
              <a:xfrm>
                <a:off x="1560" y="5250"/>
                <a:ext cx="156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Technical Innovation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3695" y="1695"/>
              <a:ext cx="1840" cy="6345"/>
              <a:chOff x="3695" y="1695"/>
              <a:chExt cx="1840" cy="6345"/>
            </a:xfrm>
          </p:grpSpPr>
          <p:sp>
            <p:nvSpPr>
              <p:cNvPr id="42" name="Text Box 19"/>
              <p:cNvSpPr txBox="1">
                <a:spLocks noChangeArrowheads="1"/>
              </p:cNvSpPr>
              <p:nvPr/>
            </p:nvSpPr>
            <p:spPr bwMode="auto">
              <a:xfrm>
                <a:off x="3695" y="1695"/>
                <a:ext cx="184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Casualisation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3" name="Text Box 20"/>
              <p:cNvSpPr txBox="1">
                <a:spLocks noChangeArrowheads="1"/>
              </p:cNvSpPr>
              <p:nvPr/>
            </p:nvSpPr>
            <p:spPr bwMode="auto">
              <a:xfrm>
                <a:off x="3695" y="2500"/>
                <a:ext cx="184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 smtClean="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Marketisation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4" name="Text Box 21"/>
              <p:cNvSpPr txBox="1">
                <a:spLocks noChangeArrowheads="1"/>
              </p:cNvSpPr>
              <p:nvPr/>
            </p:nvSpPr>
            <p:spPr bwMode="auto">
              <a:xfrm>
                <a:off x="3695" y="3306"/>
                <a:ext cx="184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Globalisation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5" name="Text Box 22"/>
              <p:cNvSpPr txBox="1">
                <a:spLocks noChangeArrowheads="1"/>
              </p:cNvSpPr>
              <p:nvPr/>
            </p:nvSpPr>
            <p:spPr bwMode="auto">
              <a:xfrm>
                <a:off x="3695" y="4112"/>
                <a:ext cx="184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Digitisation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6" name="Text Box 23"/>
              <p:cNvSpPr txBox="1">
                <a:spLocks noChangeArrowheads="1"/>
              </p:cNvSpPr>
              <p:nvPr/>
            </p:nvSpPr>
            <p:spPr bwMode="auto">
              <a:xfrm>
                <a:off x="3695" y="4917"/>
                <a:ext cx="184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Virtualisation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7" name="Text Box 24"/>
              <p:cNvSpPr txBox="1">
                <a:spLocks noChangeArrowheads="1"/>
              </p:cNvSpPr>
              <p:nvPr/>
            </p:nvSpPr>
            <p:spPr bwMode="auto">
              <a:xfrm>
                <a:off x="3695" y="5723"/>
                <a:ext cx="184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Automation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8" name="Text Box 25"/>
              <p:cNvSpPr txBox="1">
                <a:spLocks noChangeArrowheads="1"/>
              </p:cNvSpPr>
              <p:nvPr/>
            </p:nvSpPr>
            <p:spPr bwMode="auto">
              <a:xfrm>
                <a:off x="3695" y="6529"/>
                <a:ext cx="184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Standardisation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9" name="Text Box 26"/>
              <p:cNvSpPr txBox="1">
                <a:spLocks noChangeArrowheads="1"/>
              </p:cNvSpPr>
              <p:nvPr/>
            </p:nvSpPr>
            <p:spPr bwMode="auto">
              <a:xfrm>
                <a:off x="3695" y="7335"/>
                <a:ext cx="184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Fragmentation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0" name="Group 9"/>
            <p:cNvGrpSpPr>
              <a:grpSpLocks/>
            </p:cNvGrpSpPr>
            <p:nvPr/>
          </p:nvGrpSpPr>
          <p:grpSpPr bwMode="auto">
            <a:xfrm>
              <a:off x="6390" y="4112"/>
              <a:ext cx="1560" cy="3950"/>
              <a:chOff x="6390" y="5622"/>
              <a:chExt cx="1560" cy="3950"/>
            </a:xfrm>
          </p:grpSpPr>
          <p:sp>
            <p:nvSpPr>
              <p:cNvPr id="37" name="Text Box 28"/>
              <p:cNvSpPr txBox="1">
                <a:spLocks noChangeArrowheads="1"/>
              </p:cNvSpPr>
              <p:nvPr/>
            </p:nvSpPr>
            <p:spPr bwMode="auto">
              <a:xfrm>
                <a:off x="6390" y="6433"/>
                <a:ext cx="156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Risk Asymmetry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8" name="Text Box 29"/>
              <p:cNvSpPr txBox="1">
                <a:spLocks noChangeArrowheads="1"/>
              </p:cNvSpPr>
              <p:nvPr/>
            </p:nvSpPr>
            <p:spPr bwMode="auto">
              <a:xfrm>
                <a:off x="6390" y="5622"/>
                <a:ext cx="156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Value Asymmetry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9" name="Text Box 30"/>
              <p:cNvSpPr txBox="1">
                <a:spLocks noChangeArrowheads="1"/>
              </p:cNvSpPr>
              <p:nvPr/>
            </p:nvSpPr>
            <p:spPr bwMode="auto">
              <a:xfrm>
                <a:off x="6390" y="7244"/>
                <a:ext cx="156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Resource Asymmetry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0" name="Text Box 31"/>
              <p:cNvSpPr txBox="1">
                <a:spLocks noChangeArrowheads="1"/>
              </p:cNvSpPr>
              <p:nvPr/>
            </p:nvSpPr>
            <p:spPr bwMode="auto">
              <a:xfrm>
                <a:off x="6390" y="8055"/>
                <a:ext cx="156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Information Asymmetry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1" name="Text Box 32"/>
              <p:cNvSpPr txBox="1">
                <a:spLocks noChangeArrowheads="1"/>
              </p:cNvSpPr>
              <p:nvPr/>
            </p:nvSpPr>
            <p:spPr bwMode="auto">
              <a:xfrm>
                <a:off x="6390" y="8867"/>
                <a:ext cx="156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Power Asymmetry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6390" y="1695"/>
              <a:ext cx="1560" cy="2316"/>
              <a:chOff x="6390" y="1695"/>
              <a:chExt cx="1560" cy="2316"/>
            </a:xfrm>
          </p:grpSpPr>
          <p:sp>
            <p:nvSpPr>
              <p:cNvPr id="34" name="Text Box 34"/>
              <p:cNvSpPr txBox="1">
                <a:spLocks noChangeArrowheads="1"/>
              </p:cNvSpPr>
              <p:nvPr/>
            </p:nvSpPr>
            <p:spPr bwMode="auto">
              <a:xfrm>
                <a:off x="6390" y="1695"/>
                <a:ext cx="156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Uncertainty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5" name="Text Box 35"/>
              <p:cNvSpPr txBox="1">
                <a:spLocks noChangeArrowheads="1"/>
              </p:cNvSpPr>
              <p:nvPr/>
            </p:nvSpPr>
            <p:spPr bwMode="auto">
              <a:xfrm>
                <a:off x="6390" y="2500"/>
                <a:ext cx="156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Volatility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6" name="Text Box 36"/>
              <p:cNvSpPr txBox="1">
                <a:spLocks noChangeArrowheads="1"/>
              </p:cNvSpPr>
              <p:nvPr/>
            </p:nvSpPr>
            <p:spPr bwMode="auto">
              <a:xfrm>
                <a:off x="6390" y="3306"/>
                <a:ext cx="1560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Insecurity</a:t>
                </a:r>
                <a:endPara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cxnSp>
          <p:nvCxnSpPr>
            <p:cNvPr id="12" name="AutoShape 37"/>
            <p:cNvCxnSpPr>
              <a:cxnSpLocks noChangeShapeType="1"/>
            </p:cNvCxnSpPr>
            <p:nvPr/>
          </p:nvCxnSpPr>
          <p:spPr bwMode="auto">
            <a:xfrm>
              <a:off x="3120" y="4198"/>
              <a:ext cx="15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AutoShape 38"/>
            <p:cNvCxnSpPr>
              <a:cxnSpLocks noChangeShapeType="1"/>
            </p:cNvCxnSpPr>
            <p:nvPr/>
          </p:nvCxnSpPr>
          <p:spPr bwMode="auto">
            <a:xfrm>
              <a:off x="3120" y="5459"/>
              <a:ext cx="15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AutoShape 39"/>
            <p:cNvCxnSpPr>
              <a:cxnSpLocks noChangeShapeType="1"/>
            </p:cNvCxnSpPr>
            <p:nvPr/>
          </p:nvCxnSpPr>
          <p:spPr bwMode="auto">
            <a:xfrm>
              <a:off x="3270" y="4198"/>
              <a:ext cx="0" cy="126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AutoShape 40"/>
            <p:cNvCxnSpPr>
              <a:cxnSpLocks noChangeShapeType="1"/>
            </p:cNvCxnSpPr>
            <p:nvPr/>
          </p:nvCxnSpPr>
          <p:spPr bwMode="auto">
            <a:xfrm>
              <a:off x="3270" y="4918"/>
              <a:ext cx="31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41"/>
            <p:cNvCxnSpPr>
              <a:cxnSpLocks noChangeShapeType="1"/>
            </p:cNvCxnSpPr>
            <p:nvPr/>
          </p:nvCxnSpPr>
          <p:spPr bwMode="auto">
            <a:xfrm>
              <a:off x="7980" y="1944"/>
              <a:ext cx="15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AutoShape 42"/>
            <p:cNvCxnSpPr>
              <a:cxnSpLocks noChangeShapeType="1"/>
            </p:cNvCxnSpPr>
            <p:nvPr/>
          </p:nvCxnSpPr>
          <p:spPr bwMode="auto">
            <a:xfrm>
              <a:off x="7981" y="3674"/>
              <a:ext cx="15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43"/>
            <p:cNvCxnSpPr>
              <a:cxnSpLocks noChangeShapeType="1"/>
            </p:cNvCxnSpPr>
            <p:nvPr/>
          </p:nvCxnSpPr>
          <p:spPr bwMode="auto">
            <a:xfrm>
              <a:off x="8130" y="1944"/>
              <a:ext cx="0" cy="17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AutoShape 44"/>
            <p:cNvCxnSpPr>
              <a:cxnSpLocks noChangeShapeType="1"/>
            </p:cNvCxnSpPr>
            <p:nvPr/>
          </p:nvCxnSpPr>
          <p:spPr bwMode="auto">
            <a:xfrm>
              <a:off x="5535" y="2045"/>
              <a:ext cx="15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AutoShape 45"/>
            <p:cNvCxnSpPr>
              <a:cxnSpLocks noChangeShapeType="1"/>
            </p:cNvCxnSpPr>
            <p:nvPr/>
          </p:nvCxnSpPr>
          <p:spPr bwMode="auto">
            <a:xfrm>
              <a:off x="5535" y="7694"/>
              <a:ext cx="15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AutoShape 46"/>
            <p:cNvCxnSpPr>
              <a:cxnSpLocks noChangeShapeType="1"/>
            </p:cNvCxnSpPr>
            <p:nvPr/>
          </p:nvCxnSpPr>
          <p:spPr bwMode="auto">
            <a:xfrm>
              <a:off x="5685" y="2045"/>
              <a:ext cx="0" cy="564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47"/>
            <p:cNvCxnSpPr>
              <a:cxnSpLocks noChangeShapeType="1"/>
            </p:cNvCxnSpPr>
            <p:nvPr/>
          </p:nvCxnSpPr>
          <p:spPr bwMode="auto">
            <a:xfrm>
              <a:off x="5685" y="4924"/>
              <a:ext cx="31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AutoShape 48"/>
            <p:cNvCxnSpPr>
              <a:cxnSpLocks noChangeShapeType="1"/>
            </p:cNvCxnSpPr>
            <p:nvPr/>
          </p:nvCxnSpPr>
          <p:spPr bwMode="auto">
            <a:xfrm>
              <a:off x="7980" y="4438"/>
              <a:ext cx="15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49"/>
            <p:cNvCxnSpPr>
              <a:cxnSpLocks noChangeShapeType="1"/>
            </p:cNvCxnSpPr>
            <p:nvPr/>
          </p:nvCxnSpPr>
          <p:spPr bwMode="auto">
            <a:xfrm>
              <a:off x="7980" y="7700"/>
              <a:ext cx="15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AutoShape 50"/>
            <p:cNvCxnSpPr>
              <a:cxnSpLocks noChangeShapeType="1"/>
            </p:cNvCxnSpPr>
            <p:nvPr/>
          </p:nvCxnSpPr>
          <p:spPr bwMode="auto">
            <a:xfrm>
              <a:off x="8130" y="4438"/>
              <a:ext cx="1" cy="326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51"/>
            <p:cNvCxnSpPr>
              <a:cxnSpLocks noChangeShapeType="1"/>
            </p:cNvCxnSpPr>
            <p:nvPr/>
          </p:nvCxnSpPr>
          <p:spPr bwMode="auto">
            <a:xfrm>
              <a:off x="8131" y="6074"/>
              <a:ext cx="31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" name="Text Box 52"/>
            <p:cNvSpPr txBox="1">
              <a:spLocks noChangeArrowheads="1"/>
            </p:cNvSpPr>
            <p:nvPr/>
          </p:nvSpPr>
          <p:spPr bwMode="auto">
            <a:xfrm>
              <a:off x="8730" y="2500"/>
              <a:ext cx="1560" cy="7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Chronic Precarity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8" name="Text Box 53"/>
            <p:cNvSpPr txBox="1">
              <a:spLocks noChangeArrowheads="1"/>
            </p:cNvSpPr>
            <p:nvPr/>
          </p:nvSpPr>
          <p:spPr bwMode="auto">
            <a:xfrm>
              <a:off x="8805" y="5734"/>
              <a:ext cx="1560" cy="7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Structural Inequality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cxnSp>
          <p:nvCxnSpPr>
            <p:cNvPr id="29" name="AutoShape 54"/>
            <p:cNvCxnSpPr>
              <a:cxnSpLocks noChangeShapeType="1"/>
            </p:cNvCxnSpPr>
            <p:nvPr/>
          </p:nvCxnSpPr>
          <p:spPr bwMode="auto">
            <a:xfrm>
              <a:off x="8131" y="2864"/>
              <a:ext cx="31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Text Box 55"/>
            <p:cNvSpPr txBox="1">
              <a:spLocks noChangeArrowheads="1"/>
            </p:cNvSpPr>
            <p:nvPr/>
          </p:nvSpPr>
          <p:spPr bwMode="auto">
            <a:xfrm>
              <a:off x="1560" y="990"/>
              <a:ext cx="1560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200" b="1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Drivers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1" name="Text Box 56"/>
            <p:cNvSpPr txBox="1">
              <a:spLocks noChangeArrowheads="1"/>
            </p:cNvSpPr>
            <p:nvPr/>
          </p:nvSpPr>
          <p:spPr bwMode="auto">
            <a:xfrm>
              <a:off x="3975" y="990"/>
              <a:ext cx="1560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200" b="1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Trends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2" name="Text Box 57"/>
            <p:cNvSpPr txBox="1">
              <a:spLocks noChangeArrowheads="1"/>
            </p:cNvSpPr>
            <p:nvPr/>
          </p:nvSpPr>
          <p:spPr bwMode="auto">
            <a:xfrm>
              <a:off x="6390" y="990"/>
              <a:ext cx="1560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200" b="1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Patterns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3" name="Text Box 58"/>
            <p:cNvSpPr txBox="1">
              <a:spLocks noChangeArrowheads="1"/>
            </p:cNvSpPr>
            <p:nvPr/>
          </p:nvSpPr>
          <p:spPr bwMode="auto">
            <a:xfrm>
              <a:off x="8805" y="990"/>
              <a:ext cx="1560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200" b="1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Outcomes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692696"/>
            <a:ext cx="8640960" cy="576064"/>
          </a:xfrm>
        </p:spPr>
        <p:txBody>
          <a:bodyPr/>
          <a:lstStyle/>
          <a:p>
            <a:pPr algn="ctr" eaLnBrk="1" hangingPunct="1"/>
            <a:r>
              <a:rPr lang="en-GB" sz="36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Inductive: ILO Decent Work</a:t>
            </a:r>
            <a:endParaRPr lang="en-GB" sz="36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411760" y="1412776"/>
            <a:ext cx="4680520" cy="4726747"/>
            <a:chOff x="2250" y="3000"/>
            <a:chExt cx="6075" cy="6135"/>
          </a:xfrm>
        </p:grpSpPr>
        <p:sp>
          <p:nvSpPr>
            <p:cNvPr id="9" name="Text Box 60"/>
            <p:cNvSpPr txBox="1">
              <a:spLocks noChangeArrowheads="1"/>
            </p:cNvSpPr>
            <p:nvPr/>
          </p:nvSpPr>
          <p:spPr bwMode="auto">
            <a:xfrm>
              <a:off x="2250" y="3000"/>
              <a:ext cx="6075" cy="613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200" b="1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Employment Context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 Work That Should be Abolished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 Social Security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 Social Dialogue, Employers’ and Workers’ Representation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 Economic and Social Context for Decent Work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 </a:t>
              </a:r>
            </a:p>
          </p:txBody>
        </p:sp>
        <p:sp>
          <p:nvSpPr>
            <p:cNvPr id="10" name="Text Box 61"/>
            <p:cNvSpPr txBox="1">
              <a:spLocks noChangeArrowheads="1"/>
            </p:cNvSpPr>
            <p:nvPr/>
          </p:nvSpPr>
          <p:spPr bwMode="auto">
            <a:xfrm>
              <a:off x="3092" y="4538"/>
              <a:ext cx="4978" cy="441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200" b="1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Employment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 Employment Opportunities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 Combining Work, Family and Personal Life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 Stability and Security of Work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 Equal Opportunity and Treatment in Employment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(- Dignity and Respect at Work)</a:t>
              </a:r>
            </a:p>
          </p:txBody>
        </p:sp>
        <p:sp>
          <p:nvSpPr>
            <p:cNvPr id="11" name="Text Box 62"/>
            <p:cNvSpPr txBox="1">
              <a:spLocks noChangeArrowheads="1"/>
            </p:cNvSpPr>
            <p:nvPr/>
          </p:nvSpPr>
          <p:spPr bwMode="auto">
            <a:xfrm>
              <a:off x="5241" y="6370"/>
              <a:ext cx="2624" cy="242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200" b="1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Work Conditions</a:t>
              </a:r>
              <a:endParaRPr lang="en-GB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 Adequate Earnings and Productive Work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 Decent Working Time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20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 Safe Work Environment</a:t>
              </a: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692696"/>
            <a:ext cx="8640960" cy="576064"/>
          </a:xfrm>
        </p:spPr>
        <p:txBody>
          <a:bodyPr/>
          <a:lstStyle/>
          <a:p>
            <a:pPr algn="ctr" eaLnBrk="1" hangingPunct="1"/>
            <a:r>
              <a:rPr lang="en-GB" sz="36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Inductive: Literature and Action</a:t>
            </a:r>
            <a:endParaRPr lang="en-GB" sz="36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412776"/>
            <a:ext cx="1373041" cy="468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52098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692696"/>
            <a:ext cx="8640960" cy="576064"/>
          </a:xfrm>
        </p:spPr>
        <p:txBody>
          <a:bodyPr/>
          <a:lstStyle/>
          <a:p>
            <a:pPr algn="ctr" eaLnBrk="1" hangingPunct="1"/>
            <a:r>
              <a:rPr lang="en-GB" sz="36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Decent Digital Work Standards</a:t>
            </a:r>
            <a:endParaRPr lang="en-GB" sz="36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129985"/>
              </p:ext>
            </p:extLst>
          </p:nvPr>
        </p:nvGraphicFramePr>
        <p:xfrm>
          <a:off x="179512" y="1268760"/>
          <a:ext cx="8784976" cy="4896544"/>
        </p:xfrm>
        <a:graphic>
          <a:graphicData uri="http://schemas.openxmlformats.org/drawingml/2006/table">
            <a:tbl>
              <a:tblPr firstRow="1" firstCol="1" bandRow="1"/>
              <a:tblGrid>
                <a:gridCol w="2160240"/>
                <a:gridCol w="6624736"/>
              </a:tblGrid>
              <a:tr h="12173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Code Components / Standards</a:t>
                      </a:r>
                      <a:endParaRPr lang="en-GB" sz="9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30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Employment Context</a:t>
                      </a:r>
                      <a:endParaRPr lang="en-GB" sz="9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8142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Social Security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Provision of annual, sick and maternity leave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Provision of unemployment, disability and health insurance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Provision of liability insurance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Provision of pension contributions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Portable benefits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Shared contributions from workers, platforms and clients including taxation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2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Social Dialogue, Employers’ and Workers’ Representation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Right to organise and negotiate collective agreements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Legal changes where collective negotiation is prevented for independent contractors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Enable (collective) communication between workers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and Social Context for Decent Work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Compliance with all relevant national laws in worker jurisdiction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Client responsibility for digital supply chain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Access for policy-makers to anonymised transactional platform data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30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Employment</a:t>
                      </a:r>
                      <a:endParaRPr lang="en-GB" sz="9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651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Employment Opportunities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Opportunity to access digital gig economy work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Provision of training opportunities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Worker-accessible, portable work history and reputation profiles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96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Stability and Security of Work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Combination of stability and flexibility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Clarification / recategorisation / development of new / flexibility to choose employment status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46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Equal Opportunity and Treatment in Employment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 discrimination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Data protection and privacy for both clients and workers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4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Dignity and Respect at Work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Respectful and prompt communications between clients, platform and workers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Clear rules for work rejection and re-work, worker deactivation, worker ratings, and worker ‘levelling-up’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Human review of worker complaints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Neutral third-party dispute resolution mechanism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30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Work Conditions</a:t>
                      </a:r>
                      <a:endParaRPr lang="en-GB" sz="9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269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Adequate Earnings and Productive Work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At least minimum wage paid taking unpaid time and other costs into account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Clear information and communication about tasks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Clear information about payment including schedule and conditions and non-payment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General-terms details about client identity and task purpose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Rating system for both clients and workers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3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Decent Working Time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Compliance with national working time directives and with ILO guidelines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8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Safe Work Environment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Ensure potentially psychologically unsafe tasks are signalled, and support provided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486769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692696"/>
            <a:ext cx="8640960" cy="576064"/>
          </a:xfrm>
        </p:spPr>
        <p:txBody>
          <a:bodyPr/>
          <a:lstStyle/>
          <a:p>
            <a:pPr algn="ctr" eaLnBrk="1" hangingPunct="1"/>
            <a:r>
              <a:rPr lang="en-GB" sz="36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Decent Digital Work Innovations</a:t>
            </a:r>
            <a:endParaRPr lang="en-GB" sz="36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pic>
        <p:nvPicPr>
          <p:cNvPr id="4098" name="Picture 2" descr="Image result for tobin ta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4" y="1682074"/>
            <a:ext cx="3023566" cy="1489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donate butt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460" y="1682074"/>
            <a:ext cx="2160240" cy="162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platform cooperativ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2" y="3860451"/>
            <a:ext cx="3023567" cy="201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0993" y="3860451"/>
            <a:ext cx="3429174" cy="205898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711950"/>
            <a:ext cx="9144000" cy="15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GB" sz="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Image sources: </a:t>
            </a:r>
            <a:r>
              <a:rPr lang="en-GB" sz="400" u="sng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http://theconversation.com/explainer-what-is-the-robin-hood-or-tobin-tax-48335</a:t>
            </a:r>
            <a:r>
              <a:rPr lang="en-GB" sz="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  <a:r>
              <a:rPr lang="en-GB" sz="400" u="sng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http://photobucket.com/images/donate%20button</a:t>
            </a:r>
            <a:r>
              <a:rPr lang="en-GB" sz="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  <a:r>
              <a:rPr lang="en-GB" sz="400" u="sng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https://creativecommons.org/2017/01/24/platform-cooperatives-movement-helps-light-commons/</a:t>
            </a:r>
            <a:r>
              <a:rPr lang="en-GB" sz="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  <a:r>
              <a:rPr lang="en-GB" sz="400" u="sng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  <a:t>https://www.daemo.org/home</a:t>
            </a:r>
            <a:r>
              <a:rPr lang="en-GB" sz="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GB" sz="40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69489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894844"/>
            <a:ext cx="8640960" cy="576064"/>
          </a:xfrm>
        </p:spPr>
        <p:txBody>
          <a:bodyPr/>
          <a:lstStyle/>
          <a:p>
            <a:pPr algn="ctr" eaLnBrk="1" hangingPunct="1"/>
            <a:r>
              <a:rPr lang="en-GB" sz="36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Using Decent Digital Work Standards</a:t>
            </a:r>
            <a:endParaRPr lang="en-GB" sz="36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996908"/>
              </p:ext>
            </p:extLst>
          </p:nvPr>
        </p:nvGraphicFramePr>
        <p:xfrm>
          <a:off x="395534" y="1699876"/>
          <a:ext cx="8496945" cy="4465428"/>
        </p:xfrm>
        <a:graphic>
          <a:graphicData uri="http://schemas.openxmlformats.org/drawingml/2006/table">
            <a:tbl>
              <a:tblPr firstRow="1" firstCol="1" bandRow="1"/>
              <a:tblGrid>
                <a:gridCol w="1912222"/>
                <a:gridCol w="3541759"/>
                <a:gridCol w="3042964"/>
              </a:tblGrid>
              <a:tr h="2492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Code Components / Standards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Uganda Focus Group Recommendations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649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Employment Context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92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Social Security</a:t>
                      </a: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050">
                          <a:solidFill>
                            <a:srgbClr val="C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**Portable benefits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solidFill>
                            <a:srgbClr val="C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Social Dialogue, Employers’ and Workers’ Representation</a:t>
                      </a: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050">
                          <a:solidFill>
                            <a:srgbClr val="C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**Enable (collective) communication between workers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953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and Social Context for Decent Work</a:t>
                      </a: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050">
                          <a:solidFill>
                            <a:srgbClr val="C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**Compliance with all relevant national laws in worker jurisdiction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050">
                          <a:solidFill>
                            <a:srgbClr val="C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**Client responsibility for digital supply chain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050">
                          <a:solidFill>
                            <a:srgbClr val="C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**Access for policy-makers to anonymised transactional platform data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05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**Ceiling for platform / intermediation fees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649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Employment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39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Employment Opportunities</a:t>
                      </a: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050">
                          <a:solidFill>
                            <a:srgbClr val="C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**Worker-accessible, portable work history and reputation profiles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05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**Fund power/comms needed for work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Stability and Security of Work</a:t>
                      </a: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solidFill>
                            <a:srgbClr val="C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05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**Create low-cost, understandable, locally-appropriate, enforceable contract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9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Equal Opportunity and Treatment in Employment</a:t>
                      </a: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050">
                          <a:solidFill>
                            <a:srgbClr val="C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**No discrimination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050">
                          <a:solidFill>
                            <a:srgbClr val="C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**Data protection and privacy for both clients and workers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649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Work Conditions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39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Decent Working Time</a:t>
                      </a: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050">
                          <a:solidFill>
                            <a:srgbClr val="C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**Compliance with national working time directives and with ILO guidelines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10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Safe Work Environment</a:t>
                      </a: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050">
                          <a:solidFill>
                            <a:srgbClr val="C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**Ensure potentially psychologically unsafe tasks are signalled, and support provided</a:t>
                      </a:r>
                      <a:endParaRPr lang="en-GB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55048" marR="55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31337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844318"/>
            <a:ext cx="8640960" cy="576064"/>
          </a:xfrm>
        </p:spPr>
        <p:txBody>
          <a:bodyPr/>
          <a:lstStyle/>
          <a:p>
            <a:pPr algn="ctr" eaLnBrk="1" hangingPunct="1"/>
            <a:r>
              <a:rPr lang="en-GB" sz="36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Using Existing Standards in the Gig Economy?</a:t>
            </a:r>
            <a:endParaRPr lang="en-GB" sz="36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47522" y="1752385"/>
            <a:ext cx="7735814" cy="4244170"/>
            <a:chOff x="747522" y="1752385"/>
            <a:chExt cx="7735814" cy="4244170"/>
          </a:xfrm>
        </p:grpSpPr>
        <p:pic>
          <p:nvPicPr>
            <p:cNvPr id="6146" name="Picture 2" descr="Image result for un global compac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522" y="1752385"/>
              <a:ext cx="2085975" cy="2076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8" name="Picture 4" descr="Image result for iso2600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080" y="1876210"/>
              <a:ext cx="3191256" cy="1828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0" name="Picture 6" descr="Image result for global reporting initiative 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285" y="4147870"/>
              <a:ext cx="2064447" cy="16626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2" name="Picture 8" descr="Image result for b-corp 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0344" y="3961827"/>
              <a:ext cx="2034727" cy="2034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54" name="Picture 10" descr="Image result for Global Impact Sourcing Coalition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012" y="2820390"/>
            <a:ext cx="589597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Image result for sa8000 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571" y="2474357"/>
            <a:ext cx="6667500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" y="6740061"/>
            <a:ext cx="9144000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GB" sz="30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Image sources: </a:t>
            </a:r>
            <a:r>
              <a:rPr lang="en-GB" sz="300" u="sng">
                <a:solidFill>
                  <a:srgbClr val="0000FF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https://www.globalreporting.org/information/about-gri/alliances-and-synergies/Pages/United-Nations-Global-Compact.aspx</a:t>
            </a:r>
            <a:r>
              <a:rPr lang="en-GB" sz="30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GB" sz="300" u="sng">
                <a:solidFill>
                  <a:srgbClr val="0000FF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https://www.linkedin.com/pulse/moving-forward-iso-26000-benoit-froment</a:t>
            </a:r>
            <a:r>
              <a:rPr lang="en-GB" sz="30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GB" sz="300" u="sng">
                <a:solidFill>
                  <a:srgbClr val="0000FF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https://www.globalreporting.org/standards/</a:t>
            </a:r>
            <a:r>
              <a:rPr lang="en-GB" sz="30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GB" sz="300" u="sng">
                <a:solidFill>
                  <a:srgbClr val="0000FF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http://bimpactassessment.net/bcorporation</a:t>
            </a:r>
            <a:r>
              <a:rPr lang="en-GB" sz="30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GB" sz="300" u="sng">
                <a:solidFill>
                  <a:srgbClr val="0000FF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http://gisc.bsr.org/</a:t>
            </a:r>
            <a:r>
              <a:rPr lang="en-GB" sz="30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GB" sz="300" u="sng">
                <a:solidFill>
                  <a:srgbClr val="0000FF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http://www.ukaccreditation.co.uk/sa-8000.html</a:t>
            </a:r>
            <a:r>
              <a:rPr lang="en-GB" sz="30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94392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692696"/>
            <a:ext cx="8640960" cy="576064"/>
          </a:xfrm>
        </p:spPr>
        <p:txBody>
          <a:bodyPr/>
          <a:lstStyle/>
          <a:p>
            <a:pPr algn="ctr" eaLnBrk="1" hangingPunct="1"/>
            <a:r>
              <a:rPr lang="en-GB" sz="36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Decent Digital Work: Next Steps</a:t>
            </a:r>
            <a:endParaRPr lang="en-GB" sz="36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pic>
        <p:nvPicPr>
          <p:cNvPr id="7170" name="Picture 2" descr="Image result for opnion po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13" y="1412776"/>
            <a:ext cx="285750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multi-stakeholder dialog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709" y="1412776"/>
            <a:ext cx="3089947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Image result for outreac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293095"/>
            <a:ext cx="2916330" cy="145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Image result for researc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050" y="4276912"/>
            <a:ext cx="2341265" cy="1474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3431" y="6722146"/>
            <a:ext cx="9002568" cy="15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GB" sz="40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Image sources: </a:t>
            </a:r>
            <a:r>
              <a:rPr lang="en-GB" sz="400" u="sng">
                <a:solidFill>
                  <a:srgbClr val="0000FF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http://www.differencebetween.info/difference-between-opinion-poll-and-exit-poll</a:t>
            </a:r>
            <a:r>
              <a:rPr lang="en-GB" sz="40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GB" sz="400" u="sng">
                <a:solidFill>
                  <a:srgbClr val="0000FF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http://www.bumble.dk/multi-stakeholder-dialogue/</a:t>
            </a:r>
            <a:r>
              <a:rPr lang="en-GB" sz="40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GB" sz="400" u="sng">
                <a:solidFill>
                  <a:srgbClr val="0000FF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http://holyguardianangelsfl.org/outreach/</a:t>
            </a:r>
            <a:r>
              <a:rPr lang="en-GB" sz="40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GB" sz="400" u="sng">
                <a:solidFill>
                  <a:srgbClr val="0000FF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https://www.auroville.org/categories/24</a:t>
            </a:r>
            <a:r>
              <a:rPr lang="en-GB" sz="40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39074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10785</TotalTime>
  <Words>784</Words>
  <Application>Microsoft Office PowerPoint</Application>
  <PresentationFormat>On-screen Show (4:3)</PresentationFormat>
  <Paragraphs>167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ＭＳ Ｐゴシック</vt:lpstr>
      <vt:lpstr>Arial</vt:lpstr>
      <vt:lpstr>Calibri</vt:lpstr>
      <vt:lpstr>Symbol</vt:lpstr>
      <vt:lpstr>Times New Roman</vt:lpstr>
      <vt:lpstr>Verdana</vt:lpstr>
      <vt:lpstr>Default Design</vt:lpstr>
      <vt:lpstr>Decent Work and the Digital Gig Economy in Developing Countries</vt:lpstr>
      <vt:lpstr>Online Working Paper</vt:lpstr>
      <vt:lpstr>Scope of the Gig Economy</vt:lpstr>
      <vt:lpstr>Justifying Intervention</vt:lpstr>
      <vt:lpstr>Immanent Impacts</vt:lpstr>
      <vt:lpstr>Inductive: ILO Decent Work</vt:lpstr>
      <vt:lpstr>Inductive: Literature and Action</vt:lpstr>
      <vt:lpstr>Decent Digital Work Standards</vt:lpstr>
      <vt:lpstr>Decent Digital Work Innovations</vt:lpstr>
      <vt:lpstr>Using Decent Digital Work Standards</vt:lpstr>
      <vt:lpstr>Using Existing Standards in the Gig Economy?</vt:lpstr>
      <vt:lpstr>Decent Digital Work: Next Steps</vt:lpstr>
    </vt:vector>
  </TitlesOfParts>
  <Company>Manchester Computing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Richard Heeks</dc:creator>
  <cp:lastModifiedBy>Prof. Richard Heeks</cp:lastModifiedBy>
  <cp:revision>649</cp:revision>
  <cp:lastPrinted>2010-11-21T10:34:12Z</cp:lastPrinted>
  <dcterms:created xsi:type="dcterms:W3CDTF">2011-11-22T13:36:36Z</dcterms:created>
  <dcterms:modified xsi:type="dcterms:W3CDTF">2017-10-06T20:41:17Z</dcterms:modified>
</cp:coreProperties>
</file>