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3"/>
  </p:sldMasterIdLst>
  <p:notesMasterIdLst>
    <p:notesMasterId r:id="rId15"/>
  </p:notesMasterIdLst>
  <p:handoutMasterIdLst>
    <p:handoutMasterId r:id="rId16"/>
  </p:handoutMasterIdLst>
  <p:sldIdLst>
    <p:sldId id="256" r:id="rId4"/>
    <p:sldId id="275" r:id="rId5"/>
    <p:sldId id="305" r:id="rId6"/>
    <p:sldId id="282" r:id="rId7"/>
    <p:sldId id="299" r:id="rId8"/>
    <p:sldId id="304" r:id="rId9"/>
    <p:sldId id="301" r:id="rId10"/>
    <p:sldId id="300" r:id="rId11"/>
    <p:sldId id="302" r:id="rId12"/>
    <p:sldId id="303" r:id="rId13"/>
    <p:sldId id="306" r:id="rId14"/>
  </p:sldIdLst>
  <p:sldSz cx="9144000" cy="5143500" type="screen16x9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FFD579"/>
    <a:srgbClr val="C5D2E0"/>
    <a:srgbClr val="FF7E79"/>
    <a:srgbClr val="0021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502"/>
    <p:restoredTop sz="83104"/>
  </p:normalViewPr>
  <p:slideViewPr>
    <p:cSldViewPr>
      <p:cViewPr varScale="1">
        <p:scale>
          <a:sx n="139" d="100"/>
          <a:sy n="139" d="100"/>
        </p:scale>
        <p:origin x="432" y="16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1" d="100"/>
        <a:sy n="121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20" Type="http://schemas.openxmlformats.org/officeDocument/2006/relationships/tableStyles" Target="tableStyles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notesMaster" Target="notesMasters/notesMaster1.xml"/><Relationship Id="rId16" Type="http://schemas.openxmlformats.org/officeDocument/2006/relationships/handoutMaster" Target="handoutMasters/handout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slideMaster" Target="slideMasters/slide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7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22AA6C6-D688-2E40-B421-F731115DBC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74702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BB519D6-181C-2342-A857-571C8DE5B4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48242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fi-FI" altLang="ja-JP"/>
              <a:t>transaction</a:t>
            </a:r>
            <a:r>
              <a:rPr kumimoji="1" lang="fi-FI" altLang="ja-JP" baseline="0"/>
              <a:t> platforms, not media platforms</a:t>
            </a:r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B519D6-181C-2342-A857-571C8DE5B403}" type="slidenum">
              <a:rPr lang="en-US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067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 sz="1200" kern="1200">
                <a:solidFill>
                  <a:schemeClr val="tx1"/>
                </a:solidFill>
                <a:effectLst/>
                <a:latin typeface="Arial" charset="0"/>
                <a:ea typeface="ＭＳ Ｐゴシック" charset="-128"/>
                <a:cs typeface="ＭＳ Ｐゴシック" charset="-128"/>
              </a:rPr>
              <a:t>3 billion Internet users </a:t>
            </a:r>
            <a:endParaRPr lang="en-US" altLang="ja-JP">
              <a:effectLst/>
            </a:endParaRPr>
          </a:p>
          <a:p>
            <a:r>
              <a:rPr lang="en-US" altLang="ja-JP" sz="1200" kern="1200">
                <a:solidFill>
                  <a:schemeClr val="tx1"/>
                </a:solidFill>
                <a:effectLst/>
                <a:latin typeface="Arial" charset="0"/>
                <a:ea typeface="ＭＳ Ｐゴシック" charset="-128"/>
                <a:cs typeface="ＭＳ Ｐゴシック" charset="-128"/>
              </a:rPr>
              <a:t>Global online outsourcing platforms connect tens of millions clients and workers </a:t>
            </a:r>
            <a:endParaRPr lang="en-US" altLang="ja-JP">
              <a:effectLst/>
            </a:endParaRPr>
          </a:p>
          <a:p>
            <a:r>
              <a:rPr lang="en-US" altLang="ja-JP" sz="1200" kern="1200">
                <a:solidFill>
                  <a:schemeClr val="tx1"/>
                </a:solidFill>
                <a:effectLst/>
                <a:latin typeface="Arial" charset="0"/>
                <a:ea typeface="ＭＳ Ｐゴシック" charset="-128"/>
                <a:cs typeface="ＭＳ Ｐゴシック" charset="-128"/>
              </a:rPr>
              <a:t>World bank estimates: value of projects traded via outsourcing platforms </a:t>
            </a:r>
            <a:endParaRPr lang="en-US" altLang="ja-JP">
              <a:effectLst/>
            </a:endParaRPr>
          </a:p>
          <a:p>
            <a:r>
              <a:rPr lang="en-US" altLang="ja-JP" sz="1200" kern="1200">
                <a:solidFill>
                  <a:schemeClr val="tx1"/>
                </a:solidFill>
                <a:effectLst/>
                <a:latin typeface="Arial" charset="0"/>
                <a:ea typeface="ＭＳ Ｐゴシック" charset="-128"/>
                <a:cs typeface="ＭＳ Ｐゴシック" charset="-128"/>
              </a:rPr>
              <a:t>I 2015 $4.8 billion</a:t>
            </a:r>
            <a:br>
              <a:rPr lang="en-US" altLang="ja-JP" sz="1200" kern="1200">
                <a:solidFill>
                  <a:schemeClr val="tx1"/>
                </a:solidFill>
                <a:effectLst/>
                <a:latin typeface="Arial" charset="0"/>
                <a:ea typeface="ＭＳ Ｐゴシック" charset="-128"/>
                <a:cs typeface="ＭＳ Ｐゴシック" charset="-128"/>
              </a:rPr>
            </a:br>
            <a:r>
              <a:rPr lang="en-US" altLang="ja-JP" sz="1200" kern="1200">
                <a:solidFill>
                  <a:schemeClr val="tx1"/>
                </a:solidFill>
                <a:effectLst/>
                <a:latin typeface="Arial" charset="0"/>
                <a:ea typeface="ＭＳ Ｐゴシック" charset="-128"/>
                <a:cs typeface="ＭＳ Ｐゴシック" charset="-128"/>
              </a:rPr>
              <a:t>I .. by 2020 $15-25 billion </a:t>
            </a:r>
            <a:endParaRPr lang="en-US" altLang="ja-JP">
              <a:effectLst/>
            </a:endParaRPr>
          </a:p>
          <a:p>
            <a:endParaRPr kumimoji="1" lang="fi-FI" altLang="ja-JP"/>
          </a:p>
          <a:p>
            <a:r>
              <a:rPr kumimoji="1" lang="fi-FI" altLang="ja-JP"/>
              <a:t>reputation system + online</a:t>
            </a:r>
            <a:r>
              <a:rPr kumimoji="1" lang="fi-FI" altLang="ja-JP" baseline="0"/>
              <a:t> dispute resolution</a:t>
            </a:r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CC3905-D260-2D49-B4B2-46B7F908DE03}" type="slidenum">
              <a:rPr lang="en-US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61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fi-FI" altLang="ja-JP"/>
              <a:t>Accounting, financial planning, project management</a:t>
            </a:r>
          </a:p>
          <a:p>
            <a:r>
              <a:rPr kumimoji="1" lang="fi-FI" altLang="ja-JP"/>
              <a:t>Customer service, data entry, tech support</a:t>
            </a:r>
          </a:p>
          <a:p>
            <a:r>
              <a:rPr kumimoji="1" lang="fi-FI" altLang="ja-JP"/>
              <a:t>Animation, architecture, logo design, voice acting</a:t>
            </a:r>
          </a:p>
          <a:p>
            <a:r>
              <a:rPr kumimoji="1" lang="fi-FI" altLang="ja-JP"/>
              <a:t>Data science, game development,</a:t>
            </a:r>
            <a:r>
              <a:rPr kumimoji="1" lang="fi-FI" altLang="ja-JP" baseline="0"/>
              <a:t> website Q&amp;A</a:t>
            </a:r>
          </a:p>
          <a:p>
            <a:r>
              <a:rPr kumimoji="1" lang="fi-FI" altLang="ja-JP" baseline="0"/>
              <a:t>Copywriting, translation</a:t>
            </a:r>
            <a:endParaRPr kumimoji="1" lang="fi-FI" altLang="ja-JP"/>
          </a:p>
          <a:p>
            <a:endParaRPr kumimoji="1" lang="fi-FI" altLang="ja-JP"/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fi-FI" altLang="ja-JP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new earning opportunities, but also erode labour protections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fi-FI" altLang="ja-JP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alleviate local labour shortages, but also generate demand for new skills and training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fi-FI" altLang="ja-JP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contribute to the temporal flexibility of work, but also to the unpredictability of working life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fi-FI" altLang="ja-JP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further undermine social policies based on binary notions of employment and unemployment, breadwinners and dependant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fi-FI" altLang="ja-JP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Yet the real scale and scope of these implications is hard to assess, because conventional labour market statistics and economic indicators are ill-suited</a:t>
            </a:r>
            <a:endParaRPr lang="fi-FI" altLang="ja-JP"/>
          </a:p>
          <a:p>
            <a:endParaRPr kumimoji="1" lang="fi-FI" altLang="ja-JP"/>
          </a:p>
          <a:p>
            <a:pPr marL="171450" indent="-171450">
              <a:buFontTx/>
              <a:buChar char="-"/>
            </a:pPr>
            <a:r>
              <a:rPr kumimoji="1" lang="fi-FI" altLang="ja-JP" baseline="0"/>
              <a:t>definitional issues: </a:t>
            </a:r>
            <a:r>
              <a:rPr lang="fi-FI" altLang="ja-JP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ILO: employment = anyone gainfully employed for at least one hour in a week or a day</a:t>
            </a:r>
          </a:p>
          <a:p>
            <a:pPr marL="171450" indent="-171450">
              <a:buFontTx/>
              <a:buChar char="-"/>
            </a:pPr>
            <a:r>
              <a:rPr lang="fi-FI" altLang="ja-JP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measurement issues: tax underreporting</a:t>
            </a:r>
          </a:p>
          <a:p>
            <a:pPr marL="628650" lvl="1" indent="-171450">
              <a:buFontTx/>
              <a:buChar char="-"/>
            </a:pPr>
            <a:r>
              <a:rPr lang="fi-FI" altLang="ja-JP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even when reported, not distinguished from contingent income earnt</a:t>
            </a:r>
            <a:r>
              <a:rPr lang="fi-FI" altLang="ja-JP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from the conventional labour market</a:t>
            </a:r>
            <a:endParaRPr lang="fi-FI" altLang="ja-JP"/>
          </a:p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9B9481-87FC-4BF7-B045-54D6BDF02FFD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54206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fi-FI" altLang="ja-JP"/>
              <a:t>It’s not all hype</a:t>
            </a:r>
          </a:p>
          <a:p>
            <a:r>
              <a:rPr kumimoji="1" lang="fi-FI" altLang="ja-JP"/>
              <a:t>Uber is the biggest labour platform by revenue</a:t>
            </a:r>
          </a:p>
          <a:p>
            <a:r>
              <a:rPr kumimoji="1" lang="fi-FI" altLang="ja-JP"/>
              <a:t>Ebay and iTunes</a:t>
            </a:r>
            <a:r>
              <a:rPr kumimoji="1" lang="fi-FI" altLang="ja-JP" baseline="0"/>
              <a:t> App Store likewise very significant</a:t>
            </a:r>
          </a:p>
          <a:p>
            <a:r>
              <a:rPr kumimoji="1" lang="fi-FI" altLang="ja-JP" baseline="0"/>
              <a:t>large market share</a:t>
            </a:r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B519D6-181C-2342-A857-571C8DE5B403}" type="slidenum">
              <a:rPr lang="en-US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8084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fi-FI" altLang="ja-JP"/>
              <a:t>It’s not all hype</a:t>
            </a:r>
          </a:p>
          <a:p>
            <a:r>
              <a:rPr kumimoji="1" lang="fi-FI" altLang="ja-JP"/>
              <a:t>Uber is the biggest labour platform by revenue</a:t>
            </a:r>
          </a:p>
          <a:p>
            <a:r>
              <a:rPr kumimoji="1" lang="fi-FI" altLang="ja-JP"/>
              <a:t>Ebay and iTunes</a:t>
            </a:r>
            <a:r>
              <a:rPr kumimoji="1" lang="fi-FI" altLang="ja-JP" baseline="0"/>
              <a:t> App Store likewise very significant</a:t>
            </a:r>
          </a:p>
          <a:p>
            <a:r>
              <a:rPr kumimoji="1" lang="fi-FI" altLang="ja-JP" baseline="0"/>
              <a:t>large market share</a:t>
            </a:r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B519D6-181C-2342-A857-571C8DE5B403}" type="slidenum">
              <a:rPr lang="en-US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3834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B519D6-181C-2342-A857-571C8DE5B403}" type="slidenum">
              <a:rPr lang="en-US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7371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8" descr="ox_brand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7725" y="406400"/>
            <a:ext cx="971550" cy="96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0" descr="oii_brand_oxppt_rgb_marktype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88938"/>
            <a:ext cx="2916238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914400" y="1606154"/>
            <a:ext cx="5399088" cy="1025128"/>
          </a:xfrm>
        </p:spPr>
        <p:txBody>
          <a:bodyPr/>
          <a:lstStyle>
            <a:lvl1pPr>
              <a:lnSpc>
                <a:spcPts val="3500"/>
              </a:lnSpc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912814" y="2977754"/>
            <a:ext cx="5399087" cy="1314450"/>
          </a:xfrm>
        </p:spPr>
        <p:txBody>
          <a:bodyPr/>
          <a:lstStyle>
            <a:lvl1pPr marL="0" indent="0">
              <a:lnSpc>
                <a:spcPts val="1800"/>
              </a:lnSpc>
              <a:buFont typeface="Wingdings" charset="2"/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4572000"/>
            <a:ext cx="1905000" cy="342900"/>
          </a:xfr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GB" altLang="ja-JP"/>
              <a:t>26 Sep 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5679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ja-JP"/>
              <a:t>26 Sep 2017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Vili Lehdonvirta @ViliLe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34FB0BF5-F611-CC41-8126-7FEAC61B4E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503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ja-JP"/>
              <a:t>26 Sep 2017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Vili Lehdonvirta @ViliLe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A278CCDE-8365-4048-AC6F-E5CEF82F1B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3490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133475"/>
            <a:ext cx="3810000" cy="3086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33475"/>
            <a:ext cx="3810000" cy="3086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ja-JP"/>
              <a:t>26 Sep 2017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Vili Lehdonvirta @ViliLe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4020582C-6C4B-724B-B798-13BEB36240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813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ja-JP"/>
              <a:t>26 Sep 2017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Vili Lehdonvirta @ViliLe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D25B7492-9992-F94A-87E5-5E21F82F8F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542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ja-JP"/>
              <a:t>26 Sep 2017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Vili Lehdonvirta @ViliLe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AF9607C0-CD92-4F40-B7C3-B600C8042E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0520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ja-JP"/>
              <a:t>26 Sep 2017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Vili Lehdonvirta @ViliLe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3BE36C27-8CD0-6443-AACD-CE30F58BF6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6748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ja-JP"/>
              <a:t>26 Sep 2017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Vili Lehdonvirta @ViliLe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6DBBF514-70E7-D942-93FB-3EDA8023B5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4363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ja-JP"/>
              <a:t>26 Sep 2017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Vili Lehdonvirta @ViliLe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3E168B6C-EE80-2842-8E2C-5F5542EF99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7977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ja-JP"/>
              <a:t>26 Sep 2017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Vili Lehdonvirta @ViliLe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31C72FFB-A650-E64C-BA35-4781D69F37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6135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215503"/>
            <a:ext cx="1943100" cy="4004072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5503"/>
            <a:ext cx="5676900" cy="4004072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ja-JP"/>
              <a:t>26 Sep 2017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Vili Lehdonvirta @ViliLe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56CE110C-E758-204C-8A90-9A57715FE0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5183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D2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8"/>
          <p:cNvSpPr>
            <a:spLocks noChangeArrowheads="1"/>
          </p:cNvSpPr>
          <p:nvPr userDrawn="1"/>
        </p:nvSpPr>
        <p:spPr bwMode="auto">
          <a:xfrm>
            <a:off x="-3175" y="4368800"/>
            <a:ext cx="9148763" cy="7778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15900"/>
            <a:ext cx="7772400" cy="7016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133475"/>
            <a:ext cx="7772400" cy="30861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556500" y="4576763"/>
            <a:ext cx="1366838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ts val="1200"/>
              </a:lnSpc>
              <a:defRPr sz="900">
                <a:solidFill>
                  <a:srgbClr val="002147"/>
                </a:solidFill>
              </a:defRPr>
            </a:lvl1pPr>
          </a:lstStyle>
          <a:p>
            <a:pPr>
              <a:defRPr/>
            </a:pPr>
            <a:r>
              <a:rPr lang="en-GB" altLang="ja-JP"/>
              <a:t>26 Sep 2017</a:t>
            </a: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572000" y="4572000"/>
            <a:ext cx="2819400" cy="404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ts val="1200"/>
              </a:lnSpc>
              <a:defRPr sz="900">
                <a:solidFill>
                  <a:srgbClr val="002147"/>
                </a:solidFill>
              </a:defRPr>
            </a:lvl1pPr>
          </a:lstStyle>
          <a:p>
            <a:pPr>
              <a:defRPr/>
            </a:pPr>
            <a:r>
              <a:rPr lang="en-US"/>
              <a:t>Vili Lehdonvirta @ViliLe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56500" y="4695825"/>
            <a:ext cx="1366838" cy="188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ts val="1200"/>
              </a:lnSpc>
              <a:defRPr sz="900">
                <a:solidFill>
                  <a:srgbClr val="002147"/>
                </a:solidFill>
              </a:defRPr>
            </a:lvl1pPr>
          </a:lstStyle>
          <a:p>
            <a:pPr>
              <a:defRPr/>
            </a:pPr>
            <a:r>
              <a:rPr lang="en-US"/>
              <a:t>Page </a:t>
            </a:r>
            <a:fld id="{306CBC95-6CB8-6742-A4C8-950F172BAC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2" name="Picture 14" descr="ox_rect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4570413"/>
            <a:ext cx="1027113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11" descr="oii_brand_ox_white_marktype.pn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388" y="4527550"/>
            <a:ext cx="14573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</p:sldLayoutIdLst>
  <p:hf sldNum="0" hdr="0"/>
  <p:txStyles>
    <p:titleStyle>
      <a:lvl1pPr algn="l" rtl="0" eaLnBrk="0" fontAlgn="base" hangingPunct="0">
        <a:lnSpc>
          <a:spcPts val="3700"/>
        </a:lnSpc>
        <a:spcBef>
          <a:spcPct val="0"/>
        </a:spcBef>
        <a:spcAft>
          <a:spcPct val="0"/>
        </a:spcAft>
        <a:defRPr sz="3200">
          <a:solidFill>
            <a:srgbClr val="002147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ts val="3700"/>
        </a:lnSpc>
        <a:spcBef>
          <a:spcPct val="0"/>
        </a:spcBef>
        <a:spcAft>
          <a:spcPct val="0"/>
        </a:spcAft>
        <a:defRPr sz="3200">
          <a:solidFill>
            <a:srgbClr val="002147"/>
          </a:solidFill>
          <a:latin typeface="Arial" charset="0"/>
          <a:ea typeface="ＭＳ Ｐゴシック" charset="-128"/>
          <a:cs typeface="ＭＳ Ｐゴシック" charset="-128"/>
        </a:defRPr>
      </a:lvl2pPr>
      <a:lvl3pPr algn="l" rtl="0" eaLnBrk="0" fontAlgn="base" hangingPunct="0">
        <a:lnSpc>
          <a:spcPts val="3700"/>
        </a:lnSpc>
        <a:spcBef>
          <a:spcPct val="0"/>
        </a:spcBef>
        <a:spcAft>
          <a:spcPct val="0"/>
        </a:spcAft>
        <a:defRPr sz="3200">
          <a:solidFill>
            <a:srgbClr val="002147"/>
          </a:solidFill>
          <a:latin typeface="Arial" charset="0"/>
          <a:ea typeface="ＭＳ Ｐゴシック" charset="-128"/>
          <a:cs typeface="ＭＳ Ｐゴシック" charset="-128"/>
        </a:defRPr>
      </a:lvl3pPr>
      <a:lvl4pPr algn="l" rtl="0" eaLnBrk="0" fontAlgn="base" hangingPunct="0">
        <a:lnSpc>
          <a:spcPts val="3700"/>
        </a:lnSpc>
        <a:spcBef>
          <a:spcPct val="0"/>
        </a:spcBef>
        <a:spcAft>
          <a:spcPct val="0"/>
        </a:spcAft>
        <a:defRPr sz="3200">
          <a:solidFill>
            <a:srgbClr val="002147"/>
          </a:solidFill>
          <a:latin typeface="Arial" charset="0"/>
          <a:ea typeface="ＭＳ Ｐゴシック" charset="-128"/>
          <a:cs typeface="ＭＳ Ｐゴシック" charset="-128"/>
        </a:defRPr>
      </a:lvl4pPr>
      <a:lvl5pPr algn="l" rtl="0" eaLnBrk="0" fontAlgn="base" hangingPunct="0">
        <a:lnSpc>
          <a:spcPts val="3700"/>
        </a:lnSpc>
        <a:spcBef>
          <a:spcPct val="0"/>
        </a:spcBef>
        <a:spcAft>
          <a:spcPct val="0"/>
        </a:spcAft>
        <a:defRPr sz="3200">
          <a:solidFill>
            <a:srgbClr val="002147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l" rtl="0" fontAlgn="base">
        <a:lnSpc>
          <a:spcPts val="3700"/>
        </a:lnSpc>
        <a:spcBef>
          <a:spcPct val="0"/>
        </a:spcBef>
        <a:spcAft>
          <a:spcPct val="0"/>
        </a:spcAft>
        <a:defRPr sz="3200">
          <a:solidFill>
            <a:srgbClr val="002147"/>
          </a:solidFill>
          <a:latin typeface="Arial" charset="0"/>
          <a:ea typeface="ＭＳ Ｐゴシック" charset="-128"/>
          <a:cs typeface="ＭＳ Ｐゴシック" charset="-128"/>
        </a:defRPr>
      </a:lvl6pPr>
      <a:lvl7pPr marL="914400" algn="l" rtl="0" fontAlgn="base">
        <a:lnSpc>
          <a:spcPts val="3700"/>
        </a:lnSpc>
        <a:spcBef>
          <a:spcPct val="0"/>
        </a:spcBef>
        <a:spcAft>
          <a:spcPct val="0"/>
        </a:spcAft>
        <a:defRPr sz="3200">
          <a:solidFill>
            <a:srgbClr val="002147"/>
          </a:solidFill>
          <a:latin typeface="Arial" charset="0"/>
          <a:ea typeface="ＭＳ Ｐゴシック" charset="-128"/>
          <a:cs typeface="ＭＳ Ｐゴシック" charset="-128"/>
        </a:defRPr>
      </a:lvl7pPr>
      <a:lvl8pPr marL="1371600" algn="l" rtl="0" fontAlgn="base">
        <a:lnSpc>
          <a:spcPts val="3700"/>
        </a:lnSpc>
        <a:spcBef>
          <a:spcPct val="0"/>
        </a:spcBef>
        <a:spcAft>
          <a:spcPct val="0"/>
        </a:spcAft>
        <a:defRPr sz="3200">
          <a:solidFill>
            <a:srgbClr val="002147"/>
          </a:solidFill>
          <a:latin typeface="Arial" charset="0"/>
          <a:ea typeface="ＭＳ Ｐゴシック" charset="-128"/>
          <a:cs typeface="ＭＳ Ｐゴシック" charset="-128"/>
        </a:defRPr>
      </a:lvl8pPr>
      <a:lvl9pPr marL="1828800" algn="l" rtl="0" fontAlgn="base">
        <a:lnSpc>
          <a:spcPts val="3700"/>
        </a:lnSpc>
        <a:spcBef>
          <a:spcPct val="0"/>
        </a:spcBef>
        <a:spcAft>
          <a:spcPct val="0"/>
        </a:spcAft>
        <a:defRPr sz="3200">
          <a:solidFill>
            <a:srgbClr val="002147"/>
          </a:solidFill>
          <a:latin typeface="Arial" charset="0"/>
          <a:ea typeface="ＭＳ Ｐゴシック" charset="-128"/>
          <a:cs typeface="ＭＳ Ｐゴシック" charset="-128"/>
        </a:defRPr>
      </a:lvl9pPr>
    </p:titleStyle>
    <p:bodyStyle>
      <a:lvl1pPr marL="282575" indent="-282575" algn="l" rtl="0" eaLnBrk="0" fontAlgn="base" hangingPunct="0">
        <a:lnSpc>
          <a:spcPct val="100000"/>
        </a:lnSpc>
        <a:spcBef>
          <a:spcPct val="0"/>
        </a:spcBef>
        <a:spcAft>
          <a:spcPct val="0"/>
        </a:spcAft>
        <a:buClr>
          <a:srgbClr val="002147"/>
        </a:buClr>
        <a:buSzPct val="80000"/>
        <a:buFont typeface="Wingdings" charset="0"/>
        <a:buChar char="§"/>
        <a:defRPr sz="2100">
          <a:solidFill>
            <a:schemeClr val="tx1"/>
          </a:solidFill>
          <a:latin typeface="+mn-lt"/>
          <a:ea typeface="+mn-ea"/>
          <a:cs typeface="+mn-cs"/>
        </a:defRPr>
      </a:lvl1pPr>
      <a:lvl2pPr marL="763588" indent="-188913" algn="l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>
          <a:srgbClr val="002147"/>
        </a:buClr>
        <a:buSzPct val="80000"/>
        <a:buFont typeface="Wingdings" charset="0"/>
        <a:buChar char="§"/>
        <a:defRPr>
          <a:solidFill>
            <a:schemeClr val="tx1"/>
          </a:solidFill>
          <a:latin typeface="+mn-lt"/>
          <a:ea typeface="+mn-ea"/>
        </a:defRPr>
      </a:lvl2pPr>
      <a:lvl3pPr marL="1141413" indent="-187325" algn="l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>
          <a:srgbClr val="002147"/>
        </a:buClr>
        <a:buSzPct val="80000"/>
        <a:buFont typeface="Wingdings" charset="0"/>
        <a:buChar char="§"/>
        <a:defRPr>
          <a:solidFill>
            <a:schemeClr val="tx1"/>
          </a:solidFill>
          <a:latin typeface="+mn-lt"/>
          <a:ea typeface="+mn-ea"/>
        </a:defRPr>
      </a:lvl3pPr>
      <a:lvl4pPr marL="1519238" indent="-187325" algn="l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</a:defRPr>
      </a:lvl4pPr>
      <a:lvl5pPr marL="1898650" indent="-188913" algn="l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5pPr>
      <a:lvl6pPr marL="2355850" indent="-188913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6pPr>
      <a:lvl7pPr marL="2813050" indent="-188913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7pPr>
      <a:lvl8pPr marL="3270250" indent="-188913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8pPr>
      <a:lvl9pPr marL="3727450" indent="-188913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4" Type="http://schemas.openxmlformats.org/officeDocument/2006/relationships/image" Target="../media/image8.tiff"/><Relationship Id="rId5" Type="http://schemas.openxmlformats.org/officeDocument/2006/relationships/image" Target="../media/image9.tiff"/><Relationship Id="rId6" Type="http://schemas.openxmlformats.org/officeDocument/2006/relationships/image" Target="../media/image10.tiff"/><Relationship Id="rId7" Type="http://schemas.openxmlformats.org/officeDocument/2006/relationships/image" Target="../media/image11.tiff"/><Relationship Id="rId8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914400" y="1606154"/>
            <a:ext cx="6969968" cy="1025128"/>
          </a:xfrm>
        </p:spPr>
        <p:txBody>
          <a:bodyPr/>
          <a:lstStyle/>
          <a:p>
            <a:r>
              <a:rPr lang="en-GB"/>
              <a:t>Where are online workers located?</a:t>
            </a:r>
            <a:br>
              <a:rPr lang="en-GB"/>
            </a:br>
            <a:r>
              <a:rPr lang="en-GB"/>
              <a:t>The international division of digital gig work</a:t>
            </a:r>
            <a:r>
              <a:rPr lang="en-US">
                <a:effectLst/>
              </a:rPr>
              <a:t> 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kumimoji="1" lang="fi-FI" altLang="ja-JP"/>
              <a:t>Vili Lehdonvirta &amp; Otto Kässi</a:t>
            </a:r>
          </a:p>
          <a:p>
            <a:r>
              <a:rPr kumimoji="1" lang="fi-FI" altLang="ja-JP"/>
              <a:t>Oxford Internet Institute</a:t>
            </a:r>
          </a:p>
          <a:p>
            <a:endParaRPr kumimoji="1" lang="fi-FI" altLang="ja-JP"/>
          </a:p>
          <a:p>
            <a:r>
              <a:rPr kumimoji="1" lang="fi-FI" altLang="ja-JP"/>
              <a:t>@ViliLe</a:t>
            </a:r>
          </a:p>
          <a:p>
            <a:r>
              <a:rPr kumimoji="1" lang="fi-FI" altLang="ja-JP"/>
              <a:t>vili.lehdonvirta@oii.ox.ac.uk</a:t>
            </a: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9961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/>
          <p:cNvSpPr/>
          <p:nvPr/>
        </p:nvSpPr>
        <p:spPr bwMode="auto">
          <a:xfrm>
            <a:off x="0" y="962"/>
            <a:ext cx="9144000" cy="5142537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altLang="ja-JP"/>
              <a:t>26 Sep 2017</a:t>
            </a:r>
            <a:endParaRPr lang="en-US"/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62"/>
            <a:ext cx="9144000" cy="6431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449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Vili Lehdonvirta @ViliLe</a:t>
            </a:r>
            <a:endParaRPr lang="en-GB"/>
          </a:p>
        </p:txBody>
      </p:sp>
      <p:sp>
        <p:nvSpPr>
          <p:cNvPr id="7" name="正方形/長方形 6"/>
          <p:cNvSpPr/>
          <p:nvPr/>
        </p:nvSpPr>
        <p:spPr bwMode="auto">
          <a:xfrm>
            <a:off x="0" y="962"/>
            <a:ext cx="9144000" cy="5142537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5167" y="1774822"/>
            <a:ext cx="4396666" cy="1833731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9592" y="508606"/>
            <a:ext cx="3839715" cy="1132716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3975" y="267494"/>
            <a:ext cx="1728192" cy="1728192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2594" y="1938780"/>
            <a:ext cx="3785456" cy="1712468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850" y="3522663"/>
            <a:ext cx="4656220" cy="162083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5053" y="3693942"/>
            <a:ext cx="2976780" cy="784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198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正方形/長方形 6"/>
          <p:cNvSpPr/>
          <p:nvPr/>
        </p:nvSpPr>
        <p:spPr bwMode="auto">
          <a:xfrm>
            <a:off x="0" y="962"/>
            <a:ext cx="9144000" cy="5142537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36445"/>
            <a:ext cx="8388424" cy="439193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683569" y="174780"/>
            <a:ext cx="82669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0" i="0">
                <a:solidFill>
                  <a:srgbClr val="1A1A1A"/>
                </a:solidFill>
                <a:effectLst/>
                <a:latin typeface="Helvetica Neue" charset="0"/>
              </a:rPr>
              <a:t>Online gig economy grew 26% over the past 12 months</a:t>
            </a:r>
          </a:p>
        </p:txBody>
      </p:sp>
    </p:spTree>
    <p:extLst>
      <p:ext uri="{BB962C8B-B14F-4D97-AF65-F5344CB8AC3E}">
        <p14:creationId xmlns:p14="http://schemas.microsoft.com/office/powerpoint/2010/main" val="1661084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altLang="ja-JP"/>
              <a:t>26 Sep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Vili Lehdonvirta @ViliLe</a:t>
            </a: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8940" y="-1"/>
            <a:ext cx="9442940" cy="5143501"/>
          </a:xfrm>
        </p:spPr>
      </p:pic>
    </p:spTree>
    <p:extLst>
      <p:ext uri="{BB962C8B-B14F-4D97-AF65-F5344CB8AC3E}">
        <p14:creationId xmlns:p14="http://schemas.microsoft.com/office/powerpoint/2010/main" val="1728736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正方形/長方形 6"/>
          <p:cNvSpPr/>
          <p:nvPr/>
        </p:nvSpPr>
        <p:spPr bwMode="auto">
          <a:xfrm>
            <a:off x="0" y="962"/>
            <a:ext cx="9144000" cy="5142537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9552" y="121829"/>
            <a:ext cx="826697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>
                <a:solidFill>
                  <a:srgbClr val="1A1A1A"/>
                </a:solidFill>
                <a:latin typeface="Helvetica Neue" charset="0"/>
              </a:rPr>
              <a:t>Online worker countries top 20 (OLI Worker Supplement, 2-8 Oct 2017)</a:t>
            </a:r>
            <a:endParaRPr lang="en-US" sz="2000" b="0" i="0">
              <a:solidFill>
                <a:srgbClr val="1A1A1A"/>
              </a:solidFill>
              <a:effectLst/>
              <a:latin typeface="Helvetica Neue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21939"/>
            <a:ext cx="8322072" cy="4433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438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9343" y="0"/>
            <a:ext cx="9493343" cy="5143500"/>
          </a:xfrm>
        </p:spPr>
      </p:pic>
    </p:spTree>
    <p:extLst>
      <p:ext uri="{BB962C8B-B14F-4D97-AF65-F5344CB8AC3E}">
        <p14:creationId xmlns:p14="http://schemas.microsoft.com/office/powerpoint/2010/main" val="932387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524" y="0"/>
            <a:ext cx="9220524" cy="5308054"/>
          </a:xfrm>
        </p:spPr>
      </p:pic>
    </p:spTree>
    <p:extLst>
      <p:ext uri="{BB962C8B-B14F-4D97-AF65-F5344CB8AC3E}">
        <p14:creationId xmlns:p14="http://schemas.microsoft.com/office/powerpoint/2010/main" val="770179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1627" y="0"/>
            <a:ext cx="9315627" cy="5143500"/>
          </a:xfrm>
        </p:spPr>
      </p:pic>
    </p:spTree>
    <p:extLst>
      <p:ext uri="{BB962C8B-B14F-4D97-AF65-F5344CB8AC3E}">
        <p14:creationId xmlns:p14="http://schemas.microsoft.com/office/powerpoint/2010/main" val="1986839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3" y="-17138"/>
            <a:ext cx="9140631" cy="5469208"/>
          </a:xfrm>
        </p:spPr>
      </p:pic>
    </p:spTree>
    <p:extLst>
      <p:ext uri="{BB962C8B-B14F-4D97-AF65-F5344CB8AC3E}">
        <p14:creationId xmlns:p14="http://schemas.microsoft.com/office/powerpoint/2010/main" val="7061253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Conclusions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US"/>
              <a:t>Online gig work still small but growing rapidly</a:t>
            </a:r>
          </a:p>
          <a:p>
            <a:pPr>
              <a:spcAft>
                <a:spcPts val="1200"/>
              </a:spcAft>
            </a:pPr>
            <a:r>
              <a:rPr lang="en-US"/>
              <a:t>Associated with established IT outsourcing destinations</a:t>
            </a:r>
          </a:p>
          <a:p>
            <a:pPr lvl="1">
              <a:spcAft>
                <a:spcPts val="1200"/>
              </a:spcAft>
            </a:pPr>
            <a:r>
              <a:rPr lang="en-US"/>
              <a:t>Complement rather than substitute to formal IT sector?</a:t>
            </a:r>
          </a:p>
          <a:p>
            <a:pPr>
              <a:spcAft>
                <a:spcPts val="1200"/>
              </a:spcAft>
            </a:pPr>
            <a:r>
              <a:rPr lang="en-US"/>
              <a:t>But different countries bring different skills to the market</a:t>
            </a:r>
          </a:p>
          <a:p>
            <a:pPr lvl="1">
              <a:spcAft>
                <a:spcPts val="1200"/>
              </a:spcAft>
            </a:pPr>
            <a:r>
              <a:rPr lang="en-US"/>
              <a:t>Writing work (blogging, SEO, ecommerce) in anglophone Africa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US"/>
              <a:t>  </a:t>
            </a:r>
            <a:r>
              <a:rPr lang="en-US" b="1"/>
              <a:t>ilabour.oii.ox.ac.uk/online-labour-index/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altLang="ja-JP"/>
              <a:t>9 Oct</a:t>
            </a:r>
            <a:r>
              <a:rPr lang="en-GB" altLang="ja-JP"/>
              <a:t>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Vili Lehdonvirta @ViliLe</a:t>
            </a:r>
          </a:p>
        </p:txBody>
      </p:sp>
    </p:spTree>
    <p:extLst>
      <p:ext uri="{BB962C8B-B14F-4D97-AF65-F5344CB8AC3E}">
        <p14:creationId xmlns:p14="http://schemas.microsoft.com/office/powerpoint/2010/main" val="787445215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  <a:cs typeface="ＭＳ Ｐゴシック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  <a:cs typeface="ＭＳ Ｐゴシック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B621632B31ED04EAA98A0D0C0827379" ma:contentTypeVersion="0" ma:contentTypeDescription="Create a new document." ma:contentTypeScope="" ma:versionID="7d8c271124adb4be48748b3efec97344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c64490b4aec6201516c3a874156f37b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B31232F-E6F0-4137-BDBA-A27C5890033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6471EB2-2F4B-43A1-9569-1236BBF73AF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15447</TotalTime>
  <Words>355</Words>
  <Application>Microsoft Macintosh PowerPoint</Application>
  <PresentationFormat>On-screen Show (16:9)</PresentationFormat>
  <Paragraphs>57</Paragraphs>
  <Slides>11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Calibri</vt:lpstr>
      <vt:lpstr>Helvetica Neue</vt:lpstr>
      <vt:lpstr>ＭＳ Ｐゴシック</vt:lpstr>
      <vt:lpstr>Wingdings</vt:lpstr>
      <vt:lpstr>Arial</vt:lpstr>
      <vt:lpstr>Blank Presentation</vt:lpstr>
      <vt:lpstr>Where are online workers located? The international division of digital gig work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Conclusions</vt:lpstr>
    </vt:vector>
  </TitlesOfParts>
  <Company>NMDS</Company>
  <LinksUpToDate>false</LinksUpToDate>
  <SharedDoc>false</SharedDoc>
  <HyperlinksChanged>false</HyperlinksChanged>
  <AppVersion>15.0036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Neil MacCallum</dc:creator>
  <cp:lastModifiedBy>Vili Lehdonvirta</cp:lastModifiedBy>
  <cp:revision>601</cp:revision>
  <cp:lastPrinted>2008-04-21T18:50:20Z</cp:lastPrinted>
  <dcterms:created xsi:type="dcterms:W3CDTF">2011-06-09T19:57:01Z</dcterms:created>
  <dcterms:modified xsi:type="dcterms:W3CDTF">2017-10-09T08:06:03Z</dcterms:modified>
</cp:coreProperties>
</file>