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90" r:id="rId2"/>
    <p:sldId id="292" r:id="rId3"/>
    <p:sldId id="305" r:id="rId4"/>
    <p:sldId id="306" r:id="rId5"/>
    <p:sldId id="307" r:id="rId6"/>
    <p:sldId id="293" r:id="rId7"/>
    <p:sldId id="291" r:id="rId8"/>
    <p:sldId id="294" r:id="rId9"/>
    <p:sldId id="295" r:id="rId10"/>
    <p:sldId id="297" r:id="rId11"/>
    <p:sldId id="298" r:id="rId12"/>
    <p:sldId id="299" r:id="rId13"/>
    <p:sldId id="301" r:id="rId14"/>
    <p:sldId id="303" r:id="rId15"/>
    <p:sldId id="300" r:id="rId16"/>
    <p:sldId id="283" r:id="rId17"/>
    <p:sldId id="302" r:id="rId18"/>
    <p:sldId id="296" r:id="rId19"/>
    <p:sldId id="279" r:id="rId20"/>
    <p:sldId id="280" r:id="rId21"/>
  </p:sldIdLst>
  <p:sldSz cx="9144000" cy="6858000" type="screen4x3"/>
  <p:notesSz cx="6797675" cy="9926638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08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453" autoAdjust="0"/>
  </p:normalViewPr>
  <p:slideViewPr>
    <p:cSldViewPr snapToGrid="0" snapToObjects="1">
      <p:cViewPr varScale="1">
        <p:scale>
          <a:sx n="65" d="100"/>
          <a:sy n="65" d="100"/>
        </p:scale>
        <p:origin x="-1954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notesViewPr>
    <p:cSldViewPr snapToGrid="0" snapToObjects="1">
      <p:cViewPr varScale="1">
        <p:scale>
          <a:sx n="81" d="100"/>
          <a:sy n="81" d="100"/>
        </p:scale>
        <p:origin x="-4020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6B58C-C034-4B1F-8CCB-06528862A985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F6A624-0EA1-4579-8F1E-BB4C5F5642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975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9E96C-1BDF-466D-BC0A-DDA8544B582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A9C4B-01E7-4151-A754-65EA39C29B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012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control tasks randomly</a:t>
            </a:r>
            <a:r>
              <a:rPr lang="en-US" baseline="0" dirty="0" smtClean="0"/>
              <a:t> assigned among paid tasks. </a:t>
            </a: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[The company randomly assigns non-paid “gold standard” tasks (i.e., tasks for which the company already knows the answer/solution) among the typical, paid tasks. The reputation score of workers diminishes with every wrong answer for a “gold standard” task. The workers then have to perform correctly several “gold standard” tasks to compensate for a single mistake on a “gold standard” task. The reputation score is important when work is assigned and for the frequency with which “gold standard” tasks are assigned. For example, a worker with a relatively low reputation score will receive a “gold standard” for every 4 paid tasks, a worker with a good reputation will receive a “gold standard” for every 9 paid tasks, while a worker with excellent reputation will receive a “gold standard” for every 14 paid tasks. </a:t>
            </a:r>
            <a:r>
              <a:rPr lang="en-US" sz="12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N.B. </a:t>
            </a:r>
            <a:r>
              <a:rPr lang="en-US" sz="12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MTurk</a:t>
            </a:r>
            <a:r>
              <a:rPr lang="en-US" sz="12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uses somewhat similar controls</a:t>
            </a: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.]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controls based on the average time required to perform a task</a:t>
            </a:r>
            <a:r>
              <a:rPr lang="en-US" sz="1200" baseline="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[Assume the average time required to perform a specific task was 10 secs. If a worker took less than 5 secs to perform the task, then the company would suspect that the worker is trying to cheat the system and would send the task to a full-time reviewer for verification. If a worker would take more than 20 secs to perform a task, then the company would assume the worker was confused/unsure and would send the task to a reviewer.]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controls based on the number of characters required to perform a task correctly [The company took a census</a:t>
            </a:r>
            <a:r>
              <a:rPr lang="en-US" sz="1200" baseline="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-related project which involved extracting names and surnames for hand-written documents. If the workers would input less than 3 and more than 15 characters, then the task would automatically be send for review</a:t>
            </a: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]; 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A9C4B-01E7-4151-A754-65EA39C29B0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599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control tasks randomly</a:t>
            </a:r>
            <a:r>
              <a:rPr lang="en-US" baseline="0" dirty="0" smtClean="0"/>
              <a:t> assigned among paid tasks. </a:t>
            </a: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[The company randomly assigns non-paid “gold standard” tasks (i.e., tasks for which the company already knows the answer/solution) among the typical, paid tasks. The reputation score of workers diminishes with every wrong answer for a “gold standard” task. The workers then have to perform correctly several “gold standard” tasks to compensate for a single mistake on a “gold standard” task. The reputation score is important when work is assigned and for the frequency with which “gold standard” tasks are assigned. For example, a worker with a relatively low reputation score will receive a “gold standard” for every 4 paid tasks, a worker with a good reputation will receive a “gold standard” for every 9 paid tasks, while a worker with excellent reputation will receive a “gold standard” for every 14 paid tasks. </a:t>
            </a:r>
            <a:r>
              <a:rPr lang="en-US" sz="12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N.B. </a:t>
            </a:r>
            <a:r>
              <a:rPr lang="en-US" sz="12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MTurk</a:t>
            </a:r>
            <a:r>
              <a:rPr lang="en-US" sz="12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uses somewhat similar controls</a:t>
            </a: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.]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controls based on the average time required to perform a task</a:t>
            </a:r>
            <a:r>
              <a:rPr lang="en-US" sz="1200" baseline="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[Assume the average time required to perform a specific task was 10 secs. If a worker took less than 5 secs to perform the task, then the company would suspect that the worker is trying to cheat the system and would send the task to a full-time reviewer for verification. If a worker would take more than 20 secs to perform a task, then the company would assume the worker was confused/unsure and would send the task to a reviewer.]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controls based on the number of characters required to perform a task correctly [The company took a census</a:t>
            </a:r>
            <a:r>
              <a:rPr lang="en-US" sz="1200" baseline="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-related project which involved extracting names and surnames for hand-written documents. If the workers would input less than 3 and more than 15 characters, then the task would automatically be send for review</a:t>
            </a: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]; 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A9C4B-01E7-4151-A754-65EA39C29B0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703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BEDB741-BFDD-49D9-9D4B-40CD69F563CA}" type="slidenum">
              <a:rPr lang="en-US" smtClean="0">
                <a:latin typeface="Calibri" pitchFamily="34" charset="0"/>
              </a:rPr>
              <a:pPr/>
              <a:t>10</a:t>
            </a:fld>
            <a:endParaRPr lang="en-US" smtClean="0">
              <a:latin typeface="Calibri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536857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40ACB-6C3A-4D6E-A39D-025845691D1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448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40ACB-6C3A-4D6E-A39D-025845691D1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7587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40ACB-6C3A-4D6E-A39D-025845691D1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184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40ACB-6C3A-4D6E-A39D-025845691D1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993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control tasks randomly</a:t>
            </a:r>
            <a:r>
              <a:rPr lang="en-US" baseline="0" dirty="0" smtClean="0"/>
              <a:t> assigned among paid tasks. </a:t>
            </a: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[The company randomly assigns non-paid “gold standard” tasks (i.e., tasks for which the company already knows the answer/solution) among the typical, paid tasks. The reputation score of workers diminishes with every wrong answer for a “gold standard” task. The workers then have to perform correctly several “gold standard” tasks to compensate for a single mistake on a “gold standard” task. The reputation score is important when work is assigned and for the frequency with which “gold standard” tasks are assigned. For example, a worker with a relatively low reputation score will receive a “gold standard” for every 4 paid tasks, a worker with a good reputation will receive a “gold standard” for every 9 paid tasks, while a worker with excellent reputation will receive a “gold standard” for every 14 paid tasks. </a:t>
            </a:r>
            <a:r>
              <a:rPr lang="en-US" sz="12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N.B. </a:t>
            </a:r>
            <a:r>
              <a:rPr lang="en-US" sz="12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MTurk</a:t>
            </a:r>
            <a:r>
              <a:rPr lang="en-US" sz="12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uses somewhat similar controls</a:t>
            </a: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.]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controls based on the average time required to perform a task</a:t>
            </a:r>
            <a:r>
              <a:rPr lang="en-US" sz="1200" baseline="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[Assume the average time required to perform a specific task was 10 secs. If a worker took less than 5 secs to perform the task, then the company would suspect that the worker is trying to cheat the system and would send the task to a full-time reviewer for verification. If a worker would take more than 20 secs to perform a task, then the company would assume the worker was confused/unsure and would send the task to a reviewer.]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controls based on the number of characters required to perform a task correctly [The company took a census</a:t>
            </a:r>
            <a:r>
              <a:rPr lang="en-US" sz="1200" baseline="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-related project which involved extracting names and surnames for hand-written documents. If the workers would input less than 3 and more than 15 characters, then the task would automatically be send for review</a:t>
            </a: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]; 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A9C4B-01E7-4151-A754-65EA39C29B0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556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05426" y="1572830"/>
            <a:ext cx="6114223" cy="2077481"/>
          </a:xfrm>
        </p:spPr>
        <p:txBody>
          <a:bodyPr anchor="b">
            <a:normAutofit/>
          </a:bodyPr>
          <a:lstStyle>
            <a:lvl1pPr algn="ctr">
              <a:defRPr sz="3300" b="1" i="0" baseline="0">
                <a:solidFill>
                  <a:srgbClr val="330865"/>
                </a:solidFill>
                <a:latin typeface="Arial Bold"/>
                <a:cs typeface="Arial Bold"/>
              </a:defRPr>
            </a:lvl1pPr>
          </a:lstStyle>
          <a:p>
            <a:r>
              <a:rPr lang="en-US" dirty="0" smtClean="0"/>
              <a:t>The problem with reading research papers and how to do it more effectively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5426" y="3650312"/>
            <a:ext cx="6114223" cy="1185930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Ravishankar M.N.</a:t>
            </a:r>
          </a:p>
          <a:p>
            <a:r>
              <a:rPr lang="en-US" dirty="0" smtClean="0"/>
              <a:t>Professor of Globalization and Emerging Market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F93A36-AC15-4D3F-8CA4-AF0F2B2B246F}" type="datetime1">
              <a:rPr lang="en-GB" altLang="en-US"/>
              <a:pPr/>
              <a:t>09/10/2017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356350"/>
            <a:ext cx="3597275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6688" y="6356350"/>
            <a:ext cx="1066800" cy="365125"/>
          </a:xfrm>
        </p:spPr>
        <p:txBody>
          <a:bodyPr/>
          <a:lstStyle>
            <a:lvl1pPr>
              <a:defRPr/>
            </a:lvl1pPr>
          </a:lstStyle>
          <a:p>
            <a:fld id="{9D7E4DF7-8524-4B7C-AC17-D83991C5501D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7" name="image1.png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02191" y="6348258"/>
            <a:ext cx="1825625" cy="4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6273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FB7CDB-C37A-4636-8C6E-12415A743941}" type="datetime1">
              <a:rPr lang="en-GB" altLang="en-US"/>
              <a:pPr/>
              <a:t>09/10/2017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61AF4-2D77-4CDB-87DF-475C43ABBCEB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7" name="image1.png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02191" y="6348258"/>
            <a:ext cx="1825625" cy="4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86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0658" y="3179303"/>
            <a:ext cx="6063762" cy="1597579"/>
          </a:xfrm>
        </p:spPr>
        <p:txBody>
          <a:bodyPr anchor="t">
            <a:normAutofit/>
          </a:bodyPr>
          <a:lstStyle>
            <a:lvl1pPr algn="l">
              <a:defRPr sz="3300" b="1" i="0" cap="none">
                <a:solidFill>
                  <a:srgbClr val="330865"/>
                </a:solidFill>
                <a:latin typeface="Arial Bold"/>
                <a:cs typeface="Arial Bol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0658" y="1446667"/>
            <a:ext cx="6063762" cy="1732635"/>
          </a:xfrm>
        </p:spPr>
        <p:txBody>
          <a:bodyPr anchor="b"/>
          <a:lstStyle>
            <a:lvl1pPr marL="0" indent="0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D09D0B-D4A9-4ACA-97A4-F1A6A7EA8883}" type="datetime1">
              <a:rPr lang="en-GB" altLang="en-US"/>
              <a:pPr/>
              <a:t>09/10/2017</a:t>
            </a:fld>
            <a:endParaRPr lang="en-GB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SBE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3353F-3FF8-42E4-ABA5-91A033AEA577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7" name="image1.png"/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286007" y="6247928"/>
            <a:ext cx="1825625" cy="4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235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857232"/>
            <a:ext cx="8839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1438" y="1700213"/>
            <a:ext cx="4344987" cy="374491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8825" y="1700213"/>
            <a:ext cx="4346575" cy="37449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76200" y="6673850"/>
            <a:ext cx="8991600" cy="15081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69864" y="6356350"/>
            <a:ext cx="89082" cy="36512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401B5-C98A-4031-85A0-EAAAEC2A17F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7" name="Picture 2" descr="https://diodeweb.files.wordpress.com/2017/02/three-diodes-e1489262861978.jpg?w=82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890328" y="6261588"/>
            <a:ext cx="792088" cy="44452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 userDrawn="1"/>
        </p:nvSpPr>
        <p:spPr>
          <a:xfrm>
            <a:off x="2314224" y="6261588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kern="1200" dirty="0" smtClean="0">
                <a:solidFill>
                  <a:srgbClr val="4B006C"/>
                </a:solidFill>
                <a:latin typeface="Verdana" charset="0"/>
                <a:ea typeface="+mn-ea"/>
                <a:cs typeface="+mn-cs"/>
              </a:rPr>
              <a:t>Development Implications of Digital Economies (DIODE)</a:t>
            </a:r>
            <a:endParaRPr lang="en-GB" sz="1200" kern="1200" dirty="0">
              <a:solidFill>
                <a:srgbClr val="4B006C"/>
              </a:solidFill>
              <a:latin typeface="Verdana" charset="0"/>
              <a:ea typeface="+mn-ea"/>
              <a:cs typeface="+mn-cs"/>
            </a:endParaRPr>
          </a:p>
        </p:txBody>
      </p:sp>
      <p:pic>
        <p:nvPicPr>
          <p:cNvPr id="9" name="Picture 4" descr="Image result for esrc logo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28024" y="6290028"/>
            <a:ext cx="504056" cy="420607"/>
          </a:xfrm>
          <a:prstGeom prst="rect">
            <a:avLst/>
          </a:prstGeom>
          <a:noFill/>
        </p:spPr>
      </p:pic>
      <p:pic>
        <p:nvPicPr>
          <p:cNvPr id="10" name="image1.png"/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7242175" y="6281936"/>
            <a:ext cx="1825625" cy="4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9044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69863" y="168275"/>
            <a:ext cx="885507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9863" y="1412875"/>
            <a:ext cx="8855075" cy="471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6525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9D752172-C506-4108-B44A-53ABB6650668}" type="datetime1">
              <a:rPr lang="en-GB" altLang="en-US"/>
              <a:pPr/>
              <a:t>09/10/2017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49663" y="6356350"/>
            <a:ext cx="3600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9863" y="6356350"/>
            <a:ext cx="10572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6168E6E4-1374-45FE-B854-39EBBF3AAB28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7" name="Picture 2" descr="https://diodeweb.files.wordpress.com/2017/02/three-diodes-e1489262861978.jpg?w=825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4890328" y="6261588"/>
            <a:ext cx="792088" cy="44452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 userDrawn="1"/>
        </p:nvSpPr>
        <p:spPr>
          <a:xfrm>
            <a:off x="2314224" y="6261588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kern="1200" dirty="0" smtClean="0">
                <a:solidFill>
                  <a:srgbClr val="4B006C"/>
                </a:solidFill>
                <a:latin typeface="Verdana" charset="0"/>
                <a:ea typeface="+mn-ea"/>
                <a:cs typeface="+mn-cs"/>
              </a:rPr>
              <a:t>Development Implications of Digital Economies (DIODE)</a:t>
            </a:r>
            <a:endParaRPr lang="en-GB" sz="1200" kern="1200" dirty="0">
              <a:solidFill>
                <a:srgbClr val="4B006C"/>
              </a:solidFill>
              <a:latin typeface="Verdana" charset="0"/>
              <a:ea typeface="+mn-ea"/>
              <a:cs typeface="+mn-cs"/>
            </a:endParaRPr>
          </a:p>
        </p:txBody>
      </p:sp>
      <p:pic>
        <p:nvPicPr>
          <p:cNvPr id="9" name="Picture 4" descr="Image result for esrc logo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628024" y="6290028"/>
            <a:ext cx="504056" cy="42060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2" r:id="rId2"/>
    <p:sldLayoutId id="2147483672" r:id="rId3"/>
    <p:sldLayoutId id="2147483673" r:id="rId4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Arial Bold"/>
          <a:ea typeface="ＭＳ Ｐゴシック" charset="-128"/>
          <a:cs typeface="Arial Bold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old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330865"/>
        </a:buClr>
        <a:buFont typeface="Arial" charset="0"/>
        <a:buChar char="•"/>
        <a:defRPr sz="3000" kern="1200">
          <a:solidFill>
            <a:srgbClr val="262626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330865"/>
        </a:buClr>
        <a:buFont typeface="Arial" charset="0"/>
        <a:buChar char="•"/>
        <a:defRPr sz="2600" kern="1200">
          <a:solidFill>
            <a:srgbClr val="262626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330865"/>
        </a:buClr>
        <a:buFont typeface="Arial" charset="0"/>
        <a:buChar char="•"/>
        <a:defRPr sz="2200" kern="1200">
          <a:solidFill>
            <a:srgbClr val="262626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330865"/>
        </a:buClr>
        <a:buFont typeface="Arial" charset="0"/>
        <a:buChar char="•"/>
        <a:defRPr kern="1200">
          <a:solidFill>
            <a:srgbClr val="262626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330865"/>
        </a:buClr>
        <a:buFont typeface="Arial" charset="0"/>
        <a:buChar char="•"/>
        <a:defRPr sz="1400" kern="1200">
          <a:solidFill>
            <a:srgbClr val="262626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reelf.com/" TargetMode="External"/><Relationship Id="rId2" Type="http://schemas.openxmlformats.org/officeDocument/2006/relationships/hyperlink" Target="http://www.bbc.co.uk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3330" y="1508760"/>
            <a:ext cx="8640960" cy="2334865"/>
          </a:xfrm>
        </p:spPr>
        <p:txBody>
          <a:bodyPr>
            <a:normAutofit/>
          </a:bodyPr>
          <a:lstStyle/>
          <a:p>
            <a:r>
              <a:rPr lang="en-GB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Can Digital-age work in the Global South move beyond exploitative arrangements?</a:t>
            </a:r>
            <a:endParaRPr lang="en-GB" sz="3200" b="1" i="1" dirty="0" smtClean="0">
              <a:solidFill>
                <a:srgbClr val="4B006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4437112"/>
            <a:ext cx="8305800" cy="1752600"/>
          </a:xfrm>
        </p:spPr>
        <p:txBody>
          <a:bodyPr/>
          <a:lstStyle/>
          <a:p>
            <a:r>
              <a:rPr lang="en-GB" sz="2400" b="1" dirty="0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M.N. Ravishankar &amp; Andrei Gurca</a:t>
            </a:r>
          </a:p>
          <a:p>
            <a:r>
              <a:rPr lang="en-GB" b="1" dirty="0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DIODE workshop, 9</a:t>
            </a:r>
            <a:r>
              <a:rPr lang="en-GB" b="1" baseline="30000" dirty="0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th</a:t>
            </a:r>
            <a:r>
              <a:rPr lang="en-GB" b="1" dirty="0" smtClean="0">
                <a:solidFill>
                  <a:srgbClr val="4B006C"/>
                </a:solidFill>
                <a:latin typeface="Verdana" pitchFamily="34" charset="0"/>
                <a:ea typeface="ＭＳ Ｐゴシック" pitchFamily="-112" charset="-128"/>
              </a:rPr>
              <a:t> October 2017</a:t>
            </a:r>
          </a:p>
        </p:txBody>
      </p:sp>
    </p:spTree>
    <p:extLst>
      <p:ext uri="{BB962C8B-B14F-4D97-AF65-F5344CB8AC3E}">
        <p14:creationId xmlns:p14="http://schemas.microsoft.com/office/powerpoint/2010/main" val="96191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3621"/>
            <a:ext cx="8229600" cy="994122"/>
          </a:xfrm>
        </p:spPr>
        <p:txBody>
          <a:bodyPr>
            <a:normAutofit/>
          </a:bodyPr>
          <a:lstStyle/>
          <a:p>
            <a:pPr algn="ctr"/>
            <a:r>
              <a:rPr lang="en-US" sz="4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CloudFactory</a:t>
            </a:r>
            <a:endParaRPr lang="en-GB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7933216" cy="4332121"/>
          </a:xfrm>
        </p:spPr>
        <p:txBody>
          <a:bodyPr anchor="t">
            <a:normAutofit fontScale="92500" lnSpcReduction="10000"/>
          </a:bodyPr>
          <a:lstStyle/>
          <a:p>
            <a:r>
              <a:rPr lang="en-GB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uses 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technology to make </a:t>
            </a:r>
            <a:r>
              <a:rPr lang="en-GB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 easy 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companies to outsource routine, back-office </a:t>
            </a:r>
            <a:r>
              <a:rPr lang="en-GB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work.</a:t>
            </a:r>
          </a:p>
          <a:p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provides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distributed workforce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based in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Kathmandu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Nairobi who perform micro-tasks on either </a:t>
            </a:r>
            <a:r>
              <a:rPr lang="en-US" sz="2400" dirty="0" err="1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CloudFactory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client platforms.  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more efficient and conscientious alternative to crowdsourcing? – </a:t>
            </a:r>
            <a:r>
              <a:rPr lang="en-GB" sz="2400" i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“talent </a:t>
            </a:r>
            <a:r>
              <a:rPr lang="en-GB" sz="2400" i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equally distributed around the world, </a:t>
            </a:r>
            <a:r>
              <a:rPr lang="en-GB" sz="2400" i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but </a:t>
            </a:r>
            <a:r>
              <a:rPr lang="en-GB" sz="2400" i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opportunity is </a:t>
            </a:r>
            <a:r>
              <a:rPr lang="en-GB" sz="2400" i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not”</a:t>
            </a:r>
            <a:r>
              <a:rPr lang="en-GB" sz="2400" i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goal to provide “digital-age work” to one million people in developing countries.</a:t>
            </a:r>
            <a:endParaRPr lang="en-GB" sz="2400" dirty="0" smtClean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responsible intermediary, guaranteeing quality output for customers and timely payment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workers.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8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4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6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81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they do</a:t>
            </a:r>
            <a:endParaRPr lang="en-GB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864" y="1412875"/>
            <a:ext cx="7442792" cy="4713288"/>
          </a:xfrm>
        </p:spPr>
        <p:txBody>
          <a:bodyPr/>
          <a:lstStyle/>
          <a:p>
            <a:pPr marL="0" indent="0">
              <a:buNone/>
            </a:pPr>
            <a:endParaRPr lang="en-US" sz="1200" dirty="0" smtClean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sz="1200" dirty="0" smtClean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GB" dirty="0"/>
          </a:p>
        </p:txBody>
      </p:sp>
      <p:pic>
        <p:nvPicPr>
          <p:cNvPr id="3074" name="Picture 2" descr="C:\Users\bsrm6\Personal Documents - Not Backed Up\RESEARCH\RESEARCH NETWORKS\MY-SELF\diode 2017\diode oxford\transcrip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28" y="1402254"/>
            <a:ext cx="3051672" cy="224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68197" y="1643218"/>
            <a:ext cx="36190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Transcriptions and data digitization of documents (e.g., receipts, invoices, medical </a:t>
            </a:r>
            <a:r>
              <a:rPr lang="en-US" sz="16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records and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insurance claims</a:t>
            </a:r>
            <a:r>
              <a:rPr lang="en-US" sz="16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en-US" sz="16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9" name="Picture 7" descr="C:\Users\bsrm6\Personal Documents - Not Backed Up\RESEARCH\RESEARCH NETWORKS\MY-SELF\diode 2017\diode oxford\data-enrichme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89" y="3730947"/>
            <a:ext cx="3414038" cy="251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bsrm6\Personal Documents - Not Backed Up\RESEARCH\RESEARCH NETWORKS\MY-SELF\diode 2017\diode oxford\tag-images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522146"/>
            <a:ext cx="3029639" cy="272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942126" y="5314336"/>
            <a:ext cx="33071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Data gathering, cleaning and </a:t>
            </a:r>
            <a:r>
              <a:rPr lang="en-US" sz="16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aggregating</a:t>
            </a:r>
            <a:endParaRPr lang="en-GB" sz="1600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5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they do</a:t>
            </a:r>
            <a:endParaRPr lang="en-GB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 descr="C:\Users\bsrm6\Personal Documents - Not Backed Up\RESEARCH\RESEARCH NETWORKS\MY-SELF\diode 2017\diode oxford\preparing-training-data-sets-for-autonomous-driving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988" y="1628213"/>
            <a:ext cx="5113950" cy="211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2708" y="4290733"/>
            <a:ext cx="77889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Preparing datasets for autonomous driving, computer vision (e.g., face detection, facial recognition and optical character recognition), geospatial mapping, augmented reality, and other AI systems (e.g., </a:t>
            </a:r>
            <a:r>
              <a:rPr lang="en-US" sz="1200" dirty="0" err="1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ChatBot</a:t>
            </a: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virtual assistant training)</a:t>
            </a:r>
            <a:endParaRPr lang="en-US" sz="1200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098" name="Picture 2" descr="C:\Users\bsrm6\Personal Documents - Not Backed Up\RESEARCH\RESEARCH NETWORKS\MY-SELF\diode 2017\diode oxford\labeled-bounding-box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52" y="1509637"/>
            <a:ext cx="3676634" cy="262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09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</a:t>
            </a:r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they do it</a:t>
            </a:r>
            <a:endParaRPr lang="en-GB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122" name="Picture 2" descr="C:\Users\bsrm6\Personal Documents - Not Backed Up\RESEARCH\RESEARCH NETWORKS\MY-SELF\diode 2017\diode oxford\cf-workstream-graphic-wsbrowser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3" y="1241410"/>
            <a:ext cx="4583015" cy="278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26238" y="1738821"/>
            <a:ext cx="39330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WorkStream</a:t>
            </a:r>
            <a:r>
              <a:rPr lang="en-GB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Browser </a:t>
            </a:r>
            <a:r>
              <a:rPr lang="en-GB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</a:t>
            </a:r>
            <a:r>
              <a:rPr lang="en-GB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unified workspace for </a:t>
            </a:r>
            <a:r>
              <a:rPr lang="en-GB" dirty="0" err="1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CloudFactory</a:t>
            </a:r>
            <a:r>
              <a:rPr lang="en-GB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teams</a:t>
            </a:r>
            <a:endParaRPr lang="en-GB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26238" y="2868978"/>
            <a:ext cx="39330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secured environment to access all work done by </a:t>
            </a:r>
            <a:r>
              <a:rPr lang="en-GB" dirty="0" err="1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CloudFactory</a:t>
            </a:r>
            <a:r>
              <a:rPr lang="en-GB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teams</a:t>
            </a:r>
            <a:endParaRPr lang="en-GB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123" name="Picture 3" descr="C:\Users\bsrm6\Personal Documents - Not Backed Up\RESEARCH\RESEARCH NETWORKS\MY-SELF\diode 2017\diode oxford\cf-workstream-graphic-wsflow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3" y="3506483"/>
            <a:ext cx="4583015" cy="278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726238" y="4112418"/>
            <a:ext cx="42987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 flows via </a:t>
            </a:r>
            <a:r>
              <a:rPr lang="en-GB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API to a custom-built production line, then </a:t>
            </a:r>
            <a:r>
              <a:rPr lang="en-GB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 is </a:t>
            </a:r>
            <a:r>
              <a:rPr lang="en-GB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broken down for hyper-efficiency and then allocated to </a:t>
            </a:r>
            <a:r>
              <a:rPr lang="en-GB" dirty="0" err="1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CloudFactory</a:t>
            </a:r>
            <a:r>
              <a:rPr lang="en-GB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teams</a:t>
            </a:r>
            <a:endParaRPr lang="en-GB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24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they do it</a:t>
            </a:r>
            <a:endParaRPr lang="en-GB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641379"/>
          </a:xfrm>
        </p:spPr>
        <p:txBody>
          <a:bodyPr anchor="t">
            <a:normAutofit/>
          </a:bodyPr>
          <a:lstStyle/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vast majority of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“cloud workers”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university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looking for part-time work.</a:t>
            </a:r>
            <a:endParaRPr lang="en-US" sz="20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Assessments, training and visibility: tests at the recruitment stage; team-based recruitment;</a:t>
            </a:r>
            <a:endParaRPr lang="en-GB" sz="20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Assignment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worker availability, skills, prior performance and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reputation. </a:t>
            </a:r>
            <a:endParaRPr lang="en-US" sz="20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Uses a combination of controls:</a:t>
            </a:r>
          </a:p>
          <a:p>
            <a:pPr lvl="3"/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algorithm-based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controls </a:t>
            </a:r>
            <a:endParaRPr lang="en-US" sz="20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supervision</a:t>
            </a:r>
          </a:p>
          <a:p>
            <a:pPr lvl="3"/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peer monitoring</a:t>
            </a:r>
          </a:p>
          <a:p>
            <a:endParaRPr lang="en-US" sz="20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6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2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CloudFactory</a:t>
            </a:r>
            <a:endParaRPr lang="en-GB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3" y="1412776"/>
            <a:ext cx="8855075" cy="4752528"/>
          </a:xfrm>
        </p:spPr>
      </p:pic>
    </p:spTree>
    <p:extLst>
      <p:ext uri="{BB962C8B-B14F-4D97-AF65-F5344CB8AC3E}">
        <p14:creationId xmlns:p14="http://schemas.microsoft.com/office/powerpoint/2010/main" val="257863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3621"/>
            <a:ext cx="8229600" cy="99412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they do it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64137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Algorithm-based controls:</a:t>
            </a:r>
          </a:p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Randomly inserts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non-paid “gold standard” tasks (i.e., tasks for which the company already knows the answer/solution)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into a set of paid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tasks. </a:t>
            </a:r>
            <a:endParaRPr lang="en-US" sz="2000" dirty="0" smtClean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reputation score of workers diminishes with every wrong answer for a “gold standard” task. The workers then have to perform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several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“gold standard” tasks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correctly to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compensate for a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mistake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 a “gold standard” task. </a:t>
            </a:r>
            <a:endParaRPr lang="en-US" sz="2000" dirty="0" smtClean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worker with a relatively low reputation score will receive a “gold standard” for every 4 paid tasks, a worker with a good reputation will receive a “gold standard” for every 9 paid tasks, while a worker with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 excellent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reputation will receive a “gold standard” for every 14 paid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tasks.</a:t>
            </a:r>
          </a:p>
          <a:p>
            <a:endParaRPr lang="en-US" sz="16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solidFill>
                <a:schemeClr val="accent4">
                  <a:lumMod val="75000"/>
                </a:schemeClr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27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they do it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94266"/>
            <a:ext cx="8229600" cy="4857403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3800" b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Algorithm-based controls:</a:t>
            </a:r>
          </a:p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Assume the </a:t>
            </a:r>
            <a:r>
              <a:rPr lang="en-US" sz="2400" b="1" i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average time required to perform a specific </a:t>
            </a:r>
            <a:r>
              <a:rPr lang="en-US" sz="2400" b="1" i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task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10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secs. If a worker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takes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less than 5 secs to perform the task,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suspect cheating, and send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task to a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reviewer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verification. If a worker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takes more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 20 secs to perform a task,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assume confusion,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send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task to a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reviewer.</a:t>
            </a:r>
          </a:p>
          <a:p>
            <a:endParaRPr lang="en-US" sz="20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Controls based on the </a:t>
            </a:r>
            <a:r>
              <a:rPr lang="en-US" sz="2600" b="1" i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number of characters required to perform a task </a:t>
            </a:r>
            <a:r>
              <a:rPr lang="en-US" sz="2600" b="1" i="1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correctly </a:t>
            </a:r>
            <a:r>
              <a:rPr lang="en-US" sz="2600" b="1" i="1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census </a:t>
            </a:r>
            <a:r>
              <a:rPr lang="en-US" sz="26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extracting </a:t>
            </a:r>
            <a:r>
              <a:rPr lang="en-US" sz="26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names and surnames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 </a:t>
            </a:r>
            <a:r>
              <a:rPr lang="en-US" sz="26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hand-written documents. If the workers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input </a:t>
            </a:r>
            <a:r>
              <a:rPr lang="en-US" sz="26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less than 3 and more than 15 characters,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send </a:t>
            </a:r>
            <a:r>
              <a:rPr lang="en-US" sz="26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task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a reviewer.</a:t>
            </a:r>
          </a:p>
          <a:p>
            <a:endParaRPr lang="en-US" sz="20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solidFill>
                <a:schemeClr val="accent4">
                  <a:lumMod val="75000"/>
                </a:schemeClr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39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2567" y="242039"/>
            <a:ext cx="8855075" cy="91598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CloudFactory</a:t>
            </a:r>
            <a:endParaRPr lang="en-US" sz="40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loud 2"/>
          <p:cNvSpPr/>
          <p:nvPr/>
        </p:nvSpPr>
        <p:spPr>
          <a:xfrm>
            <a:off x="3431704" y="2687354"/>
            <a:ext cx="2438400" cy="160020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Digital Platform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9904" y="3068354"/>
            <a:ext cx="1600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Clients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165504" y="3068354"/>
            <a:ext cx="1600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Workers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7704" y="1495193"/>
            <a:ext cx="1676400" cy="990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Clear, explicit contracts</a:t>
            </a:r>
            <a:endParaRPr lang="en-US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93804" y="4419330"/>
            <a:ext cx="3124200" cy="17403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Strategies to improve efficiency and quality: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crowd with a face;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accent4">
                    <a:lumMod val="75000"/>
                  </a:schemeClr>
                </a:solidFill>
              </a:rPr>
              <a:t>m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icro-tasking;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virtual production lines;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monitoring</a:t>
            </a:r>
            <a:endParaRPr lang="en-US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17704" y="1495193"/>
            <a:ext cx="1676400" cy="990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Social mission</a:t>
            </a:r>
            <a:endParaRPr lang="en-US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9" name="Straight Arrow Connector 8"/>
          <p:cNvCxnSpPr>
            <a:stCxn id="2" idx="3"/>
            <a:endCxn id="3" idx="2"/>
          </p:cNvCxnSpPr>
          <p:nvPr/>
        </p:nvCxnSpPr>
        <p:spPr>
          <a:xfrm>
            <a:off x="2060104" y="3487454"/>
            <a:ext cx="1379164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870104" y="3499745"/>
            <a:ext cx="1297432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2567" y="6309320"/>
            <a:ext cx="1057275" cy="365125"/>
          </a:xfrm>
        </p:spPr>
        <p:txBody>
          <a:bodyPr/>
          <a:lstStyle/>
          <a:p>
            <a:fld id="{0CEC3526-BA0D-40F1-9517-DD5A45D1CC4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17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</a:t>
            </a:r>
            <a:endParaRPr lang="en-GB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641379"/>
          </a:xfrm>
        </p:spPr>
        <p:txBody>
          <a:bodyPr anchor="t">
            <a:normAutofit/>
          </a:bodyPr>
          <a:lstStyle/>
          <a:p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Nepal, over 2000 cloud workers and 300 full-time staff; 250 in Kenya.</a:t>
            </a:r>
          </a:p>
          <a:p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CloudFactory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is one of the very few providers of meaningful part-time work in Nepal.</a:t>
            </a:r>
          </a:p>
          <a:p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Cloud workers earn, on average, $40 per month. Some earn over $160 per month.</a:t>
            </a:r>
          </a:p>
          <a:p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 entry-level position for a graduate in the Kathmandu banking sector earns between $150 and $200 per month.   </a:t>
            </a:r>
            <a:endParaRPr lang="en-US" sz="2800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6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92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2604"/>
            <a:ext cx="8229600" cy="994122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</a:t>
            </a:r>
            <a:endParaRPr lang="en-GB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0316030"/>
              </p:ext>
            </p:extLst>
          </p:nvPr>
        </p:nvGraphicFramePr>
        <p:xfrm>
          <a:off x="149286" y="1268760"/>
          <a:ext cx="8845427" cy="4211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417889">
                  <a:extLst>
                    <a:ext uri="{9D8B030D-6E8A-4147-A177-3AD203B41FA5}">
                      <a16:colId xmlns="" xmlns:a16="http://schemas.microsoft.com/office/drawing/2014/main" val="3494461974"/>
                    </a:ext>
                  </a:extLst>
                </a:gridCol>
                <a:gridCol w="4427538">
                  <a:extLst>
                    <a:ext uri="{9D8B030D-6E8A-4147-A177-3AD203B41FA5}">
                      <a16:colId xmlns="" xmlns:a16="http://schemas.microsoft.com/office/drawing/2014/main" val="11818369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Impact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Alternatives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25174444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dirty="0" smtClean="0"/>
                        <a:t>Meaningful, well-paid</a:t>
                      </a:r>
                      <a:r>
                        <a:rPr lang="en-US" baseline="0" dirty="0" smtClean="0"/>
                        <a:t> employment: computer engineering and project management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Insufficient full-time job opportunities in Nepal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9993205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Low-skill jobs in the Middle East; risk of being exploited is very high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164474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Full-time low-skill,</a:t>
                      </a:r>
                      <a:r>
                        <a:rPr lang="en-US" baseline="0" dirty="0" smtClean="0"/>
                        <a:t> low-pay jobs in tourism, agriculture and retailing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50041853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dirty="0" smtClean="0"/>
                        <a:t>Meaningful </a:t>
                      </a:r>
                      <a:r>
                        <a:rPr lang="en-US" baseline="0" dirty="0" smtClean="0"/>
                        <a:t>digital work for students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job before graduation with high financial pressures on family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7098303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Giving up studies?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548848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Work on</a:t>
                      </a:r>
                      <a:r>
                        <a:rPr lang="en-US" baseline="0" dirty="0" smtClean="0"/>
                        <a:t> other micro-tasking platforms with lower rates and high risk of being denied payment?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10588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149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570"/>
            <a:ext cx="8229600" cy="99412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641379"/>
          </a:xfrm>
        </p:spPr>
        <p:txBody>
          <a:bodyPr anchor="t">
            <a:normAutofit/>
          </a:bodyPr>
          <a:lstStyle/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training sessions (e.g., spread sheet processing, public speaking and professional communication).</a:t>
            </a:r>
          </a:p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Encourages workers to leave and pursue other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opportunities (e.g., better paid work, entrepreneurship, and further studies)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they graduate and/or acquire new skills. </a:t>
            </a:r>
          </a:p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tenure: 2-4 years</a:t>
            </a:r>
          </a:p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service projects</a:t>
            </a:r>
          </a:p>
          <a:p>
            <a:pPr marL="0" indent="0">
              <a:buNone/>
            </a:pPr>
            <a:endParaRPr lang="en-GB" sz="16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1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Challenges</a:t>
            </a:r>
            <a:endParaRPr lang="en-GB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641379"/>
          </a:xfrm>
        </p:spPr>
        <p:txBody>
          <a:bodyPr anchor="t">
            <a:normAutofit/>
          </a:bodyPr>
          <a:lstStyle/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Reduction in productivity - transitions from team-based recruitment to hiring on an individual basis.</a:t>
            </a:r>
          </a:p>
          <a:p>
            <a:pPr marL="342900" lvl="3" indent="-342900"/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Recent investments -  Dolma Impact Fund; The Social Entrepreneurs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Fund.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of mission drift: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 a period of fast growth, the frequency of community service projects has reduced.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new investors social mission may be compromised in </a:t>
            </a:r>
            <a:r>
              <a:rPr lang="en-US" sz="2400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favour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commercial goals.  </a:t>
            </a:r>
          </a:p>
          <a:p>
            <a:pPr marL="1371600" lvl="3" indent="0">
              <a:buNone/>
            </a:pPr>
            <a:endParaRPr lang="en-GB" sz="24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22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pPr algn="ctr"/>
            <a:r>
              <a:rPr lang="en-US" sz="4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CloudFactory</a:t>
            </a:r>
            <a:r>
              <a:rPr lang="en-US" sz="4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Impact</a:t>
            </a:r>
            <a:endParaRPr lang="en-GB" sz="4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2" descr="C:\Users\andrei.gurca\Documents\NTU documents\Desktop\Photos\FB-Ad-I-am-mo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12776"/>
            <a:ext cx="807524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90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2845750"/>
            <a:ext cx="8065020" cy="1649338"/>
          </a:xfrm>
        </p:spPr>
        <p:txBody>
          <a:bodyPr/>
          <a:lstStyle/>
          <a:p>
            <a:pPr lvl="1" eaLnBrk="1" hangingPunct="1">
              <a:spcBef>
                <a:spcPct val="0"/>
              </a:spcBef>
            </a:pPr>
            <a:r>
              <a:rPr lang="en-GB" sz="28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Field </a:t>
            </a:r>
            <a:r>
              <a:rPr lang="en-GB" sz="28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view versus book </a:t>
            </a:r>
            <a:r>
              <a:rPr lang="en-GB" sz="28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view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en-GB" sz="28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Distinguish between the heuristic value of an idea and its truth value 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r>
              <a:rPr lang="en-GB" sz="28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Evidence-based </a:t>
            </a:r>
            <a:r>
              <a:rPr lang="en-GB" sz="28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decision making or Decision-based evidence </a:t>
            </a:r>
            <a:r>
              <a:rPr lang="en-GB" sz="28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making</a:t>
            </a:r>
            <a:endParaRPr lang="en-GB" sz="28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464116"/>
            <a:ext cx="8839200" cy="457200"/>
          </a:xfrm>
        </p:spPr>
        <p:txBody>
          <a:bodyPr/>
          <a:lstStyle/>
          <a:p>
            <a:pPr algn="ctr"/>
            <a:r>
              <a:rPr lang="en-GB" sz="4400" dirty="0" smtClean="0"/>
              <a:t>Impact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12973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CloudFactory</a:t>
            </a:r>
            <a:r>
              <a:rPr lang="en-US" sz="2400" dirty="0" smtClean="0"/>
              <a:t> – Compassionate solutions (2)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641379"/>
          </a:xfrm>
        </p:spPr>
        <p:txBody>
          <a:bodyPr anchor="t">
            <a:normAutofit/>
          </a:bodyPr>
          <a:lstStyle/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company organizes worker-lead “community service projects” aiming to provide sustainable solutions for various community problems:</a:t>
            </a:r>
          </a:p>
          <a:p>
            <a:pPr lvl="3"/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organising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vegetable market where local farmers could sell their produce;</a:t>
            </a:r>
          </a:p>
          <a:p>
            <a:pPr lvl="3"/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helping and training a beggar old lady to manufacture and sell scented candles;</a:t>
            </a:r>
          </a:p>
          <a:p>
            <a:pPr lvl="3"/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installing garbage bins in one neighborhood and conducting a door-to-door anti-littering campaign;</a:t>
            </a:r>
          </a:p>
          <a:p>
            <a:pPr lvl="3"/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mobilizing community members to regularly clean rain-gutters in the neighborhood</a:t>
            </a:r>
          </a:p>
          <a:p>
            <a:pPr marL="1371600" lvl="3" indent="0">
              <a:buNone/>
            </a:pPr>
            <a:endParaRPr lang="en-US" sz="20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6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62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CloudFactory</a:t>
            </a:r>
            <a:r>
              <a:rPr lang="en-US" sz="2400" dirty="0" smtClean="0"/>
              <a:t> – Implementation (3)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64137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sz="16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Peer monitoring:</a:t>
            </a:r>
          </a:p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to the team-based </a:t>
            </a:r>
            <a:r>
              <a:rPr lang="en-US" sz="2400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workers engage in various types of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peer-monitoring such as (1) </a:t>
            </a:r>
            <a:r>
              <a:rPr lang="en-US" sz="2400" i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noticing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each other’s behavior, (2) </a:t>
            </a:r>
            <a:r>
              <a:rPr lang="en-US" sz="2400" i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praising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exceptional performance, (3) </a:t>
            </a:r>
            <a:r>
              <a:rPr lang="en-US" sz="2400" i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discussing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issues or challenges in the group, (4) </a:t>
            </a:r>
            <a:r>
              <a:rPr lang="en-US" sz="2400" i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correcting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problematic behavior, (5) </a:t>
            </a:r>
            <a:r>
              <a:rPr lang="en-US" sz="2400" i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difficult situations to superiors, (6) </a:t>
            </a:r>
            <a:r>
              <a:rPr lang="en-US" sz="2400" i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gossiping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about team members in their absence, and (7) </a:t>
            </a:r>
            <a:r>
              <a:rPr lang="en-US" sz="2400" i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avoiding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poor performing team members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(see </a:t>
            </a:r>
            <a:r>
              <a:rPr lang="en-US" sz="2400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Loughry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Tosi, 2008)</a:t>
            </a:r>
            <a:endParaRPr lang="en-US" sz="24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solidFill>
                <a:schemeClr val="accent4">
                  <a:lumMod val="75000"/>
                </a:schemeClr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44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/>
          <p:cNvSpPr>
            <a:spLocks noGrp="1" noChangeArrowheads="1"/>
          </p:cNvSpPr>
          <p:nvPr>
            <p:ph type="title"/>
          </p:nvPr>
        </p:nvSpPr>
        <p:spPr>
          <a:xfrm>
            <a:off x="76200" y="554694"/>
            <a:ext cx="8839200" cy="457200"/>
          </a:xfrm>
        </p:spPr>
        <p:txBody>
          <a:bodyPr/>
          <a:lstStyle/>
          <a:p>
            <a:pPr algn="ctr" eaLnBrk="1" hangingPunct="1"/>
            <a:r>
              <a:rPr lang="en-GB" sz="2800" dirty="0" smtClean="0"/>
              <a:t>Looking for ‘development’ in digital economies?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189584" y="2916453"/>
            <a:ext cx="8964612" cy="4906094"/>
          </a:xfrm>
        </p:spPr>
        <p:txBody>
          <a:bodyPr/>
          <a:lstStyle/>
          <a:p>
            <a:pPr marL="457200" lvl="1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GB" sz="1600" dirty="0"/>
              <a:t> </a:t>
            </a:r>
            <a:r>
              <a:rPr lang="en-GB" sz="1600" dirty="0" smtClean="0"/>
              <a:t>           </a:t>
            </a:r>
            <a:r>
              <a:rPr lang="en-GB" sz="1600" dirty="0" smtClean="0">
                <a:solidFill>
                  <a:srgbClr val="002060"/>
                </a:solidFill>
              </a:rPr>
              <a:t>India model of ‘development’          or               China model of ‘development’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sz="1600" dirty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sz="1600" dirty="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sz="1600" dirty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sz="1600" dirty="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sz="1600" dirty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sz="1600" dirty="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sz="1600" dirty="0"/>
          </a:p>
          <a:p>
            <a:pPr marL="457200" lvl="1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600" dirty="0" smtClean="0"/>
          </a:p>
          <a:p>
            <a:pPr marL="457200" lvl="1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600" dirty="0" smtClean="0"/>
          </a:p>
          <a:p>
            <a:pPr marL="457200" lvl="1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GB" sz="1200" dirty="0" smtClean="0">
                <a:solidFill>
                  <a:srgbClr val="002060"/>
                </a:solidFill>
              </a:rPr>
              <a:t>                                                               </a:t>
            </a:r>
            <a:r>
              <a:rPr lang="en-GB" sz="1000" dirty="0" smtClean="0">
                <a:solidFill>
                  <a:srgbClr val="002060"/>
                </a:solidFill>
                <a:latin typeface="+mn-lt"/>
              </a:rPr>
              <a:t>Source</a:t>
            </a:r>
            <a:r>
              <a:rPr lang="en-GB" sz="1000" dirty="0">
                <a:solidFill>
                  <a:srgbClr val="002060"/>
                </a:solidFill>
                <a:latin typeface="+mn-lt"/>
              </a:rPr>
              <a:t>: </a:t>
            </a:r>
            <a:r>
              <a:rPr lang="en-GB" sz="1000" dirty="0" smtClean="0">
                <a:solidFill>
                  <a:srgbClr val="002060"/>
                </a:solidFill>
                <a:latin typeface="+mn-lt"/>
                <a:hlinkClick r:id="rId2"/>
              </a:rPr>
              <a:t>www.bbc.co.uk</a:t>
            </a:r>
            <a:r>
              <a:rPr lang="en-GB" sz="1000" dirty="0" smtClean="0">
                <a:solidFill>
                  <a:srgbClr val="002060"/>
                </a:solidFill>
                <a:latin typeface="+mn-lt"/>
              </a:rPr>
              <a:t>                                                                              Source</a:t>
            </a:r>
            <a:r>
              <a:rPr lang="en-GB" sz="1000" dirty="0">
                <a:solidFill>
                  <a:srgbClr val="002060"/>
                </a:solidFill>
                <a:latin typeface="+mn-lt"/>
              </a:rPr>
              <a:t>: </a:t>
            </a:r>
            <a:r>
              <a:rPr lang="en-GB" sz="1000" dirty="0" smtClean="0">
                <a:solidFill>
                  <a:srgbClr val="002060"/>
                </a:solidFill>
                <a:latin typeface="+mn-lt"/>
                <a:hlinkClick r:id="rId3"/>
              </a:rPr>
              <a:t>www.fireelf.com</a:t>
            </a:r>
            <a:endParaRPr lang="en-GB" sz="1000" dirty="0" smtClean="0">
              <a:solidFill>
                <a:srgbClr val="002060"/>
              </a:solidFill>
              <a:latin typeface="+mn-lt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sz="1600" dirty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sz="1600" dirty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sz="1600" dirty="0"/>
          </a:p>
          <a:p>
            <a:pPr marL="457200" lvl="1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600" dirty="0" smtClean="0"/>
          </a:p>
          <a:p>
            <a:pPr marL="457200" lvl="1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dirty="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dirty="0" smtClean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600" dirty="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dirty="0" smtClean="0"/>
          </a:p>
        </p:txBody>
      </p:sp>
      <p:pic>
        <p:nvPicPr>
          <p:cNvPr id="1026" name="Picture 2" descr="C:\Users\bsrm6\Personal Documents - Not Backed Up\RESEARCH\RESEARCH NETWORKS\MY-SELF\diode 2017\_92729063_newairportroadnearhebbal.jpg"/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3" y="2276872"/>
            <a:ext cx="4298400" cy="292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srm6\Personal Documents - Not Backed Up\RESEARCH\RESEARCH NETWORKS\MY-SELF\diode 2017\The-Circular-Walkway-In-Shanghai--s-Pudong-The-Financial-District---China---Photo-By--Viktor-Lakics-.jpg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223" y="2276517"/>
            <a:ext cx="4297616" cy="292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59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/>
          <p:cNvSpPr>
            <a:spLocks noGrp="1" noChangeArrowheads="1"/>
          </p:cNvSpPr>
          <p:nvPr>
            <p:ph type="title"/>
          </p:nvPr>
        </p:nvSpPr>
        <p:spPr>
          <a:xfrm>
            <a:off x="76200" y="486326"/>
            <a:ext cx="8839200" cy="457200"/>
          </a:xfrm>
        </p:spPr>
        <p:txBody>
          <a:bodyPr/>
          <a:lstStyle/>
          <a:p>
            <a:pPr algn="ctr" eaLnBrk="1" hangingPunct="1"/>
            <a:r>
              <a:rPr lang="en-GB" sz="2800" dirty="0" smtClean="0"/>
              <a:t>Looking for ‘development’ in digital economies?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57100"/>
            <a:ext cx="8964612" cy="4260706"/>
          </a:xfrm>
        </p:spPr>
        <p:txBody>
          <a:bodyPr/>
          <a:lstStyle/>
          <a:p>
            <a:pPr marL="457200" lvl="1" indent="0"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GB" sz="2400" dirty="0" smtClean="0">
                <a:solidFill>
                  <a:srgbClr val="002060"/>
                </a:solidFill>
              </a:rPr>
              <a:t>Direct beneficiaries versus trickle-down effects (beneficiaries)</a:t>
            </a:r>
          </a:p>
          <a:p>
            <a:pPr marL="457200" lvl="1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dirty="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dirty="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dirty="0" smtClean="0"/>
          </a:p>
          <a:p>
            <a:pPr marL="342000" lvl="1" indent="-3420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GB" sz="1600" dirty="0" smtClean="0"/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</a:pPr>
            <a:endParaRPr lang="en-GB" dirty="0" smtClean="0"/>
          </a:p>
          <a:p>
            <a:pPr marL="457200" lvl="1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GB" sz="1000" dirty="0" smtClean="0">
                <a:latin typeface="+mn-lt"/>
              </a:rPr>
              <a:t>                                                                                    </a:t>
            </a:r>
            <a:r>
              <a:rPr lang="en-GB" sz="1000" dirty="0" smtClean="0">
                <a:solidFill>
                  <a:srgbClr val="002060"/>
                </a:solidFill>
                <a:latin typeface="+mn-lt"/>
              </a:rPr>
              <a:t>Source: www.cloudfactory.com</a:t>
            </a:r>
          </a:p>
        </p:txBody>
      </p:sp>
      <p:pic>
        <p:nvPicPr>
          <p:cNvPr id="2050" name="Picture 2" descr="C:\Users\bsrm6\Personal Documents - Not Backed Up\RESEARCH\RESEARCH NETWORKS\MY-SELF\diode 2017\FB-Ad-I-am-mo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94" y="2307679"/>
            <a:ext cx="4104456" cy="215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58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boro-template-4x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lboro-template-4x3</Template>
  <TotalTime>8721</TotalTime>
  <Words>2052</Words>
  <Application>Microsoft Office PowerPoint</Application>
  <PresentationFormat>On-screen Show (4:3)</PresentationFormat>
  <Paragraphs>149</Paragraphs>
  <Slides>20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lboro-template-4x3</vt:lpstr>
      <vt:lpstr>Can Digital-age work in the Global South move beyond exploitative arrangements?</vt:lpstr>
      <vt:lpstr>CloudFactory</vt:lpstr>
      <vt:lpstr>What they do</vt:lpstr>
      <vt:lpstr>What they do</vt:lpstr>
      <vt:lpstr>How they do it</vt:lpstr>
      <vt:lpstr>How they do it</vt:lpstr>
      <vt:lpstr>CloudFactory</vt:lpstr>
      <vt:lpstr>How they do it</vt:lpstr>
      <vt:lpstr>How they do it</vt:lpstr>
      <vt:lpstr>CloudFactory</vt:lpstr>
      <vt:lpstr>Impact</vt:lpstr>
      <vt:lpstr>Impact</vt:lpstr>
      <vt:lpstr>Impact</vt:lpstr>
      <vt:lpstr>Challenges</vt:lpstr>
      <vt:lpstr>CloudFactory Impact</vt:lpstr>
      <vt:lpstr>Impact</vt:lpstr>
      <vt:lpstr>CloudFactory – Compassionate solutions (2)</vt:lpstr>
      <vt:lpstr>CloudFactory – Implementation (3)</vt:lpstr>
      <vt:lpstr>Looking for ‘development’ in digital economies?</vt:lpstr>
      <vt:lpstr>Looking for ‘development’ in digital economies?</vt:lpstr>
    </vt:vector>
  </TitlesOfParts>
  <Company>Loughborough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Staff/Research Student</dc:creator>
  <cp:lastModifiedBy>Staff/Research Student</cp:lastModifiedBy>
  <cp:revision>112</cp:revision>
  <cp:lastPrinted>2015-09-16T13:33:44Z</cp:lastPrinted>
  <dcterms:created xsi:type="dcterms:W3CDTF">2015-09-16T05:03:53Z</dcterms:created>
  <dcterms:modified xsi:type="dcterms:W3CDTF">2017-10-09T09:36:08Z</dcterms:modified>
</cp:coreProperties>
</file>