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8" r:id="rId3"/>
    <p:sldId id="271" r:id="rId4"/>
    <p:sldId id="270" r:id="rId5"/>
    <p:sldId id="263" r:id="rId6"/>
    <p:sldId id="272" r:id="rId7"/>
    <p:sldId id="273" r:id="rId8"/>
    <p:sldId id="274" r:id="rId9"/>
    <p:sldId id="275" r:id="rId10"/>
    <p:sldId id="276" r:id="rId11"/>
    <p:sldId id="277" r:id="rId12"/>
    <p:sldId id="278" r:id="rId13"/>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82765" autoAdjust="0"/>
  </p:normalViewPr>
  <p:slideViewPr>
    <p:cSldViewPr snapToGrid="0" snapToObjects="1">
      <p:cViewPr varScale="1">
        <p:scale>
          <a:sx n="61" d="100"/>
          <a:sy n="61" d="100"/>
        </p:scale>
        <p:origin x="167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88427-736F-48E5-AB0B-6B2DE6C7E3F9}" type="datetimeFigureOut">
              <a:rPr lang="en-GB" smtClean="0"/>
              <a:pPr/>
              <a:t>23-01-2018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BB00A-71ED-40C6-A1CF-164C43AE5CE4}" type="slidenum">
              <a:rPr lang="en-GB" smtClean="0"/>
              <a:pPr/>
              <a:t>‹#›</a:t>
            </a:fld>
            <a:endParaRPr lang="en-GB"/>
          </a:p>
        </p:txBody>
      </p:sp>
    </p:spTree>
    <p:extLst>
      <p:ext uri="{BB962C8B-B14F-4D97-AF65-F5344CB8AC3E}">
        <p14:creationId xmlns:p14="http://schemas.microsoft.com/office/powerpoint/2010/main" val="2642473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1</a:t>
            </a:fld>
            <a:endParaRPr lang="en-GB"/>
          </a:p>
        </p:txBody>
      </p:sp>
    </p:spTree>
    <p:extLst>
      <p:ext uri="{BB962C8B-B14F-4D97-AF65-F5344CB8AC3E}">
        <p14:creationId xmlns:p14="http://schemas.microsoft.com/office/powerpoint/2010/main" val="201039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Renaissance of Prizes: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There is a need to talk about a </a:t>
            </a:r>
            <a:r>
              <a:rPr lang="en-GB" sz="1200" b="1" kern="1200" dirty="0" smtClean="0">
                <a:solidFill>
                  <a:schemeClr val="tx1"/>
                </a:solidFill>
                <a:effectLst/>
                <a:latin typeface="+mn-lt"/>
                <a:ea typeface="+mn-ea"/>
                <a:cs typeface="+mn-cs"/>
              </a:rPr>
              <a:t>renewed rather than new interest in prizes</a:t>
            </a:r>
            <a:r>
              <a:rPr lang="en-GB" sz="1200" kern="1200" dirty="0" smtClean="0">
                <a:solidFill>
                  <a:schemeClr val="tx1"/>
                </a:solidFill>
                <a:effectLst/>
                <a:latin typeface="+mn-lt"/>
                <a:ea typeface="+mn-ea"/>
                <a:cs typeface="+mn-cs"/>
              </a:rPr>
              <a:t> because their use dates back hundreds of years. Successful and frequently cited case studies of historical </a:t>
            </a:r>
            <a:r>
              <a:rPr lang="en-GB" sz="1200" kern="1200" dirty="0" err="1" smtClean="0">
                <a:solidFill>
                  <a:schemeClr val="tx1"/>
                </a:solidFill>
                <a:effectLst/>
                <a:latin typeface="+mn-lt"/>
                <a:ea typeface="+mn-ea"/>
                <a:cs typeface="+mn-cs"/>
              </a:rPr>
              <a:t>prizebased</a:t>
            </a:r>
            <a:r>
              <a:rPr lang="en-GB" sz="1200" kern="1200" dirty="0" smtClean="0">
                <a:solidFill>
                  <a:schemeClr val="tx1"/>
                </a:solidFill>
                <a:effectLst/>
                <a:latin typeface="+mn-lt"/>
                <a:ea typeface="+mn-ea"/>
                <a:cs typeface="+mn-cs"/>
              </a:rPr>
              <a:t> innovations include the Longitude Prize (1714), Napoleon Bonaparte’s (1800) food preservation prize, and the Orteig Prize</a:t>
            </a:r>
            <a:endParaRPr lang="en-US"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2</a:t>
            </a:fld>
            <a:endParaRPr lang="en-GB"/>
          </a:p>
        </p:txBody>
      </p:sp>
    </p:spTree>
    <p:extLst>
      <p:ext uri="{BB962C8B-B14F-4D97-AF65-F5344CB8AC3E}">
        <p14:creationId xmlns:p14="http://schemas.microsoft.com/office/powerpoint/2010/main" val="3611278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3</a:t>
            </a:fld>
            <a:endParaRPr lang="en-GB"/>
          </a:p>
        </p:txBody>
      </p:sp>
    </p:spTree>
    <p:extLst>
      <p:ext uri="{BB962C8B-B14F-4D97-AF65-F5344CB8AC3E}">
        <p14:creationId xmlns:p14="http://schemas.microsoft.com/office/powerpoint/2010/main" val="1169907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21 prizes in total analysed and 15 interviews of leaders in the field</a:t>
            </a:r>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4</a:t>
            </a:fld>
            <a:endParaRPr lang="en-GB"/>
          </a:p>
        </p:txBody>
      </p:sp>
    </p:spTree>
    <p:extLst>
      <p:ext uri="{BB962C8B-B14F-4D97-AF65-F5344CB8AC3E}">
        <p14:creationId xmlns:p14="http://schemas.microsoft.com/office/powerpoint/2010/main" val="332488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5</a:t>
            </a:fld>
            <a:endParaRPr lang="en-GB"/>
          </a:p>
        </p:txBody>
      </p:sp>
    </p:spTree>
    <p:extLst>
      <p:ext uri="{BB962C8B-B14F-4D97-AF65-F5344CB8AC3E}">
        <p14:creationId xmlns:p14="http://schemas.microsoft.com/office/powerpoint/2010/main" val="3216413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little (if any) seed money, requiring the innovators to either be independently wealthy, or come with existing funding (sponsors/grants) or be established entities that are merely tweaking their products to fit the prize and gain the much needed media attention through their participation.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the technical requirements are too rudimentary and push innovators to design products based on existing technology and narrowly structured field-testing (more on that in the next section), we will get a basic and possibly unimaginative and redundant product by the time it reaches the market. </a:t>
            </a:r>
            <a:r>
              <a:rPr lang="en-US" sz="1200" i="1" kern="1200" dirty="0" smtClean="0">
                <a:solidFill>
                  <a:schemeClr val="tx1"/>
                </a:solidFill>
                <a:effectLst/>
                <a:latin typeface="+mn-lt"/>
                <a:ea typeface="+mn-ea"/>
                <a:cs typeface="+mn-cs"/>
              </a:rPr>
              <a:t>Several prizes produce device specifications for the innovations, already narrowing the scope of the innovation for this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smtClean="0"/>
          </a:p>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6</a:t>
            </a:fld>
            <a:endParaRPr lang="en-GB"/>
          </a:p>
        </p:txBody>
      </p:sp>
    </p:spTree>
    <p:extLst>
      <p:ext uri="{BB962C8B-B14F-4D97-AF65-F5344CB8AC3E}">
        <p14:creationId xmlns:p14="http://schemas.microsoft.com/office/powerpoint/2010/main" val="1875497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features such as sunlight readability of tablets, GPS and private mesh networking is deemed as unfeasible. Interestingly, while Google is a key partner here, Google media services are proprietary and thereby, not an option for innovators as this would in itself increase the cost of the tablet and make it a non-sustainable product and project.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7</a:t>
            </a:fld>
            <a:endParaRPr lang="en-GB"/>
          </a:p>
        </p:txBody>
      </p:sp>
    </p:spTree>
    <p:extLst>
      <p:ext uri="{BB962C8B-B14F-4D97-AF65-F5344CB8AC3E}">
        <p14:creationId xmlns:p14="http://schemas.microsoft.com/office/powerpoint/2010/main" val="325511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XPRIZE foundation has shown that the participants’ collective expenditure often exceeds 10-16 times the cash value of the prize itself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instance, 95% of the estimated industry value is being captured by just 10 countries. In the emerging digital economies of South Asia and Sub-Saharan Africa, “the app model will be the default, rather than the open publishing model of the Web”</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9</a:t>
            </a:fld>
            <a:endParaRPr lang="en-GB"/>
          </a:p>
        </p:txBody>
      </p:sp>
    </p:spTree>
    <p:extLst>
      <p:ext uri="{BB962C8B-B14F-4D97-AF65-F5344CB8AC3E}">
        <p14:creationId xmlns:p14="http://schemas.microsoft.com/office/powerpoint/2010/main" val="972479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XPRIZE foundation has shown that the participants’ collective expenditure often exceeds 10-16 times the cash value of the prize itself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instance, 95% of the estimated industry value is being captured by just 10 countries. In the emerging digital economies of South Asia and Sub-Saharan Africa, “the app model will be the default, rather than the open publishing model of the Web”</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10</a:t>
            </a:fld>
            <a:endParaRPr lang="en-GB"/>
          </a:p>
        </p:txBody>
      </p:sp>
    </p:spTree>
    <p:extLst>
      <p:ext uri="{BB962C8B-B14F-4D97-AF65-F5344CB8AC3E}">
        <p14:creationId xmlns:p14="http://schemas.microsoft.com/office/powerpoint/2010/main" val="1742716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XPRIZE foundation has shown that the participants’ collective expenditure often exceeds 10-16 times the cash value of the prize itself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instance, 95% of the estimated industry value is being captured by just 10 countries. In the emerging digital economies of South Asia and Sub-Saharan Africa, “the app model will be the default, rather than the open publishing model of the Web”</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11</a:t>
            </a:fld>
            <a:endParaRPr lang="en-GB"/>
          </a:p>
        </p:txBody>
      </p:sp>
    </p:spTree>
    <p:extLst>
      <p:ext uri="{BB962C8B-B14F-4D97-AF65-F5344CB8AC3E}">
        <p14:creationId xmlns:p14="http://schemas.microsoft.com/office/powerpoint/2010/main" val="33528914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5" y="1335600"/>
            <a:ext cx="5941025" cy="1512000"/>
          </a:xfrm>
        </p:spPr>
        <p:txBody>
          <a:bodyPr/>
          <a:lstStyle>
            <a:lvl1pPr>
              <a:lnSpc>
                <a:spcPts val="6000"/>
              </a:lnSpc>
              <a:defRPr sz="7000" baseline="0">
                <a:solidFill>
                  <a:schemeClr val="bg1"/>
                </a:solidFill>
              </a:defRPr>
            </a:lvl1pPr>
          </a:lstStyle>
          <a:p>
            <a:r>
              <a:rPr lang="en-GB" noProof="0" dirty="0" smtClean="0"/>
              <a:t>Click to edit title</a:t>
            </a:r>
            <a:endParaRPr lang="en-GB" noProof="0" dirty="0"/>
          </a:p>
        </p:txBody>
      </p:sp>
      <p:sp>
        <p:nvSpPr>
          <p:cNvPr id="3" name="Subtitel 2"/>
          <p:cNvSpPr>
            <a:spLocks noGrp="1"/>
          </p:cNvSpPr>
          <p:nvPr>
            <p:ph type="subTitle" idx="1" hasCustomPrompt="1"/>
          </p:nvPr>
        </p:nvSpPr>
        <p:spPr>
          <a:xfrm>
            <a:off x="491525" y="2966400"/>
            <a:ext cx="5941025" cy="1080000"/>
          </a:xfrm>
        </p:spPr>
        <p:txBody>
          <a:bodyPr/>
          <a:lstStyle>
            <a:lvl1pPr marL="0" indent="0" algn="l">
              <a:buNone/>
              <a:defRPr b="0" i="0">
                <a:solidFill>
                  <a:srgbClr val="FFFFFF"/>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Click to edit subtitle</a:t>
            </a:r>
            <a:endParaRPr lang="en-GB"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
    <p:bg>
      <p:bgRef idx="1001">
        <a:schemeClr val="bg1"/>
      </p:bgRef>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5" y="1335600"/>
            <a:ext cx="4874225" cy="1512000"/>
          </a:xfrm>
        </p:spPr>
        <p:txBody>
          <a:bodyPr/>
          <a:lstStyle>
            <a:lvl1pPr>
              <a:lnSpc>
                <a:spcPts val="6000"/>
              </a:lnSpc>
              <a:defRPr sz="7000" baseline="0">
                <a:solidFill>
                  <a:schemeClr val="bg1"/>
                </a:solidFill>
              </a:defRPr>
            </a:lvl1pPr>
          </a:lstStyle>
          <a:p>
            <a:r>
              <a:rPr lang="en-GB" noProof="0" dirty="0" smtClean="0"/>
              <a:t>Click to edit title</a:t>
            </a:r>
            <a:endParaRPr lang="en-GB" noProof="0" dirty="0"/>
          </a:p>
        </p:txBody>
      </p:sp>
      <p:sp>
        <p:nvSpPr>
          <p:cNvPr id="3" name="Subtitel 2"/>
          <p:cNvSpPr>
            <a:spLocks noGrp="1"/>
          </p:cNvSpPr>
          <p:nvPr>
            <p:ph type="subTitle" idx="1" hasCustomPrompt="1"/>
          </p:nvPr>
        </p:nvSpPr>
        <p:spPr>
          <a:xfrm>
            <a:off x="491525" y="2966400"/>
            <a:ext cx="4874225" cy="1080000"/>
          </a:xfrm>
        </p:spPr>
        <p:txBody>
          <a:bodyPr/>
          <a:lstStyle>
            <a:lvl1pPr marL="0" indent="0" algn="l">
              <a:buNone/>
              <a:defRPr b="0" i="0">
                <a:solidFill>
                  <a:srgbClr val="FFFFFF"/>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Insert a picture and move it backwards with right mouse button &gt; send to back</a:t>
            </a:r>
            <a:endParaRPr lang="en-GB" noProof="0"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smtClean="0"/>
              <a:t>Click to edit title</a:t>
            </a:r>
            <a:endParaRPr lang="en-GB" noProof="0"/>
          </a:p>
        </p:txBody>
      </p:sp>
      <p:sp>
        <p:nvSpPr>
          <p:cNvPr id="3" name="Tijdelijke aanduiding voor inhoud 2"/>
          <p:cNvSpPr>
            <a:spLocks noGrp="1"/>
          </p:cNvSpPr>
          <p:nvPr>
            <p:ph idx="1" hasCustomPrompt="1"/>
          </p:nvPr>
        </p:nvSpPr>
        <p:spPr/>
        <p:txBody>
          <a:bodyPr/>
          <a:lstStyle>
            <a:lvl1pPr>
              <a:defRPr baseline="0"/>
            </a:lvl1pPr>
            <a:lvl3pPr>
              <a:defRPr baseline="0"/>
            </a:lvl3pPr>
            <a:lvl5pPr>
              <a:defRPr baseline="0"/>
            </a:lvl5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4" name="Tijdelijke aanduiding voor datum 3"/>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5" name="Tijdelijke aanduiding voor voettekst 4"/>
          <p:cNvSpPr>
            <a:spLocks noGrp="1"/>
          </p:cNvSpPr>
          <p:nvPr>
            <p:ph type="ftr" sz="quarter" idx="11"/>
          </p:nvPr>
        </p:nvSpPr>
        <p:spPr/>
        <p:txBody>
          <a:bodyPr/>
          <a:lstStyle/>
          <a:p>
            <a:endParaRPr lang="en-GB" noProof="0"/>
          </a:p>
        </p:txBody>
      </p:sp>
      <p:sp>
        <p:nvSpPr>
          <p:cNvPr id="6" name="Tijdelijke aanduiding voor dianummer 5"/>
          <p:cNvSpPr>
            <a:spLocks noGrp="1"/>
          </p:cNvSpPr>
          <p:nvPr>
            <p:ph type="sldNum" sz="quarter" idx="12"/>
          </p:nvPr>
        </p:nvSpPr>
        <p:spPr/>
        <p:txBody>
          <a:bodyPr/>
          <a:lstStyle/>
          <a:p>
            <a:fld id="{8C6BC05E-DB9A-EB4A-A776-575FA40369A3}" type="slidenum">
              <a:rPr lang="en-GB" noProof="0" smtClean="0"/>
              <a:pPr/>
              <a:t>‹#›</a:t>
            </a:fld>
            <a:endParaRPr lang="en-GB"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3">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smtClean="0"/>
              <a:t>Click to edit title</a:t>
            </a:r>
            <a:endParaRPr lang="en-GB" noProof="0"/>
          </a:p>
        </p:txBody>
      </p:sp>
      <p:sp>
        <p:nvSpPr>
          <p:cNvPr id="3" name="Tijdelijke aanduiding voor inhoud 2"/>
          <p:cNvSpPr>
            <a:spLocks noGrp="1"/>
          </p:cNvSpPr>
          <p:nvPr>
            <p:ph idx="1" hasCustomPrompt="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baseline="0"/>
            </a:lvl5pPr>
          </a:lstStyle>
          <a:p>
            <a:pPr lvl="0"/>
            <a:r>
              <a:rPr lang="en-GB" noProof="0" smtClean="0"/>
              <a:t>Click to edit text</a:t>
            </a:r>
          </a:p>
          <a:p>
            <a:pPr lvl="1"/>
            <a:r>
              <a:rPr lang="en-GB" noProof="0" smtClean="0"/>
              <a:t>Second level text</a:t>
            </a:r>
          </a:p>
          <a:p>
            <a:pPr lvl="2"/>
            <a:r>
              <a:rPr lang="en-GB" noProof="0" smtClean="0"/>
              <a:t>Third level text</a:t>
            </a:r>
          </a:p>
          <a:p>
            <a:pPr lvl="3"/>
            <a:r>
              <a:rPr lang="en-GB" noProof="0" smtClean="0"/>
              <a:t>Forth level text</a:t>
            </a:r>
          </a:p>
          <a:p>
            <a:pPr lvl="4"/>
            <a:r>
              <a:rPr lang="en-GB" noProof="0" smtClean="0"/>
              <a:t>Fifth level text</a:t>
            </a:r>
            <a:endParaRPr lang="en-GB" noProof="0"/>
          </a:p>
        </p:txBody>
      </p:sp>
      <p:sp>
        <p:nvSpPr>
          <p:cNvPr id="4" name="Tijdelijke aanduiding voor datum 3"/>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5" name="Tijdelijke aanduiding voor voettekst 4"/>
          <p:cNvSpPr>
            <a:spLocks noGrp="1"/>
          </p:cNvSpPr>
          <p:nvPr>
            <p:ph type="ftr" sz="quarter" idx="11"/>
          </p:nvPr>
        </p:nvSpPr>
        <p:spPr/>
        <p:txBody>
          <a:bodyPr/>
          <a:lstStyle/>
          <a:p>
            <a:endParaRPr lang="en-GB" noProof="0"/>
          </a:p>
        </p:txBody>
      </p:sp>
      <p:sp>
        <p:nvSpPr>
          <p:cNvPr id="6" name="Tijdelijke aanduiding voor dianummer 5"/>
          <p:cNvSpPr>
            <a:spLocks noGrp="1"/>
          </p:cNvSpPr>
          <p:nvPr>
            <p:ph type="sldNum" sz="quarter" idx="12"/>
          </p:nvPr>
        </p:nvSpPr>
        <p:spPr/>
        <p:txBody>
          <a:bodyPr/>
          <a:lstStyle/>
          <a:p>
            <a:fld id="{8C6BC05E-DB9A-EB4A-A776-575FA40369A3}" type="slidenum">
              <a:rPr lang="en-GB" noProof="0" smtClean="0"/>
              <a:pPr/>
              <a:t>‹#›</a:t>
            </a:fld>
            <a:endParaRPr lang="en-GB"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smtClean="0"/>
              <a:t>Click to edit title</a:t>
            </a:r>
            <a:endParaRPr lang="en-GB" noProof="0"/>
          </a:p>
        </p:txBody>
      </p:sp>
      <p:sp>
        <p:nvSpPr>
          <p:cNvPr id="3" name="Tijdelijke aanduiding voor inhoud 2"/>
          <p:cNvSpPr>
            <a:spLocks noGrp="1"/>
          </p:cNvSpPr>
          <p:nvPr>
            <p:ph sz="half" idx="1" hasCustomPrompt="1"/>
          </p:nvPr>
        </p:nvSpPr>
        <p:spPr>
          <a:xfrm>
            <a:off x="493200" y="1296000"/>
            <a:ext cx="4014000" cy="46800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4" name="Tijdelijke aanduiding voor inhoud 3"/>
          <p:cNvSpPr>
            <a:spLocks noGrp="1"/>
          </p:cNvSpPr>
          <p:nvPr>
            <p:ph sz="half" idx="2" hasCustomPrompt="1"/>
          </p:nvPr>
        </p:nvSpPr>
        <p:spPr>
          <a:xfrm>
            <a:off x="4648200" y="1295999"/>
            <a:ext cx="4015325" cy="468000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5" name="Tijdelijke aanduiding voor datum 4"/>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6" name="Tijdelijke aanduiding voor voettekst 5"/>
          <p:cNvSpPr>
            <a:spLocks noGrp="1"/>
          </p:cNvSpPr>
          <p:nvPr>
            <p:ph type="ftr" sz="quarter" idx="11"/>
          </p:nvPr>
        </p:nvSpPr>
        <p:spPr/>
        <p:txBody>
          <a:bodyPr/>
          <a:lstStyle/>
          <a:p>
            <a:endParaRPr lang="en-GB" noProof="0"/>
          </a:p>
        </p:txBody>
      </p:sp>
      <p:sp>
        <p:nvSpPr>
          <p:cNvPr id="7" name="Tijdelijke aanduiding voor dianummer 6"/>
          <p:cNvSpPr>
            <a:spLocks noGrp="1"/>
          </p:cNvSpPr>
          <p:nvPr>
            <p:ph type="sldNum" sz="quarter" idx="12"/>
          </p:nvPr>
        </p:nvSpPr>
        <p:spPr/>
        <p:txBody>
          <a:bodyPr/>
          <a:lstStyle/>
          <a:p>
            <a:fld id="{8C6BC05E-DB9A-EB4A-A776-575FA40369A3}" type="slidenum">
              <a:rPr lang="en-GB" noProof="0" smtClean="0"/>
              <a:pPr/>
              <a:t>‹#›</a:t>
            </a:fld>
            <a:endParaRPr lang="en-GB" noProof="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smtClean="0"/>
              <a:t>Click to edit title</a:t>
            </a:r>
            <a:endParaRPr lang="en-GB" noProof="0"/>
          </a:p>
        </p:txBody>
      </p:sp>
      <p:sp>
        <p:nvSpPr>
          <p:cNvPr id="3" name="Tijdelijke aanduiding voor tekst 2"/>
          <p:cNvSpPr>
            <a:spLocks noGrp="1"/>
          </p:cNvSpPr>
          <p:nvPr>
            <p:ph type="body" idx="1" hasCustomPrompt="1"/>
          </p:nvPr>
        </p:nvSpPr>
        <p:spPr>
          <a:xfrm>
            <a:off x="493200" y="1296000"/>
            <a:ext cx="3997924" cy="355000"/>
          </a:xfrm>
        </p:spPr>
        <p:txBody>
          <a:bodyPr anchor="t" anchorCtr="0"/>
          <a:lstStyle>
            <a:lvl1pPr marL="0" indent="0">
              <a:buNone/>
              <a:defRPr sz="20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 to edit text</a:t>
            </a:r>
          </a:p>
        </p:txBody>
      </p:sp>
      <p:sp>
        <p:nvSpPr>
          <p:cNvPr id="4" name="Tijdelijke aanduiding voor inhoud 3"/>
          <p:cNvSpPr>
            <a:spLocks noGrp="1"/>
          </p:cNvSpPr>
          <p:nvPr>
            <p:ph sz="half" idx="2" hasCustomPrompt="1"/>
          </p:nvPr>
        </p:nvSpPr>
        <p:spPr>
          <a:xfrm>
            <a:off x="491524" y="1600200"/>
            <a:ext cx="3999600" cy="4375800"/>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5" name="Tijdelijke aanduiding voor tekst 4"/>
          <p:cNvSpPr>
            <a:spLocks noGrp="1"/>
          </p:cNvSpPr>
          <p:nvPr>
            <p:ph type="body" sz="quarter" idx="3" hasCustomPrompt="1"/>
          </p:nvPr>
        </p:nvSpPr>
        <p:spPr>
          <a:xfrm>
            <a:off x="4645026" y="1296000"/>
            <a:ext cx="4014000" cy="355000"/>
          </a:xfrm>
        </p:spPr>
        <p:txBody>
          <a:bodyPr anchor="t" anchorCtr="0"/>
          <a:lstStyle>
            <a:lvl1pPr marL="0" indent="0">
              <a:buNone/>
              <a:defRPr sz="20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 to edit text</a:t>
            </a:r>
          </a:p>
        </p:txBody>
      </p:sp>
      <p:sp>
        <p:nvSpPr>
          <p:cNvPr id="6" name="Tijdelijke aanduiding voor inhoud 5"/>
          <p:cNvSpPr>
            <a:spLocks noGrp="1"/>
          </p:cNvSpPr>
          <p:nvPr>
            <p:ph sz="quarter" idx="4" hasCustomPrompt="1"/>
          </p:nvPr>
        </p:nvSpPr>
        <p:spPr>
          <a:xfrm>
            <a:off x="4645025" y="1600200"/>
            <a:ext cx="4014000" cy="4375800"/>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7" name="Tijdelijke aanduiding voor datum 6"/>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8" name="Tijdelijke aanduiding voor voettekst 7"/>
          <p:cNvSpPr>
            <a:spLocks noGrp="1"/>
          </p:cNvSpPr>
          <p:nvPr>
            <p:ph type="ftr" sz="quarter" idx="11"/>
          </p:nvPr>
        </p:nvSpPr>
        <p:spPr/>
        <p:txBody>
          <a:bodyPr/>
          <a:lstStyle/>
          <a:p>
            <a:endParaRPr lang="en-GB" noProof="0"/>
          </a:p>
        </p:txBody>
      </p:sp>
      <p:sp>
        <p:nvSpPr>
          <p:cNvPr id="9" name="Tijdelijke aanduiding voor dianummer 8"/>
          <p:cNvSpPr>
            <a:spLocks noGrp="1"/>
          </p:cNvSpPr>
          <p:nvPr>
            <p:ph type="sldNum" sz="quarter" idx="12"/>
          </p:nvPr>
        </p:nvSpPr>
        <p:spPr/>
        <p:txBody>
          <a:bodyPr/>
          <a:lstStyle/>
          <a:p>
            <a:fld id="{8C6BC05E-DB9A-EB4A-A776-575FA40369A3}" type="slidenum">
              <a:rPr lang="en-GB" noProof="0" smtClean="0"/>
              <a:pPr/>
              <a:t>‹#›</a:t>
            </a:fld>
            <a:endParaRPr lang="en-GB" noProof="0"/>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icture">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5" y="396000"/>
            <a:ext cx="3999599" cy="828000"/>
          </a:xfrm>
        </p:spPr>
        <p:txBody>
          <a:bodyPr/>
          <a:lstStyle>
            <a:lvl1pPr>
              <a:defRPr/>
            </a:lvl1pPr>
          </a:lstStyle>
          <a:p>
            <a:r>
              <a:rPr lang="en-GB" noProof="0" smtClean="0"/>
              <a:t>Click to edit title</a:t>
            </a:r>
            <a:endParaRPr lang="en-GB" noProof="0"/>
          </a:p>
        </p:txBody>
      </p:sp>
      <p:sp>
        <p:nvSpPr>
          <p:cNvPr id="3" name="Tijdelijke aanduiding voor tekst 2"/>
          <p:cNvSpPr>
            <a:spLocks noGrp="1"/>
          </p:cNvSpPr>
          <p:nvPr>
            <p:ph type="body" idx="1" hasCustomPrompt="1"/>
          </p:nvPr>
        </p:nvSpPr>
        <p:spPr>
          <a:xfrm>
            <a:off x="493200" y="1296000"/>
            <a:ext cx="3997924" cy="355000"/>
          </a:xfrm>
        </p:spPr>
        <p:txBody>
          <a:bodyPr anchor="t" anchorCtr="0"/>
          <a:lstStyle>
            <a:lvl1pPr marL="0" indent="0">
              <a:buNone/>
              <a:defRPr sz="20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 to edit text</a:t>
            </a:r>
          </a:p>
        </p:txBody>
      </p:sp>
      <p:sp>
        <p:nvSpPr>
          <p:cNvPr id="4" name="Tijdelijke aanduiding voor inhoud 3"/>
          <p:cNvSpPr>
            <a:spLocks noGrp="1"/>
          </p:cNvSpPr>
          <p:nvPr>
            <p:ph sz="half" idx="2" hasCustomPrompt="1"/>
          </p:nvPr>
        </p:nvSpPr>
        <p:spPr>
          <a:xfrm>
            <a:off x="491524" y="1600200"/>
            <a:ext cx="3999600" cy="4375800"/>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7" name="Tijdelijke aanduiding voor datum 6"/>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8" name="Tijdelijke aanduiding voor voettekst 7"/>
          <p:cNvSpPr>
            <a:spLocks noGrp="1"/>
          </p:cNvSpPr>
          <p:nvPr>
            <p:ph type="ftr" sz="quarter" idx="11"/>
          </p:nvPr>
        </p:nvSpPr>
        <p:spPr/>
        <p:txBody>
          <a:bodyPr/>
          <a:lstStyle/>
          <a:p>
            <a:endParaRPr lang="en-GB" noProof="0"/>
          </a:p>
        </p:txBody>
      </p:sp>
      <p:sp>
        <p:nvSpPr>
          <p:cNvPr id="9" name="Tijdelijke aanduiding voor dianummer 8"/>
          <p:cNvSpPr>
            <a:spLocks noGrp="1"/>
          </p:cNvSpPr>
          <p:nvPr>
            <p:ph type="sldNum" sz="quarter" idx="12"/>
          </p:nvPr>
        </p:nvSpPr>
        <p:spPr/>
        <p:txBody>
          <a:bodyPr/>
          <a:lstStyle/>
          <a:p>
            <a:fld id="{8C6BC05E-DB9A-EB4A-A776-575FA40369A3}" type="slidenum">
              <a:rPr lang="en-GB" noProof="0" smtClean="0"/>
              <a:pPr/>
              <a:t>‹#›</a:t>
            </a:fld>
            <a:endParaRPr lang="en-GB" noProof="0"/>
          </a:p>
        </p:txBody>
      </p:sp>
      <p:sp>
        <p:nvSpPr>
          <p:cNvPr id="10" name="Tijdelijke aanduiding voor afbeelding 2"/>
          <p:cNvSpPr>
            <a:spLocks noGrp="1"/>
          </p:cNvSpPr>
          <p:nvPr>
            <p:ph type="pic" idx="13" hasCustomPrompt="1"/>
          </p:nvPr>
        </p:nvSpPr>
        <p:spPr>
          <a:xfrm>
            <a:off x="4643999" y="488950"/>
            <a:ext cx="4014000" cy="50292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smtClean="0"/>
              <a:t>Click on the icon to </a:t>
            </a:r>
            <a:br>
              <a:rPr lang="en-GB" noProof="0" smtClean="0"/>
            </a:br>
            <a:r>
              <a:rPr lang="en-GB" noProof="0" smtClean="0"/>
              <a:t>insert a picture</a:t>
            </a: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2 Pictures">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5" y="396000"/>
            <a:ext cx="3999599" cy="828000"/>
          </a:xfrm>
        </p:spPr>
        <p:txBody>
          <a:bodyPr/>
          <a:lstStyle>
            <a:lvl1pPr>
              <a:defRPr/>
            </a:lvl1pPr>
          </a:lstStyle>
          <a:p>
            <a:r>
              <a:rPr lang="en-GB" noProof="0" smtClean="0"/>
              <a:t>Click to edit title</a:t>
            </a:r>
            <a:endParaRPr lang="en-GB" noProof="0"/>
          </a:p>
        </p:txBody>
      </p:sp>
      <p:sp>
        <p:nvSpPr>
          <p:cNvPr id="3" name="Tijdelijke aanduiding voor tekst 2"/>
          <p:cNvSpPr>
            <a:spLocks noGrp="1"/>
          </p:cNvSpPr>
          <p:nvPr>
            <p:ph type="body" idx="1" hasCustomPrompt="1"/>
          </p:nvPr>
        </p:nvSpPr>
        <p:spPr>
          <a:xfrm>
            <a:off x="493200" y="1296000"/>
            <a:ext cx="3997924" cy="355000"/>
          </a:xfrm>
        </p:spPr>
        <p:txBody>
          <a:bodyPr anchor="t" anchorCtr="0"/>
          <a:lstStyle>
            <a:lvl1pPr marL="0" indent="0">
              <a:buNone/>
              <a:defRPr sz="2000" b="0" i="0">
                <a:solidFill>
                  <a:schemeClr val="tx1"/>
                </a:solidFill>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smtClean="0"/>
              <a:t>Click to edit text</a:t>
            </a:r>
          </a:p>
        </p:txBody>
      </p:sp>
      <p:sp>
        <p:nvSpPr>
          <p:cNvPr id="4" name="Tijdelijke aanduiding voor inhoud 3"/>
          <p:cNvSpPr>
            <a:spLocks noGrp="1"/>
          </p:cNvSpPr>
          <p:nvPr>
            <p:ph sz="half" idx="2" hasCustomPrompt="1"/>
          </p:nvPr>
        </p:nvSpPr>
        <p:spPr>
          <a:xfrm>
            <a:off x="491524" y="1600200"/>
            <a:ext cx="3999600" cy="4375800"/>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noProof="0" dirty="0" smtClean="0"/>
              <a:t>Click to edit text in bullets</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7" name="Tijdelijke aanduiding voor datum 6"/>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8" name="Tijdelijke aanduiding voor voettekst 7"/>
          <p:cNvSpPr>
            <a:spLocks noGrp="1"/>
          </p:cNvSpPr>
          <p:nvPr>
            <p:ph type="ftr" sz="quarter" idx="11"/>
          </p:nvPr>
        </p:nvSpPr>
        <p:spPr/>
        <p:txBody>
          <a:bodyPr/>
          <a:lstStyle/>
          <a:p>
            <a:endParaRPr lang="en-GB" noProof="0"/>
          </a:p>
        </p:txBody>
      </p:sp>
      <p:sp>
        <p:nvSpPr>
          <p:cNvPr id="9" name="Tijdelijke aanduiding voor dianummer 8"/>
          <p:cNvSpPr>
            <a:spLocks noGrp="1"/>
          </p:cNvSpPr>
          <p:nvPr>
            <p:ph type="sldNum" sz="quarter" idx="12"/>
          </p:nvPr>
        </p:nvSpPr>
        <p:spPr/>
        <p:txBody>
          <a:bodyPr/>
          <a:lstStyle/>
          <a:p>
            <a:fld id="{8C6BC05E-DB9A-EB4A-A776-575FA40369A3}" type="slidenum">
              <a:rPr lang="en-GB" noProof="0" smtClean="0"/>
              <a:pPr/>
              <a:t>‹#›</a:t>
            </a:fld>
            <a:endParaRPr lang="en-GB" noProof="0"/>
          </a:p>
        </p:txBody>
      </p:sp>
      <p:sp>
        <p:nvSpPr>
          <p:cNvPr id="10" name="Tijdelijke aanduiding voor afbeelding 2"/>
          <p:cNvSpPr>
            <a:spLocks noGrp="1"/>
          </p:cNvSpPr>
          <p:nvPr>
            <p:ph type="pic" idx="13" hasCustomPrompt="1"/>
          </p:nvPr>
        </p:nvSpPr>
        <p:spPr>
          <a:xfrm>
            <a:off x="4643999" y="488950"/>
            <a:ext cx="4014000" cy="2430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smtClean="0"/>
              <a:t>Click on the icon to </a:t>
            </a:r>
            <a:br>
              <a:rPr lang="en-GB" noProof="0" smtClean="0"/>
            </a:br>
            <a:r>
              <a:rPr lang="en-GB" noProof="0" smtClean="0"/>
              <a:t>insert a picture</a:t>
            </a:r>
          </a:p>
        </p:txBody>
      </p:sp>
      <p:sp>
        <p:nvSpPr>
          <p:cNvPr id="11" name="Tijdelijke aanduiding voor afbeelding 2"/>
          <p:cNvSpPr>
            <a:spLocks noGrp="1"/>
          </p:cNvSpPr>
          <p:nvPr>
            <p:ph type="pic" idx="14" hasCustomPrompt="1"/>
          </p:nvPr>
        </p:nvSpPr>
        <p:spPr>
          <a:xfrm>
            <a:off x="4643999" y="3088800"/>
            <a:ext cx="4014000" cy="2430000"/>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smtClean="0"/>
              <a:t>Click on the icon to </a:t>
            </a:r>
            <a:br>
              <a:rPr lang="en-GB" noProof="0" smtClean="0"/>
            </a:br>
            <a:r>
              <a:rPr lang="en-GB" noProof="0" smtClean="0"/>
              <a:t>insert a picture</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edit title </a:t>
            </a:r>
            <a:endParaRPr lang="en-GB" noProof="0" dirty="0"/>
          </a:p>
        </p:txBody>
      </p:sp>
      <p:sp>
        <p:nvSpPr>
          <p:cNvPr id="6" name="Tijdelijke aanduiding voor datum 5"/>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7" name="Tijdelijke aanduiding voor dianummer 6"/>
          <p:cNvSpPr>
            <a:spLocks noGrp="1"/>
          </p:cNvSpPr>
          <p:nvPr>
            <p:ph type="sldNum" sz="quarter" idx="11"/>
          </p:nvPr>
        </p:nvSpPr>
        <p:spPr/>
        <p:txBody>
          <a:bodyPr/>
          <a:lstStyle/>
          <a:p>
            <a:fld id="{8C6BC05E-DB9A-EB4A-A776-575FA40369A3}" type="slidenum">
              <a:rPr lang="en-GB" noProof="0" smtClean="0"/>
              <a:pPr/>
              <a:t>‹#›</a:t>
            </a:fld>
            <a:endParaRPr lang="en-GB" noProof="0"/>
          </a:p>
        </p:txBody>
      </p:sp>
      <p:sp>
        <p:nvSpPr>
          <p:cNvPr id="8" name="Tijdelijke aanduiding voor voettekst 7"/>
          <p:cNvSpPr>
            <a:spLocks noGrp="1"/>
          </p:cNvSpPr>
          <p:nvPr>
            <p:ph type="ftr" sz="quarter" idx="12"/>
          </p:nvPr>
        </p:nvSpPr>
        <p:spPr/>
        <p:txBody>
          <a:bodyPr/>
          <a:lstStyle/>
          <a:p>
            <a:endParaRPr lang="en-GB"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6" name="Tijdelijke aanduiding voor dianummer 5"/>
          <p:cNvSpPr>
            <a:spLocks noGrp="1"/>
          </p:cNvSpPr>
          <p:nvPr>
            <p:ph type="sldNum" sz="quarter" idx="11"/>
          </p:nvPr>
        </p:nvSpPr>
        <p:spPr/>
        <p:txBody>
          <a:bodyPr/>
          <a:lstStyle/>
          <a:p>
            <a:fld id="{8C6BC05E-DB9A-EB4A-A776-575FA40369A3}" type="slidenum">
              <a:rPr lang="en-GB" noProof="0" smtClean="0"/>
              <a:pPr/>
              <a:t>‹#›</a:t>
            </a:fld>
            <a:endParaRPr lang="en-GB" noProof="0"/>
          </a:p>
        </p:txBody>
      </p:sp>
      <p:sp>
        <p:nvSpPr>
          <p:cNvPr id="7" name="Tijdelijke aanduiding voor voettekst 6"/>
          <p:cNvSpPr>
            <a:spLocks noGrp="1"/>
          </p:cNvSpPr>
          <p:nvPr>
            <p:ph type="ftr" sz="quarter" idx="12"/>
          </p:nvPr>
        </p:nvSpPr>
        <p:spPr/>
        <p:txBody>
          <a:bodyPr/>
          <a:lstStyle/>
          <a:p>
            <a:endParaRPr lang="en-GB"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bg>
      <p:bgRef idx="1001">
        <a:schemeClr val="bg1"/>
      </p:bgRef>
    </p:bg>
    <p:spTree>
      <p:nvGrpSpPr>
        <p:cNvPr id="1" name=""/>
        <p:cNvGrpSpPr/>
        <p:nvPr/>
      </p:nvGrpSpPr>
      <p:grpSpPr>
        <a:xfrm>
          <a:off x="0" y="0"/>
          <a:ext cx="0" cy="0"/>
          <a:chOff x="0" y="0"/>
          <a:chExt cx="0" cy="0"/>
        </a:xfrm>
      </p:grpSpPr>
      <p:sp>
        <p:nvSpPr>
          <p:cNvPr id="3" name="Tijdelijke aanduiding voor afbeelding 2"/>
          <p:cNvSpPr>
            <a:spLocks noGrp="1"/>
          </p:cNvSpPr>
          <p:nvPr>
            <p:ph type="pic" idx="1" hasCustomPrompt="1"/>
          </p:nvPr>
        </p:nvSpPr>
        <p:spPr>
          <a:xfrm>
            <a:off x="491525" y="900000"/>
            <a:ext cx="8172000" cy="461815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smtClean="0"/>
              <a:t>Click on the icon to </a:t>
            </a:r>
            <a:br>
              <a:rPr lang="en-GB" noProof="0" dirty="0" smtClean="0"/>
            </a:br>
            <a:r>
              <a:rPr lang="en-GB" noProof="0" dirty="0" smtClean="0"/>
              <a:t>insert a picture</a:t>
            </a:r>
          </a:p>
        </p:txBody>
      </p:sp>
      <p:sp>
        <p:nvSpPr>
          <p:cNvPr id="2" name="Titel 1"/>
          <p:cNvSpPr>
            <a:spLocks noGrp="1"/>
          </p:cNvSpPr>
          <p:nvPr>
            <p:ph type="title" hasCustomPrompt="1"/>
          </p:nvPr>
        </p:nvSpPr>
        <p:spPr>
          <a:xfrm>
            <a:off x="491525" y="396000"/>
            <a:ext cx="8172000" cy="360000"/>
          </a:xfrm>
        </p:spPr>
        <p:txBody>
          <a:bodyPr anchor="t" anchorCtr="0"/>
          <a:lstStyle>
            <a:lvl1pPr algn="l">
              <a:lnSpc>
                <a:spcPts val="2500"/>
              </a:lnSpc>
              <a:defRPr sz="2000" b="1" baseline="0">
                <a:solidFill>
                  <a:schemeClr val="tx1"/>
                </a:solidFill>
                <a:latin typeface="+mj-lt"/>
              </a:defRPr>
            </a:lvl1pPr>
          </a:lstStyle>
          <a:p>
            <a:r>
              <a:rPr lang="en-GB" noProof="0" dirty="0" smtClean="0"/>
              <a:t>Click to edit title</a:t>
            </a:r>
            <a:endParaRPr lang="en-GB" noProof="0" dirty="0"/>
          </a:p>
        </p:txBody>
      </p:sp>
      <p:sp>
        <p:nvSpPr>
          <p:cNvPr id="8" name="Tijdelijke aanduiding voor datum 7"/>
          <p:cNvSpPr>
            <a:spLocks noGrp="1"/>
          </p:cNvSpPr>
          <p:nvPr>
            <p:ph type="dt" sz="half" idx="10"/>
          </p:nvPr>
        </p:nvSpPr>
        <p:spPr/>
        <p:txBody>
          <a:bodyPr/>
          <a:lstStyle/>
          <a:p>
            <a:fld id="{F10973AC-957D-C346-BA56-D82065FA2AEB}" type="datetimeFigureOut">
              <a:rPr lang="en-GB" noProof="0" smtClean="0"/>
              <a:pPr/>
              <a:t>23-01-2018</a:t>
            </a:fld>
            <a:endParaRPr lang="en-GB" noProof="0"/>
          </a:p>
        </p:txBody>
      </p:sp>
      <p:sp>
        <p:nvSpPr>
          <p:cNvPr id="9" name="Tijdelijke aanduiding voor dianummer 8"/>
          <p:cNvSpPr>
            <a:spLocks noGrp="1"/>
          </p:cNvSpPr>
          <p:nvPr>
            <p:ph type="sldNum" sz="quarter" idx="11"/>
          </p:nvPr>
        </p:nvSpPr>
        <p:spPr/>
        <p:txBody>
          <a:bodyPr/>
          <a:lstStyle/>
          <a:p>
            <a:fld id="{8C6BC05E-DB9A-EB4A-A776-575FA40369A3}" type="slidenum">
              <a:rPr lang="en-GB" noProof="0" smtClean="0"/>
              <a:pPr/>
              <a:t>‹#›</a:t>
            </a:fld>
            <a:endParaRPr lang="en-GB" noProof="0"/>
          </a:p>
        </p:txBody>
      </p:sp>
      <p:sp>
        <p:nvSpPr>
          <p:cNvPr id="10" name="Tijdelijke aanduiding voor voettekst 9"/>
          <p:cNvSpPr>
            <a:spLocks noGrp="1"/>
          </p:cNvSpPr>
          <p:nvPr>
            <p:ph type="ftr" sz="quarter" idx="12"/>
          </p:nvPr>
        </p:nvSpPr>
        <p:spPr/>
        <p:txBody>
          <a:bodyPr/>
          <a:lstStyle/>
          <a:p>
            <a:endParaRPr lang="en-GB" noProof="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91525" y="396000"/>
            <a:ext cx="8172000" cy="828000"/>
          </a:xfrm>
          <a:prstGeom prst="rect">
            <a:avLst/>
          </a:prstGeom>
        </p:spPr>
        <p:txBody>
          <a:bodyPr vert="horz" lIns="0" tIns="0" rIns="0" bIns="0" rtlCol="0" anchor="t" anchorCtr="0">
            <a:noAutofit/>
          </a:bodyPr>
          <a:lstStyle/>
          <a:p>
            <a:r>
              <a:rPr lang="en-GB" noProof="0" smtClean="0"/>
              <a:t>Click to edit title</a:t>
            </a:r>
            <a:endParaRPr lang="en-GB" noProof="0"/>
          </a:p>
        </p:txBody>
      </p:sp>
      <p:sp>
        <p:nvSpPr>
          <p:cNvPr id="3" name="Tijdelijke aanduiding voor tekst 2"/>
          <p:cNvSpPr>
            <a:spLocks noGrp="1"/>
          </p:cNvSpPr>
          <p:nvPr>
            <p:ph type="body" idx="1"/>
          </p:nvPr>
        </p:nvSpPr>
        <p:spPr>
          <a:xfrm>
            <a:off x="491524" y="1295401"/>
            <a:ext cx="8172000" cy="4680000"/>
          </a:xfrm>
          <a:prstGeom prst="rect">
            <a:avLst/>
          </a:prstGeom>
        </p:spPr>
        <p:txBody>
          <a:bodyPr vert="horz" lIns="0" tIns="0" rIns="0" bIns="0" rtlCol="0" anchor="t" anchorCtr="0">
            <a:noAutofit/>
          </a:bodyPr>
          <a:lstStyle/>
          <a:p>
            <a:pPr lvl="0"/>
            <a:r>
              <a:rPr lang="en-GB" noProof="0" dirty="0" smtClean="0"/>
              <a:t>Click to edit text</a:t>
            </a:r>
          </a:p>
          <a:p>
            <a:pPr lvl="1"/>
            <a:r>
              <a:rPr lang="en-GB" noProof="0" dirty="0" smtClean="0"/>
              <a:t>Second level text</a:t>
            </a:r>
          </a:p>
          <a:p>
            <a:pPr lvl="2"/>
            <a:r>
              <a:rPr lang="en-GB" noProof="0" dirty="0" smtClean="0"/>
              <a:t>Third level text</a:t>
            </a:r>
          </a:p>
          <a:p>
            <a:pPr lvl="3"/>
            <a:r>
              <a:rPr lang="en-GB" noProof="0" dirty="0" smtClean="0"/>
              <a:t>Forth level text</a:t>
            </a:r>
          </a:p>
          <a:p>
            <a:pPr lvl="4"/>
            <a:r>
              <a:rPr lang="en-GB" noProof="0" dirty="0" smtClean="0"/>
              <a:t>Fifth level text</a:t>
            </a:r>
            <a:endParaRPr lang="en-GB" noProof="0" dirty="0"/>
          </a:p>
        </p:txBody>
      </p:sp>
      <p:sp>
        <p:nvSpPr>
          <p:cNvPr id="4" name="Tijdelijke aanduiding voor datum 3"/>
          <p:cNvSpPr>
            <a:spLocks noGrp="1"/>
          </p:cNvSpPr>
          <p:nvPr>
            <p:ph type="dt" sz="half" idx="2"/>
          </p:nvPr>
        </p:nvSpPr>
        <p:spPr>
          <a:xfrm>
            <a:off x="817200" y="6217570"/>
            <a:ext cx="756000" cy="240380"/>
          </a:xfrm>
          <a:prstGeom prst="rect">
            <a:avLst/>
          </a:prstGeom>
        </p:spPr>
        <p:txBody>
          <a:bodyPr vert="horz" lIns="0" tIns="0" rIns="0" bIns="0" rtlCol="0" anchor="t" anchorCtr="0">
            <a:noAutofit/>
          </a:bodyPr>
          <a:lstStyle>
            <a:lvl1pPr algn="l">
              <a:defRPr sz="1000">
                <a:solidFill>
                  <a:schemeClr val="tx1"/>
                </a:solidFill>
                <a:latin typeface="Museo Sans 100"/>
                <a:cs typeface="Museo Sans 100"/>
              </a:defRPr>
            </a:lvl1pPr>
          </a:lstStyle>
          <a:p>
            <a:fld id="{F10973AC-957D-C346-BA56-D82065FA2AEB}" type="datetimeFigureOut">
              <a:rPr lang="en-GB" noProof="0" smtClean="0"/>
              <a:pPr/>
              <a:t>23-01-2018</a:t>
            </a:fld>
            <a:endParaRPr lang="en-GB" noProof="0"/>
          </a:p>
        </p:txBody>
      </p:sp>
      <p:sp>
        <p:nvSpPr>
          <p:cNvPr id="5" name="Tijdelijke aanduiding voor voettekst 4"/>
          <p:cNvSpPr>
            <a:spLocks noGrp="1"/>
          </p:cNvSpPr>
          <p:nvPr>
            <p:ph type="ftr" sz="quarter" idx="3"/>
          </p:nvPr>
        </p:nvSpPr>
        <p:spPr>
          <a:xfrm>
            <a:off x="1573200" y="6217570"/>
            <a:ext cx="5102920" cy="240380"/>
          </a:xfrm>
          <a:prstGeom prst="rect">
            <a:avLst/>
          </a:prstGeom>
        </p:spPr>
        <p:txBody>
          <a:bodyPr vert="horz" lIns="0" tIns="0" rIns="0" bIns="0" rtlCol="0" anchor="t" anchorCtr="0">
            <a:noAutofit/>
          </a:bodyPr>
          <a:lstStyle>
            <a:lvl1pPr algn="l">
              <a:defRPr sz="1000" b="0" i="0">
                <a:solidFill>
                  <a:schemeClr val="tx2"/>
                </a:solidFill>
                <a:latin typeface="+mn-lt"/>
                <a:cs typeface="Museo Sans 500"/>
              </a:defRPr>
            </a:lvl1pPr>
          </a:lstStyle>
          <a:p>
            <a:endParaRPr lang="en-GB" noProof="0"/>
          </a:p>
        </p:txBody>
      </p:sp>
      <p:sp>
        <p:nvSpPr>
          <p:cNvPr id="6" name="Tijdelijke aanduiding voor dianummer 5"/>
          <p:cNvSpPr>
            <a:spLocks noGrp="1"/>
          </p:cNvSpPr>
          <p:nvPr>
            <p:ph type="sldNum" sz="quarter" idx="4"/>
          </p:nvPr>
        </p:nvSpPr>
        <p:spPr>
          <a:xfrm>
            <a:off x="491525" y="6217570"/>
            <a:ext cx="324000" cy="240380"/>
          </a:xfrm>
          <a:prstGeom prst="rect">
            <a:avLst/>
          </a:prstGeom>
        </p:spPr>
        <p:txBody>
          <a:bodyPr vert="horz" lIns="0" tIns="0" rIns="0" bIns="0" rtlCol="0" anchor="t" anchorCtr="0">
            <a:noAutofit/>
          </a:bodyPr>
          <a:lstStyle>
            <a:lvl1pPr algn="l">
              <a:defRPr sz="1000" b="0" i="0">
                <a:solidFill>
                  <a:schemeClr val="tx2"/>
                </a:solidFill>
                <a:latin typeface="+mn-lt"/>
                <a:cs typeface="Museo Sans 500"/>
              </a:defRPr>
            </a:lvl1pPr>
          </a:lstStyle>
          <a:p>
            <a:fld id="{8C6BC05E-DB9A-EB4A-A776-575FA40369A3}" type="slidenum">
              <a:rPr lang="en-GB" noProof="0" smtClean="0"/>
              <a:pPr/>
              <a:t>‹#›</a:t>
            </a:fld>
            <a:endParaRPr lang="en-GB" noProof="0"/>
          </a:p>
        </p:txBody>
      </p:sp>
      <p:pic>
        <p:nvPicPr>
          <p:cNvPr id="7" name="Afbeelding 6" descr="EU_Logo_Groen_300.png"/>
          <p:cNvPicPr>
            <a:picLocks noChangeAspect="1"/>
          </p:cNvPicPr>
          <p:nvPr/>
        </p:nvPicPr>
        <p:blipFill>
          <a:blip r:embed="rId13">
            <a:alphaModFix/>
          </a:blip>
          <a:stretch>
            <a:fillRect/>
          </a:stretch>
        </p:blipFill>
        <p:spPr>
          <a:xfrm>
            <a:off x="7308000" y="6012000"/>
            <a:ext cx="1432608" cy="5760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9" r:id="rId4"/>
    <p:sldLayoutId id="2147483652" r:id="rId5"/>
    <p:sldLayoutId id="2147483653" r:id="rId6"/>
    <p:sldLayoutId id="2147483660" r:id="rId7"/>
    <p:sldLayoutId id="2147483661" r:id="rId8"/>
    <p:sldLayoutId id="2147483654" r:id="rId9"/>
    <p:sldLayoutId id="2147483655" r:id="rId10"/>
    <p:sldLayoutId id="2147483657" r:id="rId11"/>
  </p:sldLayoutIdLst>
  <p:txStyles>
    <p:titleStyle>
      <a:lvl1pPr algn="l" defTabSz="457200" rtl="0" eaLnBrk="1" latinLnBrk="0" hangingPunct="1">
        <a:lnSpc>
          <a:spcPts val="3200"/>
        </a:lnSpc>
        <a:spcBef>
          <a:spcPct val="0"/>
        </a:spcBef>
        <a:buNone/>
        <a:defRPr sz="2800" b="0" i="0" kern="1200" baseline="0">
          <a:solidFill>
            <a:schemeClr val="tx2"/>
          </a:solidFill>
          <a:latin typeface="+mj-lt"/>
          <a:ea typeface="+mj-ea"/>
          <a:cs typeface="Museo Sans 700"/>
        </a:defRPr>
      </a:lvl1pPr>
    </p:titleStyle>
    <p:bodyStyle>
      <a:lvl1pPr marL="288000" indent="-288000" algn="l" defTabSz="457200" rtl="0" eaLnBrk="1" latinLnBrk="0" hangingPunct="1">
        <a:lnSpc>
          <a:spcPts val="2500"/>
        </a:lnSpc>
        <a:spcBef>
          <a:spcPts val="0"/>
        </a:spcBef>
        <a:buSzPct val="130000"/>
        <a:buFont typeface="Arial"/>
        <a:buChar char="•"/>
        <a:defRPr sz="2000" b="0" i="0" kern="1200" baseline="0">
          <a:solidFill>
            <a:schemeClr val="tx1"/>
          </a:solidFill>
          <a:latin typeface="+mn-lt"/>
          <a:ea typeface="+mn-ea"/>
          <a:cs typeface="Museo Sans 500"/>
        </a:defRPr>
      </a:lvl1pPr>
      <a:lvl2pPr marL="576000" indent="-288000" algn="l" defTabSz="457200" rtl="0" eaLnBrk="1" latinLnBrk="0" hangingPunct="1">
        <a:lnSpc>
          <a:spcPts val="2500"/>
        </a:lnSpc>
        <a:spcBef>
          <a:spcPts val="0"/>
        </a:spcBef>
        <a:buSzPct val="130000"/>
        <a:buFont typeface="Arial"/>
        <a:buChar char="•"/>
        <a:defRPr sz="2000" b="0" i="0" kern="1200">
          <a:solidFill>
            <a:schemeClr val="tx1"/>
          </a:solidFill>
          <a:latin typeface="+mn-lt"/>
          <a:ea typeface="+mn-ea"/>
          <a:cs typeface="Museo Sans 500"/>
        </a:defRPr>
      </a:lvl2pPr>
      <a:lvl3pPr marL="864000" indent="-288000" algn="l" defTabSz="457200" rtl="0" eaLnBrk="1" latinLnBrk="0" hangingPunct="1">
        <a:lnSpc>
          <a:spcPts val="2500"/>
        </a:lnSpc>
        <a:spcBef>
          <a:spcPts val="0"/>
        </a:spcBef>
        <a:buSzPct val="130000"/>
        <a:buFont typeface="Arial"/>
        <a:buChar char="•"/>
        <a:defRPr sz="2000" b="0" i="0" kern="1200" baseline="0">
          <a:solidFill>
            <a:schemeClr val="tx1"/>
          </a:solidFill>
          <a:latin typeface="+mn-lt"/>
          <a:ea typeface="+mn-ea"/>
          <a:cs typeface="Museo Sans 500"/>
        </a:defRPr>
      </a:lvl3pPr>
      <a:lvl4pPr marL="1152000" indent="-288000" algn="l" defTabSz="457200" rtl="0" eaLnBrk="1" latinLnBrk="0" hangingPunct="1">
        <a:lnSpc>
          <a:spcPts val="2500"/>
        </a:lnSpc>
        <a:spcBef>
          <a:spcPts val="0"/>
        </a:spcBef>
        <a:buSzPct val="130000"/>
        <a:buFont typeface="Arial"/>
        <a:buChar char="•"/>
        <a:defRPr sz="2000" b="0" i="0" kern="1200">
          <a:solidFill>
            <a:schemeClr val="tx1"/>
          </a:solidFill>
          <a:latin typeface="+mn-lt"/>
          <a:ea typeface="+mn-ea"/>
          <a:cs typeface="Museo Sans 500"/>
        </a:defRPr>
      </a:lvl4pPr>
      <a:lvl5pPr marL="1440000" indent="-288000" algn="l" defTabSz="457200" rtl="0" eaLnBrk="1" latinLnBrk="0" hangingPunct="1">
        <a:lnSpc>
          <a:spcPts val="2500"/>
        </a:lnSpc>
        <a:spcBef>
          <a:spcPts val="0"/>
        </a:spcBef>
        <a:buSzPct val="130000"/>
        <a:buFont typeface="Arial"/>
        <a:buChar char="•"/>
        <a:defRPr sz="20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el 2"/>
          <p:cNvSpPr>
            <a:spLocks noGrp="1"/>
          </p:cNvSpPr>
          <p:nvPr>
            <p:ph type="subTitle" idx="1"/>
          </p:nvPr>
        </p:nvSpPr>
        <p:spPr>
          <a:xfrm>
            <a:off x="362309" y="3863662"/>
            <a:ext cx="9144000" cy="919616"/>
          </a:xfrm>
        </p:spPr>
        <p:txBody>
          <a:bodyPr/>
          <a:lstStyle/>
          <a:p>
            <a:endParaRPr lang="nl-NL" sz="2400" dirty="0" smtClean="0"/>
          </a:p>
          <a:p>
            <a:pPr algn="ctr"/>
            <a:r>
              <a:rPr lang="nl-NL" sz="2400" b="1" dirty="0" smtClean="0"/>
              <a:t>Payal Arora </a:t>
            </a:r>
            <a:endParaRPr lang="nl-NL" sz="2400" b="1" dirty="0"/>
          </a:p>
          <a:p>
            <a:pPr algn="ctr"/>
            <a:r>
              <a:rPr lang="nl-NL" sz="1600" b="1" dirty="0" smtClean="0"/>
              <a:t>Associatie Professor in Media &amp; Communication, Erasmus University Rotterdam</a:t>
            </a:r>
          </a:p>
          <a:p>
            <a:pPr algn="ctr"/>
            <a:r>
              <a:rPr lang="nl-NL" sz="1600" b="1" dirty="0" err="1" smtClean="0"/>
              <a:t>Founder</a:t>
            </a:r>
            <a:r>
              <a:rPr lang="nl-NL" sz="1600" b="1" dirty="0" smtClean="0"/>
              <a:t> and Executive Director of </a:t>
            </a:r>
            <a:r>
              <a:rPr lang="nl-NL" sz="1600" b="1" dirty="0" err="1" smtClean="0"/>
              <a:t>Catalyst</a:t>
            </a:r>
            <a:r>
              <a:rPr lang="nl-NL" sz="1600" b="1" dirty="0" smtClean="0"/>
              <a:t> Lab</a:t>
            </a:r>
          </a:p>
          <a:p>
            <a:pPr algn="ctr"/>
            <a:r>
              <a:rPr lang="nl-NL" sz="1600" b="1" dirty="0"/>
              <a:t>@</a:t>
            </a:r>
            <a:r>
              <a:rPr lang="nl-NL" sz="1600" b="1" dirty="0" smtClean="0"/>
              <a:t>3lmantra</a:t>
            </a:r>
          </a:p>
        </p:txBody>
      </p:sp>
      <p:sp>
        <p:nvSpPr>
          <p:cNvPr id="4" name="Title 3"/>
          <p:cNvSpPr>
            <a:spLocks noGrp="1"/>
          </p:cNvSpPr>
          <p:nvPr>
            <p:ph type="ctrTitle"/>
          </p:nvPr>
        </p:nvSpPr>
        <p:spPr/>
        <p:txBody>
          <a:bodyPr>
            <a:normAutofit fontScale="90000"/>
          </a:bodyPr>
          <a:lstStyle/>
          <a:p>
            <a:pPr>
              <a:lnSpc>
                <a:spcPct val="100000"/>
              </a:lnSpc>
            </a:pPr>
            <a:r>
              <a:rPr lang="en-US" sz="2700" b="1" dirty="0" smtClean="0"/>
              <a:t>Framework to analyze prizes</a:t>
            </a:r>
            <a:br>
              <a:rPr lang="en-US" sz="2700" b="1" dirty="0" smtClean="0"/>
            </a:br>
            <a:r>
              <a:rPr lang="en-US" sz="2700" b="1" dirty="0"/>
              <a:t/>
            </a:r>
            <a:br>
              <a:rPr lang="en-US" sz="2700" b="1" dirty="0"/>
            </a:br>
            <a:r>
              <a:rPr lang="en-US" sz="2700" b="1" dirty="0" smtClean="0"/>
              <a:t>A game changer in financing the digital education economy</a:t>
            </a:r>
            <a:r>
              <a:rPr lang="en-US" sz="2700" b="1" i="1" dirty="0" smtClean="0"/>
              <a:t/>
            </a:r>
            <a:br>
              <a:rPr lang="en-US" sz="2700" b="1" i="1" dirty="0" smtClean="0"/>
            </a:br>
            <a:r>
              <a:rPr lang="en-GB" sz="1400" b="1" dirty="0"/>
              <a:t/>
            </a:r>
            <a:br>
              <a:rPr lang="en-GB" sz="1400" b="1" dirty="0"/>
            </a:br>
            <a:endParaRPr lang="en-GB" sz="1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5" descr="EU_Titel_01_Tr_300.png"/>
          <p:cNvPicPr>
            <a:picLocks noChangeAspect="1"/>
          </p:cNvPicPr>
          <p:nvPr/>
        </p:nvPicPr>
        <p:blipFill>
          <a:blip r:embed="rId3"/>
          <a:stretch>
            <a:fillRect/>
          </a:stretch>
        </p:blipFill>
        <p:spPr>
          <a:xfrm>
            <a:off x="0" y="-1"/>
            <a:ext cx="9144000" cy="6904589"/>
          </a:xfrm>
          <a:prstGeom prst="rect">
            <a:avLst/>
          </a:prstGeom>
        </p:spPr>
      </p:pic>
      <p:sp>
        <p:nvSpPr>
          <p:cNvPr id="3" name="Title 2"/>
          <p:cNvSpPr>
            <a:spLocks noGrp="1"/>
          </p:cNvSpPr>
          <p:nvPr>
            <p:ph type="ctrTitle"/>
          </p:nvPr>
        </p:nvSpPr>
        <p:spPr/>
        <p:txBody>
          <a:bodyPr/>
          <a:lstStyle/>
          <a:p>
            <a:r>
              <a:rPr lang="en-US" dirty="0" smtClean="0"/>
              <a:t>Why prizes?</a:t>
            </a:r>
            <a:endParaRPr lang="en-GB" dirty="0"/>
          </a:p>
        </p:txBody>
      </p:sp>
      <p:sp>
        <p:nvSpPr>
          <p:cNvPr id="5" name="TextBox 4"/>
          <p:cNvSpPr txBox="1"/>
          <p:nvPr/>
        </p:nvSpPr>
        <p:spPr>
          <a:xfrm>
            <a:off x="3559126" y="4372415"/>
            <a:ext cx="5584874" cy="2031325"/>
          </a:xfrm>
          <a:prstGeom prst="rect">
            <a:avLst/>
          </a:prstGeom>
          <a:noFill/>
        </p:spPr>
        <p:txBody>
          <a:bodyPr wrap="square" rtlCol="0">
            <a:spAutoFit/>
          </a:bodyPr>
          <a:lstStyle/>
          <a:p>
            <a:pPr marL="285750" indent="-285750">
              <a:buFontTx/>
              <a:buChar char="-"/>
            </a:pPr>
            <a:r>
              <a:rPr lang="en-US" b="1" dirty="0" smtClean="0"/>
              <a:t>Obsession with innovation</a:t>
            </a:r>
          </a:p>
          <a:p>
            <a:pPr marL="285750" indent="-285750">
              <a:buFontTx/>
              <a:buChar char="-"/>
            </a:pPr>
            <a:r>
              <a:rPr lang="en-US" b="1" dirty="0" smtClean="0"/>
              <a:t>Natural choice- </a:t>
            </a:r>
            <a:r>
              <a:rPr lang="en-US" dirty="0" smtClean="0"/>
              <a:t>market-oriented, competitive &amp; result driven</a:t>
            </a:r>
          </a:p>
          <a:p>
            <a:pPr marL="285750" indent="-285750">
              <a:buFontTx/>
              <a:buChar char="-"/>
            </a:pPr>
            <a:r>
              <a:rPr lang="en-US" dirty="0" smtClean="0"/>
              <a:t>Historical legacy of prizes - renewal</a:t>
            </a:r>
          </a:p>
          <a:p>
            <a:endParaRPr lang="en-US" dirty="0" smtClean="0"/>
          </a:p>
          <a:p>
            <a:pPr marL="285750" indent="-285750">
              <a:buFontTx/>
              <a:buChar char="-"/>
            </a:pPr>
            <a:endParaRPr lang="en-US" dirty="0" smtClean="0"/>
          </a:p>
          <a:p>
            <a:endParaRPr lang="en-GB" dirty="0"/>
          </a:p>
        </p:txBody>
      </p:sp>
      <p:sp>
        <p:nvSpPr>
          <p:cNvPr id="2" name="Rectangle 1"/>
          <p:cNvSpPr/>
          <p:nvPr/>
        </p:nvSpPr>
        <p:spPr>
          <a:xfrm>
            <a:off x="7198516" y="6219074"/>
            <a:ext cx="1386918" cy="369332"/>
          </a:xfrm>
          <a:prstGeom prst="rect">
            <a:avLst/>
          </a:prstGeom>
        </p:spPr>
        <p:txBody>
          <a:bodyPr wrap="none">
            <a:spAutoFit/>
          </a:bodyPr>
          <a:lstStyle/>
          <a:p>
            <a:pPr algn="ctr"/>
            <a:r>
              <a:rPr lang="nl-NL" b="1" dirty="0"/>
              <a:t>@3lmantra</a:t>
            </a:r>
          </a:p>
        </p:txBody>
      </p:sp>
      <p:pic>
        <p:nvPicPr>
          <p:cNvPr id="6" name="Picture 5"/>
          <p:cNvPicPr>
            <a:picLocks noChangeAspect="1"/>
          </p:cNvPicPr>
          <p:nvPr/>
        </p:nvPicPr>
        <p:blipFill>
          <a:blip r:embed="rId4"/>
          <a:stretch>
            <a:fillRect/>
          </a:stretch>
        </p:blipFill>
        <p:spPr>
          <a:xfrm>
            <a:off x="6659134" y="2189886"/>
            <a:ext cx="2062836" cy="168168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74" y="396000"/>
            <a:ext cx="8172000" cy="828000"/>
          </a:xfrm>
        </p:spPr>
        <p:txBody>
          <a:bodyPr/>
          <a:lstStyle/>
          <a:p>
            <a:r>
              <a:rPr lang="en-US" dirty="0" smtClean="0"/>
              <a:t>Doblin Framework</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456974685"/>
              </p:ext>
            </p:extLst>
          </p:nvPr>
        </p:nvGraphicFramePr>
        <p:xfrm>
          <a:off x="1088571" y="1030514"/>
          <a:ext cx="6560458" cy="5167086"/>
        </p:xfrm>
        <a:graphic>
          <a:graphicData uri="http://schemas.openxmlformats.org/drawingml/2006/table">
            <a:tbl>
              <a:tblPr firstRow="1" firstCol="1" bandRow="1">
                <a:tableStyleId>{5C22544A-7EE6-4342-B048-85BDC9FD1C3A}</a:tableStyleId>
              </a:tblPr>
              <a:tblGrid>
                <a:gridCol w="6560458"/>
              </a:tblGrid>
              <a:tr h="722719">
                <a:tc>
                  <a:txBody>
                    <a:bodyPr/>
                    <a:lstStyle/>
                    <a:p>
                      <a:pPr marL="342900" lvl="0" indent="-342900">
                        <a:lnSpc>
                          <a:spcPct val="107000"/>
                        </a:lnSpc>
                        <a:spcAft>
                          <a:spcPts val="0"/>
                        </a:spcAft>
                        <a:buFont typeface="+mj-lt"/>
                        <a:buAutoNum type="arabicPeriod"/>
                      </a:pPr>
                      <a:r>
                        <a:rPr lang="en-US" sz="1400" dirty="0">
                          <a:effectLst/>
                        </a:rPr>
                        <a:t>Resources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Sponsorships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Partnerships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773738">
                <a:tc>
                  <a:txBody>
                    <a:bodyPr/>
                    <a:lstStyle/>
                    <a:p>
                      <a:pPr marL="0" lvl="0" indent="0">
                        <a:lnSpc>
                          <a:spcPct val="107000"/>
                        </a:lnSpc>
                        <a:spcAft>
                          <a:spcPts val="0"/>
                        </a:spcAft>
                        <a:buFont typeface="+mj-lt"/>
                        <a:buNone/>
                      </a:pPr>
                      <a:r>
                        <a:rPr lang="en-US" sz="1400" dirty="0" smtClean="0">
                          <a:effectLst/>
                        </a:rPr>
                        <a:t>2.       Structure</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Types of Prizes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Eligibility Criteria</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Scope</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Types of ICT Projects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Phases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Intellectual Property Rights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72111">
                <a:tc>
                  <a:txBody>
                    <a:bodyPr/>
                    <a:lstStyle/>
                    <a:p>
                      <a:pPr marL="0" lvl="0" indent="0">
                        <a:lnSpc>
                          <a:spcPct val="107000"/>
                        </a:lnSpc>
                        <a:spcAft>
                          <a:spcPts val="0"/>
                        </a:spcAft>
                        <a:buFont typeface="+mj-lt"/>
                        <a:buNone/>
                      </a:pPr>
                      <a:r>
                        <a:rPr lang="en-US" sz="1400" dirty="0" smtClean="0">
                          <a:effectLst/>
                        </a:rPr>
                        <a:t>3.       Motivators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Monetary Incentives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Non-monetary Incentives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14742">
                <a:tc>
                  <a:txBody>
                    <a:bodyPr/>
                    <a:lstStyle/>
                    <a:p>
                      <a:pPr marL="0" lvl="0" indent="0">
                        <a:lnSpc>
                          <a:spcPct val="107000"/>
                        </a:lnSpc>
                        <a:spcAft>
                          <a:spcPts val="0"/>
                        </a:spcAft>
                        <a:buFont typeface="+mj-lt"/>
                        <a:buNone/>
                      </a:pPr>
                      <a:r>
                        <a:rPr lang="en-US" sz="1400" dirty="0" smtClean="0">
                          <a:effectLst/>
                        </a:rPr>
                        <a:t>4.       Communications</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Marketing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83776">
                <a:tc>
                  <a:txBody>
                    <a:bodyPr/>
                    <a:lstStyle/>
                    <a:p>
                      <a:pPr marL="0" lvl="0" indent="0">
                        <a:lnSpc>
                          <a:spcPct val="107000"/>
                        </a:lnSpc>
                        <a:spcAft>
                          <a:spcPts val="0"/>
                        </a:spcAft>
                        <a:buFont typeface="+mj-lt"/>
                        <a:buNone/>
                      </a:pPr>
                      <a:r>
                        <a:rPr lang="en-US" sz="1400" dirty="0" smtClean="0">
                          <a:effectLst/>
                        </a:rPr>
                        <a:t>5.       Evaluation</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Measuring Impact</a:t>
                      </a:r>
                      <a:endParaRPr lang="en-GB" sz="1400" dirty="0">
                        <a:effectLst/>
                      </a:endParaRPr>
                    </a:p>
                    <a:p>
                      <a:pPr marL="742950" lvl="1" indent="-285750">
                        <a:lnSpc>
                          <a:spcPct val="107000"/>
                        </a:lnSpc>
                        <a:spcAft>
                          <a:spcPts val="0"/>
                        </a:spcAft>
                        <a:buFont typeface="Symbol" panose="05050102010706020507" pitchFamily="18" charset="2"/>
                        <a:buChar char=""/>
                      </a:pPr>
                      <a:r>
                        <a:rPr lang="en-US" sz="1400" dirty="0">
                          <a:effectLst/>
                        </a:rPr>
                        <a:t>Long-term Sustainability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3" name="Rectangle 2"/>
          <p:cNvSpPr/>
          <p:nvPr/>
        </p:nvSpPr>
        <p:spPr>
          <a:xfrm>
            <a:off x="5749544" y="6220432"/>
            <a:ext cx="1386918" cy="369332"/>
          </a:xfrm>
          <a:prstGeom prst="rect">
            <a:avLst/>
          </a:prstGeom>
        </p:spPr>
        <p:txBody>
          <a:bodyPr wrap="none">
            <a:spAutoFit/>
          </a:bodyPr>
          <a:lstStyle/>
          <a:p>
            <a:pPr algn="ctr"/>
            <a:r>
              <a:rPr lang="nl-NL" b="1" dirty="0"/>
              <a:t>@3lmantra</a:t>
            </a:r>
          </a:p>
        </p:txBody>
      </p:sp>
    </p:spTree>
    <p:extLst>
      <p:ext uri="{BB962C8B-B14F-4D97-AF65-F5344CB8AC3E}">
        <p14:creationId xmlns:p14="http://schemas.microsoft.com/office/powerpoint/2010/main" val="134420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d-prize.org/wp-content/uploads/2014/08/D-PrizeLogo-100h-nobkgrn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8661" y="4677343"/>
            <a:ext cx="2994160" cy="15046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a:srcRect l="58056" t="2728" r="19119" b="81563"/>
          <a:stretch/>
        </p:blipFill>
        <p:spPr>
          <a:xfrm>
            <a:off x="6428181" y="1142894"/>
            <a:ext cx="2476931" cy="786789"/>
          </a:xfrm>
          <a:prstGeom prst="rect">
            <a:avLst/>
          </a:prstGeom>
        </p:spPr>
      </p:pic>
      <p:pic>
        <p:nvPicPr>
          <p:cNvPr id="4" name="Picture 3"/>
          <p:cNvPicPr>
            <a:picLocks noChangeAspect="1"/>
          </p:cNvPicPr>
          <p:nvPr/>
        </p:nvPicPr>
        <p:blipFill>
          <a:blip r:embed="rId5"/>
          <a:stretch>
            <a:fillRect/>
          </a:stretch>
        </p:blipFill>
        <p:spPr>
          <a:xfrm>
            <a:off x="4887837" y="4532721"/>
            <a:ext cx="4114806" cy="731521"/>
          </a:xfrm>
          <a:prstGeom prst="rect">
            <a:avLst/>
          </a:prstGeom>
        </p:spPr>
      </p:pic>
      <p:pic>
        <p:nvPicPr>
          <p:cNvPr id="7" name="Picture 6"/>
          <p:cNvPicPr>
            <a:picLocks noChangeAspect="1"/>
          </p:cNvPicPr>
          <p:nvPr/>
        </p:nvPicPr>
        <p:blipFill rotWithShape="1">
          <a:blip r:embed="rId6"/>
          <a:srcRect l="3225" t="79916" r="3169" b="6080"/>
          <a:stretch/>
        </p:blipFill>
        <p:spPr>
          <a:xfrm>
            <a:off x="3428959" y="3767485"/>
            <a:ext cx="5573684" cy="547415"/>
          </a:xfrm>
          <a:prstGeom prst="rect">
            <a:avLst/>
          </a:prstGeom>
        </p:spPr>
      </p:pic>
      <p:pic>
        <p:nvPicPr>
          <p:cNvPr id="1028" name="Picture 4" descr="http://portal.unesco.org/geography/en/files/13882/13003923581wise-prize.jpg/wise-priz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75681" y="2505272"/>
            <a:ext cx="1905000" cy="11906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rotWithShape="1">
          <a:blip r:embed="rId8"/>
          <a:srcRect l="6194" t="12886" r="7212" b="19635"/>
          <a:stretch/>
        </p:blipFill>
        <p:spPr>
          <a:xfrm>
            <a:off x="3895741" y="1788916"/>
            <a:ext cx="2936999" cy="863824"/>
          </a:xfrm>
          <a:prstGeom prst="rect">
            <a:avLst/>
          </a:prstGeom>
        </p:spPr>
      </p:pic>
      <p:pic>
        <p:nvPicPr>
          <p:cNvPr id="25" name="Picture 24"/>
          <p:cNvPicPr>
            <a:picLocks noChangeAspect="1"/>
          </p:cNvPicPr>
          <p:nvPr/>
        </p:nvPicPr>
        <p:blipFill rotWithShape="1">
          <a:blip r:embed="rId9"/>
          <a:srcRect t="62545" r="30218" b="16509"/>
          <a:stretch/>
        </p:blipFill>
        <p:spPr>
          <a:xfrm>
            <a:off x="6775472" y="316400"/>
            <a:ext cx="1994015" cy="798022"/>
          </a:xfrm>
          <a:prstGeom prst="rect">
            <a:avLst/>
          </a:prstGeom>
        </p:spPr>
      </p:pic>
      <p:pic>
        <p:nvPicPr>
          <p:cNvPr id="29" name="Picture 28"/>
          <p:cNvPicPr>
            <a:picLocks noChangeAspect="1"/>
          </p:cNvPicPr>
          <p:nvPr/>
        </p:nvPicPr>
        <p:blipFill>
          <a:blip r:embed="rId10"/>
          <a:stretch>
            <a:fillRect/>
          </a:stretch>
        </p:blipFill>
        <p:spPr>
          <a:xfrm>
            <a:off x="7307930" y="1978508"/>
            <a:ext cx="1597182" cy="1597182"/>
          </a:xfrm>
          <a:prstGeom prst="rect">
            <a:avLst/>
          </a:prstGeom>
        </p:spPr>
      </p:pic>
      <p:sp>
        <p:nvSpPr>
          <p:cNvPr id="2" name="Rectangle 1"/>
          <p:cNvSpPr/>
          <p:nvPr/>
        </p:nvSpPr>
        <p:spPr>
          <a:xfrm>
            <a:off x="5640183" y="6159931"/>
            <a:ext cx="1386918" cy="369332"/>
          </a:xfrm>
          <a:prstGeom prst="rect">
            <a:avLst/>
          </a:prstGeom>
        </p:spPr>
        <p:txBody>
          <a:bodyPr wrap="none">
            <a:spAutoFit/>
          </a:bodyPr>
          <a:lstStyle/>
          <a:p>
            <a:pPr algn="ctr"/>
            <a:r>
              <a:rPr lang="nl-NL" b="1" dirty="0"/>
              <a:t>@3lmantra</a:t>
            </a:r>
          </a:p>
        </p:txBody>
      </p:sp>
    </p:spTree>
    <p:extLst>
      <p:ext uri="{BB962C8B-B14F-4D97-AF65-F5344CB8AC3E}">
        <p14:creationId xmlns:p14="http://schemas.microsoft.com/office/powerpoint/2010/main" val="911339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Resources</a:t>
            </a:r>
            <a:endParaRPr lang="en-GB" dirty="0"/>
          </a:p>
        </p:txBody>
      </p:sp>
      <p:sp>
        <p:nvSpPr>
          <p:cNvPr id="4" name="Rectangle 3"/>
          <p:cNvSpPr/>
          <p:nvPr/>
        </p:nvSpPr>
        <p:spPr>
          <a:xfrm>
            <a:off x="256674" y="1427747"/>
            <a:ext cx="7684168" cy="5816977"/>
          </a:xfrm>
          <a:prstGeom prst="rect">
            <a:avLst/>
          </a:prstGeom>
        </p:spPr>
        <p:txBody>
          <a:bodyPr wrap="square">
            <a:spAutoFit/>
          </a:bodyPr>
          <a:lstStyle/>
          <a:p>
            <a:r>
              <a:rPr lang="en-US" sz="2000" dirty="0" smtClean="0">
                <a:solidFill>
                  <a:schemeClr val="tx2"/>
                </a:solidFill>
              </a:rPr>
              <a:t>Sponsorship</a:t>
            </a:r>
          </a:p>
          <a:p>
            <a:pPr marL="285750" indent="-285750">
              <a:buFontTx/>
              <a:buChar char="-"/>
            </a:pPr>
            <a:r>
              <a:rPr lang="en-US" b="1" dirty="0" smtClean="0"/>
              <a:t>Corporate philanthropist funding </a:t>
            </a:r>
            <a:r>
              <a:rPr lang="en-US" dirty="0" smtClean="0"/>
              <a:t>–commercial agenda (CSR -core business, long term issue)</a:t>
            </a:r>
          </a:p>
          <a:p>
            <a:pPr marL="285750" indent="-285750">
              <a:buFontTx/>
              <a:buChar char="-"/>
            </a:pPr>
            <a:r>
              <a:rPr lang="en-US" dirty="0" smtClean="0"/>
              <a:t>Private sector not as closely </a:t>
            </a:r>
            <a:r>
              <a:rPr lang="en-US" b="1" dirty="0" smtClean="0"/>
              <a:t>scrutinized </a:t>
            </a:r>
          </a:p>
          <a:p>
            <a:endParaRPr lang="en-GB" dirty="0"/>
          </a:p>
          <a:p>
            <a:r>
              <a:rPr lang="en-US" sz="2000" dirty="0" smtClean="0">
                <a:solidFill>
                  <a:schemeClr val="tx2"/>
                </a:solidFill>
              </a:rPr>
              <a:t>Partnerships</a:t>
            </a:r>
          </a:p>
          <a:p>
            <a:pPr marL="342900" indent="-342900">
              <a:buFontTx/>
              <a:buChar char="-"/>
            </a:pPr>
            <a:r>
              <a:rPr lang="en-US" b="1" dirty="0"/>
              <a:t>Non </a:t>
            </a:r>
            <a:r>
              <a:rPr lang="en-US" b="1" dirty="0" smtClean="0"/>
              <a:t>funder corporate partnerships </a:t>
            </a:r>
            <a:r>
              <a:rPr lang="en-US" dirty="0"/>
              <a:t>for knowledge, expertise &amp; </a:t>
            </a:r>
            <a:r>
              <a:rPr lang="en-US" dirty="0" smtClean="0"/>
              <a:t>networks</a:t>
            </a:r>
          </a:p>
          <a:p>
            <a:pPr marL="342900" indent="-342900">
              <a:buFontTx/>
              <a:buChar char="-"/>
            </a:pPr>
            <a:endParaRPr lang="en-US" dirty="0" smtClean="0"/>
          </a:p>
          <a:p>
            <a:r>
              <a:rPr lang="en-US" dirty="0" smtClean="0">
                <a:solidFill>
                  <a:schemeClr val="accent6"/>
                </a:solidFill>
              </a:rPr>
              <a:t>EduApp4Syria</a:t>
            </a:r>
            <a:r>
              <a:rPr lang="en-US" dirty="0">
                <a:solidFill>
                  <a:schemeClr val="accent6"/>
                </a:solidFill>
              </a:rPr>
              <a:t> </a:t>
            </a:r>
            <a:r>
              <a:rPr lang="en-US" dirty="0" smtClean="0">
                <a:solidFill>
                  <a:schemeClr val="accent6"/>
                </a:solidFill>
              </a:rPr>
              <a:t>director</a:t>
            </a:r>
            <a:r>
              <a:rPr lang="en-US" dirty="0" smtClean="0"/>
              <a:t>: </a:t>
            </a:r>
            <a:r>
              <a:rPr lang="en-US" dirty="0"/>
              <a:t>“The commercial companies are more used to thinking about demand so their expertise is totally needed to see what the end user gets out of these ICT education </a:t>
            </a:r>
            <a:r>
              <a:rPr lang="en-US" dirty="0" smtClean="0"/>
              <a:t>products”</a:t>
            </a:r>
          </a:p>
          <a:p>
            <a:endParaRPr lang="en-US" dirty="0" smtClean="0"/>
          </a:p>
          <a:p>
            <a:pPr marL="285750" indent="-285750">
              <a:buFontTx/>
              <a:buChar char="-"/>
            </a:pPr>
            <a:r>
              <a:rPr lang="en-US" b="1" dirty="0" err="1" smtClean="0"/>
              <a:t>InnoCentive</a:t>
            </a:r>
            <a:r>
              <a:rPr lang="en-US" dirty="0" smtClean="0"/>
              <a:t> crowdsourcing platform – digital labor exploitation</a:t>
            </a:r>
          </a:p>
          <a:p>
            <a:pPr marL="285750" indent="-285750">
              <a:buFontTx/>
              <a:buChar char="-"/>
            </a:pPr>
            <a:r>
              <a:rPr lang="en-US" dirty="0" smtClean="0"/>
              <a:t>Dearth of partnerships with </a:t>
            </a:r>
            <a:r>
              <a:rPr lang="en-US" b="1" dirty="0" smtClean="0"/>
              <a:t>beneficiary countries governments </a:t>
            </a:r>
            <a:r>
              <a:rPr lang="en-US" dirty="0" smtClean="0"/>
              <a:t>–sustainability issue</a:t>
            </a:r>
            <a:endParaRPr lang="en-US" dirty="0"/>
          </a:p>
          <a:p>
            <a:pPr marL="342900" indent="-342900">
              <a:buFontTx/>
              <a:buChar char="-"/>
            </a:pPr>
            <a:endParaRPr lang="en-US" sz="2000" dirty="0" smtClean="0"/>
          </a:p>
          <a:p>
            <a:endParaRPr lang="en-US" sz="2000" dirty="0" smtClean="0"/>
          </a:p>
          <a:p>
            <a:endParaRPr lang="en-GB" sz="2000" dirty="0"/>
          </a:p>
          <a:p>
            <a:endParaRPr lang="en-GB" sz="2000" dirty="0"/>
          </a:p>
        </p:txBody>
      </p:sp>
      <p:sp>
        <p:nvSpPr>
          <p:cNvPr id="3" name="Rectangle 2"/>
          <p:cNvSpPr/>
          <p:nvPr/>
        </p:nvSpPr>
        <p:spPr>
          <a:xfrm>
            <a:off x="5665138" y="6071940"/>
            <a:ext cx="1386918" cy="369332"/>
          </a:xfrm>
          <a:prstGeom prst="rect">
            <a:avLst/>
          </a:prstGeom>
        </p:spPr>
        <p:txBody>
          <a:bodyPr wrap="none">
            <a:spAutoFit/>
          </a:bodyPr>
          <a:lstStyle/>
          <a:p>
            <a:pPr algn="ctr"/>
            <a:r>
              <a:rPr lang="nl-NL" b="1" dirty="0"/>
              <a:t>@3lmantra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a:t>
            </a:r>
            <a:r>
              <a:rPr lang="en-US" dirty="0" smtClean="0"/>
              <a:t>. Structure</a:t>
            </a:r>
            <a:endParaRPr lang="en-GB" dirty="0"/>
          </a:p>
        </p:txBody>
      </p:sp>
      <p:sp>
        <p:nvSpPr>
          <p:cNvPr id="4" name="Rectangle 3"/>
          <p:cNvSpPr/>
          <p:nvPr/>
        </p:nvSpPr>
        <p:spPr>
          <a:xfrm>
            <a:off x="256673" y="934261"/>
            <a:ext cx="8611555" cy="5232202"/>
          </a:xfrm>
          <a:prstGeom prst="rect">
            <a:avLst/>
          </a:prstGeom>
        </p:spPr>
        <p:txBody>
          <a:bodyPr wrap="square">
            <a:spAutoFit/>
          </a:bodyPr>
          <a:lstStyle/>
          <a:p>
            <a:r>
              <a:rPr lang="en-US" sz="2000" dirty="0" smtClean="0">
                <a:solidFill>
                  <a:schemeClr val="tx2"/>
                </a:solidFill>
              </a:rPr>
              <a:t>Type of prizes</a:t>
            </a:r>
          </a:p>
          <a:p>
            <a:pPr marL="285750" indent="-285750">
              <a:buFontTx/>
              <a:buChar char="-"/>
            </a:pPr>
            <a:r>
              <a:rPr lang="en-US" b="1" dirty="0" smtClean="0"/>
              <a:t>Incentive and </a:t>
            </a:r>
            <a:r>
              <a:rPr lang="en-US" b="1" dirty="0"/>
              <a:t>recognition </a:t>
            </a:r>
            <a:r>
              <a:rPr lang="en-US" b="1" dirty="0" smtClean="0"/>
              <a:t>prizes-(97</a:t>
            </a:r>
            <a:r>
              <a:rPr lang="en-US" dirty="0"/>
              <a:t>% </a:t>
            </a:r>
            <a:r>
              <a:rPr lang="en-US" dirty="0" smtClean="0"/>
              <a:t>recognition prizes to </a:t>
            </a:r>
            <a:r>
              <a:rPr lang="en-US" dirty="0"/>
              <a:t>now </a:t>
            </a:r>
            <a:r>
              <a:rPr lang="en-US" dirty="0" smtClean="0"/>
              <a:t>78% incentive prizes in a decade)</a:t>
            </a:r>
          </a:p>
          <a:p>
            <a:endParaRPr lang="en-US" dirty="0" smtClean="0">
              <a:solidFill>
                <a:schemeClr val="accent6"/>
              </a:solidFill>
            </a:endParaRPr>
          </a:p>
          <a:p>
            <a:r>
              <a:rPr lang="en-US" dirty="0" smtClean="0">
                <a:solidFill>
                  <a:schemeClr val="accent6"/>
                </a:solidFill>
              </a:rPr>
              <a:t>All </a:t>
            </a:r>
            <a:r>
              <a:rPr lang="en-US" dirty="0">
                <a:solidFill>
                  <a:schemeClr val="accent6"/>
                </a:solidFill>
              </a:rPr>
              <a:t>Children Reading Project Director at World Vision </a:t>
            </a:r>
            <a:r>
              <a:rPr lang="en-US" dirty="0" smtClean="0"/>
              <a:t>,“By doing </a:t>
            </a:r>
            <a:r>
              <a:rPr lang="en-US" dirty="0"/>
              <a:t>an incentive prize, you get the product upfront, you can evaluate the product and also it’s a good model to attract new problem solvers and a good way to get the message out to the public” </a:t>
            </a:r>
            <a:endParaRPr lang="en-US" dirty="0" smtClean="0"/>
          </a:p>
          <a:p>
            <a:endParaRPr lang="en-US" dirty="0" smtClean="0"/>
          </a:p>
          <a:p>
            <a:r>
              <a:rPr lang="en-US" sz="2000" dirty="0" smtClean="0">
                <a:solidFill>
                  <a:schemeClr val="tx2"/>
                </a:solidFill>
              </a:rPr>
              <a:t>Eligibility Criteria</a:t>
            </a:r>
          </a:p>
          <a:p>
            <a:pPr marL="285750" indent="-285750">
              <a:buFontTx/>
              <a:buChar char="-"/>
            </a:pPr>
            <a:r>
              <a:rPr lang="en-US" b="1" dirty="0" smtClean="0"/>
              <a:t>current </a:t>
            </a:r>
            <a:r>
              <a:rPr lang="en-US" b="1" dirty="0"/>
              <a:t>bias</a:t>
            </a:r>
            <a:r>
              <a:rPr lang="en-US" dirty="0"/>
              <a:t> in funding </a:t>
            </a:r>
            <a:r>
              <a:rPr lang="en-US" dirty="0" smtClean="0"/>
              <a:t>entrepreneurs </a:t>
            </a:r>
            <a:r>
              <a:rPr lang="en-US" dirty="0"/>
              <a:t>over experienced </a:t>
            </a:r>
            <a:r>
              <a:rPr lang="en-US" dirty="0" smtClean="0"/>
              <a:t>practitioners</a:t>
            </a:r>
          </a:p>
          <a:p>
            <a:pPr marL="285750" indent="-285750">
              <a:buFontTx/>
              <a:buChar char="-"/>
            </a:pPr>
            <a:r>
              <a:rPr lang="en-US" dirty="0" smtClean="0"/>
              <a:t>Too narrow or too broad criteria impacting the </a:t>
            </a:r>
            <a:r>
              <a:rPr lang="en-US" b="1" dirty="0" smtClean="0"/>
              <a:t>diversity of applicants</a:t>
            </a:r>
          </a:p>
          <a:p>
            <a:pPr marL="285750" indent="-285750">
              <a:buFontTx/>
              <a:buChar char="-"/>
            </a:pPr>
            <a:r>
              <a:rPr lang="en-US" dirty="0" smtClean="0">
                <a:solidFill>
                  <a:schemeClr val="accent6"/>
                </a:solidFill>
              </a:rPr>
              <a:t>Founder </a:t>
            </a:r>
            <a:r>
              <a:rPr lang="en-US" dirty="0">
                <a:solidFill>
                  <a:schemeClr val="accent6"/>
                </a:solidFill>
              </a:rPr>
              <a:t>of Makeosity </a:t>
            </a:r>
            <a:r>
              <a:rPr lang="en-US" dirty="0"/>
              <a:t>“I didn’t have enough money, a strong team. Anyone competing for the XPRIZE should see this as a major commitment, a full time </a:t>
            </a:r>
            <a:r>
              <a:rPr lang="en-US" dirty="0" smtClean="0"/>
              <a:t>job”</a:t>
            </a:r>
          </a:p>
          <a:p>
            <a:endParaRPr lang="en-US" sz="2000" dirty="0" smtClean="0"/>
          </a:p>
          <a:p>
            <a:endParaRPr lang="en-GB" sz="2000" dirty="0"/>
          </a:p>
          <a:p>
            <a:endParaRPr lang="en-GB" sz="2000" dirty="0"/>
          </a:p>
        </p:txBody>
      </p:sp>
      <p:sp>
        <p:nvSpPr>
          <p:cNvPr id="3" name="Rectangle 2"/>
          <p:cNvSpPr/>
          <p:nvPr/>
        </p:nvSpPr>
        <p:spPr>
          <a:xfrm>
            <a:off x="5608867" y="6166463"/>
            <a:ext cx="1386918" cy="369332"/>
          </a:xfrm>
          <a:prstGeom prst="rect">
            <a:avLst/>
          </a:prstGeom>
        </p:spPr>
        <p:txBody>
          <a:bodyPr wrap="none">
            <a:spAutoFit/>
          </a:bodyPr>
          <a:lstStyle/>
          <a:p>
            <a:pPr algn="ctr"/>
            <a:r>
              <a:rPr lang="nl-NL" b="1" dirty="0"/>
              <a:t>@3lmantra</a:t>
            </a:r>
          </a:p>
        </p:txBody>
      </p:sp>
    </p:spTree>
    <p:extLst>
      <p:ext uri="{BB962C8B-B14F-4D97-AF65-F5344CB8AC3E}">
        <p14:creationId xmlns:p14="http://schemas.microsoft.com/office/powerpoint/2010/main" val="1550594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250" y="120906"/>
            <a:ext cx="8172000" cy="448437"/>
          </a:xfrm>
        </p:spPr>
        <p:txBody>
          <a:bodyPr/>
          <a:lstStyle/>
          <a:p>
            <a:r>
              <a:rPr lang="en-US" dirty="0" smtClean="0"/>
              <a:t>2. Structure </a:t>
            </a:r>
            <a:r>
              <a:rPr lang="en-US" b="1" dirty="0" smtClean="0"/>
              <a:t>(cont.)</a:t>
            </a:r>
            <a:endParaRPr lang="en-US" b="1" dirty="0"/>
          </a:p>
        </p:txBody>
      </p:sp>
      <p:sp>
        <p:nvSpPr>
          <p:cNvPr id="3" name="TextBox 2"/>
          <p:cNvSpPr txBox="1"/>
          <p:nvPr/>
        </p:nvSpPr>
        <p:spPr>
          <a:xfrm>
            <a:off x="0" y="586596"/>
            <a:ext cx="9144000" cy="6001643"/>
          </a:xfrm>
          <a:prstGeom prst="rect">
            <a:avLst/>
          </a:prstGeom>
          <a:noFill/>
        </p:spPr>
        <p:txBody>
          <a:bodyPr wrap="square" rtlCol="0">
            <a:spAutoFit/>
          </a:bodyPr>
          <a:lstStyle/>
          <a:p>
            <a:r>
              <a:rPr lang="en-US" sz="2000" dirty="0">
                <a:solidFill>
                  <a:schemeClr val="tx2"/>
                </a:solidFill>
              </a:rPr>
              <a:t>Eligibility </a:t>
            </a:r>
            <a:r>
              <a:rPr lang="en-US" sz="2000" dirty="0" smtClean="0">
                <a:solidFill>
                  <a:schemeClr val="tx2"/>
                </a:solidFill>
              </a:rPr>
              <a:t>Criteria</a:t>
            </a:r>
            <a:endParaRPr lang="en-US" b="1" dirty="0" smtClean="0"/>
          </a:p>
          <a:p>
            <a:pPr marL="285750" indent="-285750">
              <a:buFontTx/>
              <a:buChar char="-"/>
            </a:pPr>
            <a:r>
              <a:rPr lang="en-US" b="1" dirty="0"/>
              <a:t>Technical criteria – </a:t>
            </a:r>
            <a:r>
              <a:rPr lang="en-US" dirty="0"/>
              <a:t>existing vs future technology and cost effectiveness</a:t>
            </a:r>
            <a:r>
              <a:rPr lang="en-US" b="1" dirty="0"/>
              <a:t> </a:t>
            </a:r>
          </a:p>
          <a:p>
            <a:endParaRPr lang="en-US" dirty="0" smtClean="0">
              <a:solidFill>
                <a:schemeClr val="accent6"/>
              </a:solidFill>
            </a:endParaRPr>
          </a:p>
          <a:p>
            <a:r>
              <a:rPr lang="en-US" dirty="0" smtClean="0">
                <a:solidFill>
                  <a:schemeClr val="accent6"/>
                </a:solidFill>
              </a:rPr>
              <a:t>Ed </a:t>
            </a:r>
            <a:r>
              <a:rPr lang="en-US" dirty="0" err="1">
                <a:solidFill>
                  <a:schemeClr val="accent6"/>
                </a:solidFill>
              </a:rPr>
              <a:t>McNierney</a:t>
            </a:r>
            <a:r>
              <a:rPr lang="en-US" dirty="0">
                <a:solidFill>
                  <a:schemeClr val="accent6"/>
                </a:solidFill>
              </a:rPr>
              <a:t>, Director of Technical Operations of XPRIZE</a:t>
            </a:r>
          </a:p>
          <a:p>
            <a:r>
              <a:rPr lang="en-US" dirty="0" smtClean="0"/>
              <a:t>“We </a:t>
            </a:r>
            <a:r>
              <a:rPr lang="en-US" dirty="0"/>
              <a:t>are working with Google to procure tablets for this competition and part of this reason we have not released what model we will be deploying the product on is because it has not been built yet…We are aiming for a relatively expensive device. The device we will be using for the field test will be expensive now but by 2019, it should be much cheaper. We don’t want to limit you with the technology today as we recognize that it needs to be effective for the technology for tomorrow</a:t>
            </a:r>
            <a:r>
              <a:rPr lang="en-US" dirty="0" smtClean="0"/>
              <a:t>”</a:t>
            </a:r>
          </a:p>
          <a:p>
            <a:endParaRPr lang="en-US" dirty="0"/>
          </a:p>
          <a:p>
            <a:pPr marL="285750" indent="-285750">
              <a:buFontTx/>
              <a:buChar char="-"/>
            </a:pPr>
            <a:r>
              <a:rPr lang="en-US" b="1" dirty="0"/>
              <a:t>Political dimension on device </a:t>
            </a:r>
            <a:r>
              <a:rPr lang="en-US" b="1" dirty="0" smtClean="0"/>
              <a:t>usage </a:t>
            </a:r>
            <a:r>
              <a:rPr lang="en-US" b="1" dirty="0"/>
              <a:t>–XPRIZE and Google</a:t>
            </a:r>
          </a:p>
          <a:p>
            <a:endParaRPr lang="en-US" dirty="0" smtClean="0"/>
          </a:p>
          <a:p>
            <a:r>
              <a:rPr lang="en-US" sz="2000" dirty="0" smtClean="0">
                <a:solidFill>
                  <a:schemeClr val="tx2"/>
                </a:solidFill>
              </a:rPr>
              <a:t>Scope</a:t>
            </a:r>
          </a:p>
          <a:p>
            <a:pPr marL="342900" indent="-342900">
              <a:buFontTx/>
              <a:buChar char="-"/>
            </a:pPr>
            <a:r>
              <a:rPr lang="en-US" dirty="0" smtClean="0"/>
              <a:t>Self-Autonomous solutions</a:t>
            </a:r>
          </a:p>
          <a:p>
            <a:pPr marL="342900" indent="-342900">
              <a:buFontTx/>
              <a:buChar char="-"/>
            </a:pPr>
            <a:r>
              <a:rPr lang="en-US" b="1" dirty="0" smtClean="0"/>
              <a:t>Basic literacy, numeracy </a:t>
            </a:r>
            <a:r>
              <a:rPr lang="en-US" dirty="0" smtClean="0"/>
              <a:t>and early education</a:t>
            </a:r>
          </a:p>
          <a:p>
            <a:pPr marL="342900" indent="-342900">
              <a:buFontTx/>
              <a:buChar char="-"/>
            </a:pPr>
            <a:r>
              <a:rPr lang="en-US" b="1" dirty="0" smtClean="0"/>
              <a:t>M-learning and t</a:t>
            </a:r>
            <a:r>
              <a:rPr lang="en-US" dirty="0" smtClean="0"/>
              <a:t>eacher training (informal vs formal)</a:t>
            </a:r>
          </a:p>
          <a:p>
            <a:pPr marL="342900" indent="-342900">
              <a:buFontTx/>
              <a:buChar char="-"/>
            </a:pPr>
            <a:r>
              <a:rPr lang="en-US" b="1" dirty="0" smtClean="0"/>
              <a:t>Localization </a:t>
            </a:r>
            <a:r>
              <a:rPr lang="en-US" b="1" dirty="0"/>
              <a:t>of content</a:t>
            </a:r>
            <a:r>
              <a:rPr lang="en-US" dirty="0"/>
              <a:t>- </a:t>
            </a:r>
            <a:r>
              <a:rPr lang="en-US" dirty="0" smtClean="0"/>
              <a:t>local engagement </a:t>
            </a:r>
            <a:r>
              <a:rPr lang="en-US" dirty="0"/>
              <a:t>vs. </a:t>
            </a:r>
            <a:r>
              <a:rPr lang="en-US" dirty="0" smtClean="0"/>
              <a:t>commercialization </a:t>
            </a:r>
            <a:r>
              <a:rPr lang="en-US" dirty="0"/>
              <a:t>and scalability</a:t>
            </a:r>
          </a:p>
          <a:p>
            <a:endParaRPr lang="en-US" dirty="0"/>
          </a:p>
          <a:p>
            <a:pPr marL="342900" indent="-342900">
              <a:buFontTx/>
              <a:buChar char="-"/>
            </a:pPr>
            <a:endParaRPr lang="en-GB" sz="2000" dirty="0">
              <a:solidFill>
                <a:schemeClr val="tx2"/>
              </a:solidFill>
            </a:endParaRPr>
          </a:p>
          <a:p>
            <a:pPr marL="285750" indent="-285750">
              <a:buFontTx/>
              <a:buChar char="-"/>
            </a:pPr>
            <a:endParaRPr lang="en-US" dirty="0"/>
          </a:p>
        </p:txBody>
      </p:sp>
    </p:spTree>
    <p:extLst>
      <p:ext uri="{BB962C8B-B14F-4D97-AF65-F5344CB8AC3E}">
        <p14:creationId xmlns:p14="http://schemas.microsoft.com/office/powerpoint/2010/main" val="535107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Structure (cont.)</a:t>
            </a:r>
            <a:endParaRPr lang="en-US" dirty="0"/>
          </a:p>
        </p:txBody>
      </p:sp>
      <p:sp>
        <p:nvSpPr>
          <p:cNvPr id="3" name="TextBox 2"/>
          <p:cNvSpPr txBox="1"/>
          <p:nvPr/>
        </p:nvSpPr>
        <p:spPr>
          <a:xfrm>
            <a:off x="0" y="885446"/>
            <a:ext cx="8850701" cy="5786199"/>
          </a:xfrm>
          <a:prstGeom prst="rect">
            <a:avLst/>
          </a:prstGeom>
          <a:noFill/>
        </p:spPr>
        <p:txBody>
          <a:bodyPr wrap="square" rtlCol="0">
            <a:spAutoFit/>
          </a:bodyPr>
          <a:lstStyle/>
          <a:p>
            <a:r>
              <a:rPr lang="en-US" sz="2000" dirty="0" smtClean="0">
                <a:solidFill>
                  <a:schemeClr val="tx2"/>
                </a:solidFill>
              </a:rPr>
              <a:t>Phases</a:t>
            </a:r>
          </a:p>
          <a:p>
            <a:pPr marL="342900" indent="-342900">
              <a:buFontTx/>
              <a:buChar char="-"/>
            </a:pPr>
            <a:r>
              <a:rPr lang="en-US" b="1" dirty="0"/>
              <a:t>Incorporating R&amp;D </a:t>
            </a:r>
            <a:r>
              <a:rPr lang="en-US" dirty="0"/>
              <a:t>in the Prize </a:t>
            </a:r>
            <a:r>
              <a:rPr lang="en-US" dirty="0" smtClean="0"/>
              <a:t>Process (e.g. Global Learning XPRIZE 18 months; upfront costs of participating)</a:t>
            </a:r>
          </a:p>
          <a:p>
            <a:endParaRPr lang="en-US" dirty="0" smtClean="0"/>
          </a:p>
          <a:p>
            <a:r>
              <a:rPr lang="en-US" sz="2000" dirty="0">
                <a:solidFill>
                  <a:schemeClr val="tx2"/>
                </a:solidFill>
              </a:rPr>
              <a:t>Incorporating Field-Testing into the Prize </a:t>
            </a:r>
            <a:r>
              <a:rPr lang="en-US" sz="2000" dirty="0" smtClean="0">
                <a:solidFill>
                  <a:schemeClr val="tx2"/>
                </a:solidFill>
              </a:rPr>
              <a:t>Process</a:t>
            </a:r>
          </a:p>
          <a:p>
            <a:pPr marL="285750" indent="-285750">
              <a:buFontTx/>
              <a:buChar char="-"/>
            </a:pPr>
            <a:r>
              <a:rPr lang="en-US" b="1" dirty="0" smtClean="0"/>
              <a:t>innovators </a:t>
            </a:r>
            <a:r>
              <a:rPr lang="en-US" b="1" dirty="0"/>
              <a:t>and evaluators co-design </a:t>
            </a:r>
            <a:r>
              <a:rPr lang="en-US" dirty="0"/>
              <a:t>the field testing </a:t>
            </a:r>
            <a:r>
              <a:rPr lang="en-US" dirty="0" smtClean="0"/>
              <a:t>measures</a:t>
            </a:r>
            <a:endParaRPr lang="en-US" dirty="0"/>
          </a:p>
          <a:p>
            <a:endParaRPr lang="en-US" dirty="0" smtClean="0"/>
          </a:p>
          <a:p>
            <a:r>
              <a:rPr lang="en-US" dirty="0" smtClean="0">
                <a:solidFill>
                  <a:schemeClr val="accent6"/>
                </a:solidFill>
              </a:rPr>
              <a:t>NORAD director</a:t>
            </a:r>
            <a:r>
              <a:rPr lang="en-US" dirty="0" smtClean="0"/>
              <a:t> </a:t>
            </a:r>
            <a:r>
              <a:rPr lang="en-US" dirty="0"/>
              <a:t>“if we don’t do that [field-testing] then we are not in sync with how the technology world actually works. This is usually rather alien to the development agency world. We have to be sensitive to how the typical launching of a digital game entails certain stages that need to be assessed at certain periods</a:t>
            </a:r>
            <a:r>
              <a:rPr lang="en-US" dirty="0" smtClean="0"/>
              <a:t>.”</a:t>
            </a:r>
          </a:p>
          <a:p>
            <a:endParaRPr lang="en-GB" dirty="0"/>
          </a:p>
          <a:p>
            <a:r>
              <a:rPr lang="en-US" sz="2000" dirty="0">
                <a:solidFill>
                  <a:schemeClr val="tx2"/>
                </a:solidFill>
              </a:rPr>
              <a:t>Intellectual Property </a:t>
            </a:r>
            <a:r>
              <a:rPr lang="en-US" sz="2000" dirty="0" smtClean="0">
                <a:solidFill>
                  <a:schemeClr val="tx2"/>
                </a:solidFill>
              </a:rPr>
              <a:t>Rights</a:t>
            </a:r>
          </a:p>
          <a:p>
            <a:pPr marL="342900" indent="-342900">
              <a:buFontTx/>
              <a:buChar char="-"/>
            </a:pPr>
            <a:r>
              <a:rPr lang="en-US" b="1" dirty="0" smtClean="0"/>
              <a:t>Open innovation </a:t>
            </a:r>
            <a:r>
              <a:rPr lang="en-US" dirty="0"/>
              <a:t>vs design ownership </a:t>
            </a:r>
            <a:r>
              <a:rPr lang="en-US" dirty="0" smtClean="0"/>
              <a:t>incentives</a:t>
            </a:r>
          </a:p>
          <a:p>
            <a:pPr marL="342900" indent="-342900">
              <a:buFontTx/>
              <a:buChar char="-"/>
            </a:pPr>
            <a:r>
              <a:rPr lang="en-US" dirty="0"/>
              <a:t>winning solutions </a:t>
            </a:r>
            <a:r>
              <a:rPr lang="en-US" dirty="0" smtClean="0"/>
              <a:t>should be released under </a:t>
            </a:r>
            <a:r>
              <a:rPr lang="en-US" b="1" dirty="0"/>
              <a:t>royalty-free copyright </a:t>
            </a:r>
            <a:r>
              <a:rPr lang="en-US" b="1" dirty="0" smtClean="0"/>
              <a:t>licenses</a:t>
            </a:r>
          </a:p>
          <a:p>
            <a:pPr marL="342900" indent="-342900">
              <a:buFontTx/>
              <a:buChar char="-"/>
            </a:pPr>
            <a:r>
              <a:rPr lang="en-US" b="1" dirty="0" smtClean="0"/>
              <a:t>Patents</a:t>
            </a:r>
            <a:r>
              <a:rPr lang="en-US" dirty="0" smtClean="0"/>
              <a:t> deter innovation</a:t>
            </a:r>
            <a:endParaRPr lang="en-US" dirty="0"/>
          </a:p>
          <a:p>
            <a:pPr marL="342900" indent="-342900">
              <a:buFontTx/>
              <a:buChar char="-"/>
            </a:pPr>
            <a:endParaRPr lang="en-US" sz="2000" dirty="0">
              <a:solidFill>
                <a:schemeClr val="tx2"/>
              </a:solidFill>
            </a:endParaRPr>
          </a:p>
          <a:p>
            <a:endParaRPr lang="en-GB" sz="2000" dirty="0" smtClean="0">
              <a:solidFill>
                <a:schemeClr val="tx2"/>
              </a:solidFill>
            </a:endParaRPr>
          </a:p>
          <a:p>
            <a:endParaRPr lang="en-US" dirty="0"/>
          </a:p>
        </p:txBody>
      </p:sp>
    </p:spTree>
    <p:extLst>
      <p:ext uri="{BB962C8B-B14F-4D97-AF65-F5344CB8AC3E}">
        <p14:creationId xmlns:p14="http://schemas.microsoft.com/office/powerpoint/2010/main" val="1308887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Motivation</a:t>
            </a:r>
            <a:endParaRPr lang="en-US" dirty="0"/>
          </a:p>
        </p:txBody>
      </p:sp>
      <p:sp>
        <p:nvSpPr>
          <p:cNvPr id="3" name="TextBox 2"/>
          <p:cNvSpPr txBox="1"/>
          <p:nvPr/>
        </p:nvSpPr>
        <p:spPr>
          <a:xfrm>
            <a:off x="152174" y="1264057"/>
            <a:ext cx="3158585" cy="5447645"/>
          </a:xfrm>
          <a:prstGeom prst="rect">
            <a:avLst/>
          </a:prstGeom>
          <a:noFill/>
        </p:spPr>
        <p:txBody>
          <a:bodyPr wrap="square" rtlCol="0">
            <a:spAutoFit/>
          </a:bodyPr>
          <a:lstStyle/>
          <a:p>
            <a:r>
              <a:rPr lang="en-US" sz="2000" dirty="0">
                <a:solidFill>
                  <a:schemeClr val="tx2"/>
                </a:solidFill>
              </a:rPr>
              <a:t>Monetary </a:t>
            </a:r>
            <a:r>
              <a:rPr lang="en-US" sz="2000" dirty="0" smtClean="0">
                <a:solidFill>
                  <a:schemeClr val="tx2"/>
                </a:solidFill>
              </a:rPr>
              <a:t>Incentives</a:t>
            </a:r>
          </a:p>
          <a:p>
            <a:pPr marL="342900" indent="-342900">
              <a:buFontTx/>
              <a:buChar char="-"/>
            </a:pPr>
            <a:r>
              <a:rPr lang="en-US" b="1" dirty="0"/>
              <a:t>Size of the prize</a:t>
            </a:r>
          </a:p>
          <a:p>
            <a:pPr marL="285750" indent="-285750">
              <a:buFontTx/>
              <a:buChar char="-"/>
            </a:pPr>
            <a:r>
              <a:rPr lang="en-US" b="1" dirty="0" smtClean="0"/>
              <a:t>Assumptions on user-pay &amp; commercial viability </a:t>
            </a:r>
            <a:r>
              <a:rPr lang="en-US" dirty="0" smtClean="0"/>
              <a:t>in the ICTs for education sector (bop)</a:t>
            </a:r>
          </a:p>
          <a:p>
            <a:endParaRPr lang="en-US" dirty="0"/>
          </a:p>
          <a:p>
            <a:endParaRPr lang="en-US" dirty="0" smtClean="0"/>
          </a:p>
          <a:p>
            <a:r>
              <a:rPr lang="en-US" sz="2000" dirty="0" smtClean="0">
                <a:solidFill>
                  <a:schemeClr val="tx2"/>
                </a:solidFill>
              </a:rPr>
              <a:t>Non-monetary Incentives </a:t>
            </a:r>
          </a:p>
          <a:p>
            <a:pPr marL="285750" indent="-285750">
              <a:buFontTx/>
              <a:buChar char="-"/>
            </a:pPr>
            <a:r>
              <a:rPr lang="en-US" dirty="0" smtClean="0"/>
              <a:t>travelling</a:t>
            </a:r>
            <a:r>
              <a:rPr lang="en-US" dirty="0"/>
              <a:t>, capacity building, networking opportunities, and commercial benefits through investment and advance market </a:t>
            </a:r>
            <a:r>
              <a:rPr lang="en-US" dirty="0" smtClean="0"/>
              <a:t>commitments</a:t>
            </a:r>
          </a:p>
          <a:p>
            <a:endParaRPr lang="en-GB" dirty="0"/>
          </a:p>
          <a:p>
            <a:endParaRPr lang="en-US" dirty="0"/>
          </a:p>
        </p:txBody>
      </p:sp>
      <p:pic>
        <p:nvPicPr>
          <p:cNvPr id="4" name="Picture 3"/>
          <p:cNvPicPr>
            <a:picLocks noChangeAspect="1"/>
          </p:cNvPicPr>
          <p:nvPr/>
        </p:nvPicPr>
        <p:blipFill>
          <a:blip r:embed="rId3"/>
          <a:stretch>
            <a:fillRect/>
          </a:stretch>
        </p:blipFill>
        <p:spPr>
          <a:xfrm>
            <a:off x="3262312" y="396000"/>
            <a:ext cx="5867474" cy="3904537"/>
          </a:xfrm>
          <a:prstGeom prst="rect">
            <a:avLst/>
          </a:prstGeom>
        </p:spPr>
      </p:pic>
    </p:spTree>
    <p:extLst>
      <p:ext uri="{BB962C8B-B14F-4D97-AF65-F5344CB8AC3E}">
        <p14:creationId xmlns:p14="http://schemas.microsoft.com/office/powerpoint/2010/main" val="5555515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525" y="396000"/>
            <a:ext cx="8172000" cy="414883"/>
          </a:xfrm>
        </p:spPr>
        <p:txBody>
          <a:bodyPr/>
          <a:lstStyle/>
          <a:p>
            <a:r>
              <a:rPr lang="en-US" dirty="0" smtClean="0"/>
              <a:t>4. Communications  </a:t>
            </a:r>
            <a:endParaRPr lang="en-US" dirty="0"/>
          </a:p>
        </p:txBody>
      </p:sp>
      <p:sp>
        <p:nvSpPr>
          <p:cNvPr id="3" name="TextBox 2"/>
          <p:cNvSpPr txBox="1"/>
          <p:nvPr/>
        </p:nvSpPr>
        <p:spPr>
          <a:xfrm>
            <a:off x="152175" y="1039770"/>
            <a:ext cx="6201328" cy="954107"/>
          </a:xfrm>
          <a:prstGeom prst="rect">
            <a:avLst/>
          </a:prstGeom>
          <a:noFill/>
        </p:spPr>
        <p:txBody>
          <a:bodyPr wrap="square" rtlCol="0">
            <a:spAutoFit/>
          </a:bodyPr>
          <a:lstStyle/>
          <a:p>
            <a:r>
              <a:rPr lang="en-US" sz="2000" dirty="0" smtClean="0">
                <a:solidFill>
                  <a:schemeClr val="tx2"/>
                </a:solidFill>
              </a:rPr>
              <a:t>Marketing and new media- building reputation</a:t>
            </a:r>
          </a:p>
          <a:p>
            <a:endParaRPr lang="en-GB" dirty="0"/>
          </a:p>
          <a:p>
            <a:endParaRPr lang="en-US" dirty="0"/>
          </a:p>
        </p:txBody>
      </p:sp>
      <p:sp>
        <p:nvSpPr>
          <p:cNvPr id="4" name="AutoShape 2" descr="Image result for xprize winner inter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17141" y="1809724"/>
            <a:ext cx="7095901" cy="4732966"/>
          </a:xfrm>
          <a:prstGeom prst="rect">
            <a:avLst/>
          </a:prstGeom>
        </p:spPr>
      </p:pic>
    </p:spTree>
    <p:extLst>
      <p:ext uri="{BB962C8B-B14F-4D97-AF65-F5344CB8AC3E}">
        <p14:creationId xmlns:p14="http://schemas.microsoft.com/office/powerpoint/2010/main" val="1430261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smtClean="0"/>
              <a:t>. Evaluations</a:t>
            </a:r>
            <a:endParaRPr lang="en-US" dirty="0"/>
          </a:p>
        </p:txBody>
      </p:sp>
      <p:sp>
        <p:nvSpPr>
          <p:cNvPr id="3" name="TextBox 2"/>
          <p:cNvSpPr txBox="1"/>
          <p:nvPr/>
        </p:nvSpPr>
        <p:spPr>
          <a:xfrm>
            <a:off x="152174" y="1224000"/>
            <a:ext cx="8850701" cy="4616648"/>
          </a:xfrm>
          <a:prstGeom prst="rect">
            <a:avLst/>
          </a:prstGeom>
          <a:noFill/>
        </p:spPr>
        <p:txBody>
          <a:bodyPr wrap="square" rtlCol="0">
            <a:spAutoFit/>
          </a:bodyPr>
          <a:lstStyle/>
          <a:p>
            <a:r>
              <a:rPr lang="en-US" sz="2000" dirty="0" smtClean="0">
                <a:solidFill>
                  <a:schemeClr val="tx2"/>
                </a:solidFill>
              </a:rPr>
              <a:t>Post evaluation impact</a:t>
            </a:r>
          </a:p>
          <a:p>
            <a:pPr marL="285750" indent="-285750">
              <a:buFontTx/>
              <a:buChar char="-"/>
            </a:pPr>
            <a:r>
              <a:rPr lang="en-US" dirty="0" smtClean="0"/>
              <a:t>post-award </a:t>
            </a:r>
            <a:r>
              <a:rPr lang="en-US" dirty="0"/>
              <a:t>monitoring &amp;</a:t>
            </a:r>
            <a:r>
              <a:rPr lang="en-US" dirty="0" smtClean="0"/>
              <a:t> </a:t>
            </a:r>
            <a:r>
              <a:rPr lang="en-US" dirty="0"/>
              <a:t>evaluation (M&amp;E) of </a:t>
            </a:r>
            <a:r>
              <a:rPr lang="en-US" dirty="0" smtClean="0"/>
              <a:t>prizes absent</a:t>
            </a:r>
            <a:endParaRPr lang="en-US" dirty="0"/>
          </a:p>
          <a:p>
            <a:endParaRPr lang="en-US" dirty="0" smtClean="0"/>
          </a:p>
          <a:p>
            <a:r>
              <a:rPr lang="en-US" sz="2000" dirty="0">
                <a:solidFill>
                  <a:schemeClr val="tx2"/>
                </a:solidFill>
              </a:rPr>
              <a:t>Long-term </a:t>
            </a:r>
            <a:r>
              <a:rPr lang="en-US" sz="2000" dirty="0" smtClean="0">
                <a:solidFill>
                  <a:schemeClr val="tx2"/>
                </a:solidFill>
              </a:rPr>
              <a:t>Sustainability</a:t>
            </a:r>
          </a:p>
          <a:p>
            <a:endParaRPr lang="en-US" sz="2000" dirty="0">
              <a:solidFill>
                <a:schemeClr val="tx2"/>
              </a:solidFill>
            </a:endParaRPr>
          </a:p>
          <a:p>
            <a:r>
              <a:rPr lang="en-US" dirty="0">
                <a:solidFill>
                  <a:schemeClr val="accent6"/>
                </a:solidFill>
              </a:rPr>
              <a:t>Juan-Pablo Giraldo from UNICEF </a:t>
            </a:r>
            <a:endParaRPr lang="en-US" dirty="0" smtClean="0">
              <a:solidFill>
                <a:schemeClr val="accent6"/>
              </a:solidFill>
            </a:endParaRPr>
          </a:p>
          <a:p>
            <a:r>
              <a:rPr lang="en-US" dirty="0" smtClean="0"/>
              <a:t>“I </a:t>
            </a:r>
            <a:r>
              <a:rPr lang="en-US" dirty="0"/>
              <a:t>am skeptical about incentive prizes because they are not a bottom-up </a:t>
            </a:r>
            <a:r>
              <a:rPr lang="en-US" dirty="0" smtClean="0"/>
              <a:t>process”</a:t>
            </a:r>
          </a:p>
          <a:p>
            <a:endParaRPr lang="en-GB" dirty="0" smtClean="0"/>
          </a:p>
          <a:p>
            <a:r>
              <a:rPr lang="en-US" dirty="0">
                <a:solidFill>
                  <a:schemeClr val="accent6"/>
                </a:solidFill>
              </a:rPr>
              <a:t>Michael </a:t>
            </a:r>
            <a:r>
              <a:rPr lang="en-US" dirty="0" err="1">
                <a:solidFill>
                  <a:schemeClr val="accent6"/>
                </a:solidFill>
              </a:rPr>
              <a:t>Hollaender</a:t>
            </a:r>
            <a:r>
              <a:rPr lang="en-US" dirty="0">
                <a:solidFill>
                  <a:schemeClr val="accent6"/>
                </a:solidFill>
              </a:rPr>
              <a:t> from GIZ </a:t>
            </a:r>
            <a:endParaRPr lang="en-US" dirty="0" smtClean="0">
              <a:solidFill>
                <a:schemeClr val="accent6"/>
              </a:solidFill>
            </a:endParaRPr>
          </a:p>
          <a:p>
            <a:r>
              <a:rPr lang="en-US" dirty="0" smtClean="0"/>
              <a:t>“</a:t>
            </a:r>
            <a:r>
              <a:rPr lang="en-US" dirty="0"/>
              <a:t>innovation and long-term sustainability is contradictory in its pure essence. If you look at Silicon Valley, 17% of their innovations will become successful –so when they talk about innovation, they have already calculated that most of them will fail. If we offer prizes and also claim sustainability, then we are offering the impossible</a:t>
            </a:r>
            <a:r>
              <a:rPr lang="en-US" dirty="0" smtClean="0"/>
              <a:t>”</a:t>
            </a:r>
          </a:p>
          <a:p>
            <a:endParaRPr lang="en-GB" dirty="0"/>
          </a:p>
          <a:p>
            <a:endParaRPr lang="en-US" dirty="0" smtClean="0"/>
          </a:p>
        </p:txBody>
      </p:sp>
    </p:spTree>
    <p:extLst>
      <p:ext uri="{BB962C8B-B14F-4D97-AF65-F5344CB8AC3E}">
        <p14:creationId xmlns:p14="http://schemas.microsoft.com/office/powerpoint/2010/main" val="19277856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5193" y="4013391"/>
            <a:ext cx="2504893" cy="828000"/>
          </a:xfrm>
        </p:spPr>
        <p:txBody>
          <a:bodyPr/>
          <a:lstStyle/>
          <a:p>
            <a:r>
              <a:rPr lang="en-US" dirty="0" smtClean="0"/>
              <a:t>Thank you</a:t>
            </a:r>
            <a:endParaRPr lang="en-US" dirty="0"/>
          </a:p>
        </p:txBody>
      </p:sp>
      <p:sp>
        <p:nvSpPr>
          <p:cNvPr id="3" name="AutoShape 2" descr="Image result for XPRIZE global education"/>
          <p:cNvSpPr>
            <a:spLocks noChangeAspect="1" noChangeArrowheads="1"/>
          </p:cNvSpPr>
          <p:nvPr/>
        </p:nvSpPr>
        <p:spPr bwMode="auto">
          <a:xfrm>
            <a:off x="155575" y="-144463"/>
            <a:ext cx="93428"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106114" y="255054"/>
            <a:ext cx="3835264" cy="6186309"/>
          </a:xfrm>
          <a:prstGeom prst="rect">
            <a:avLst/>
          </a:prstGeom>
        </p:spPr>
        <p:txBody>
          <a:bodyPr wrap="square">
            <a:spAutoFit/>
          </a:bodyPr>
          <a:lstStyle/>
          <a:p>
            <a:r>
              <a:rPr lang="en-US" dirty="0">
                <a:solidFill>
                  <a:srgbClr val="0070C0"/>
                </a:solidFill>
              </a:rPr>
              <a:t>Q. </a:t>
            </a:r>
            <a:r>
              <a:rPr lang="en-US" dirty="0"/>
              <a:t>Do prizes stimulate innovation? </a:t>
            </a:r>
            <a:endParaRPr lang="en-US" dirty="0" smtClean="0"/>
          </a:p>
          <a:p>
            <a:endParaRPr lang="en-US" dirty="0"/>
          </a:p>
          <a:p>
            <a:r>
              <a:rPr lang="en-US" dirty="0">
                <a:solidFill>
                  <a:srgbClr val="0070C0"/>
                </a:solidFill>
              </a:rPr>
              <a:t>Q: </a:t>
            </a:r>
            <a:r>
              <a:rPr lang="en-US" dirty="0"/>
              <a:t>Is technology innovation central to educational reform?  </a:t>
            </a:r>
          </a:p>
          <a:p>
            <a:endParaRPr lang="en-US" dirty="0"/>
          </a:p>
          <a:p>
            <a:endParaRPr lang="en-US" dirty="0" smtClean="0">
              <a:solidFill>
                <a:srgbClr val="0070C0"/>
              </a:solidFill>
            </a:endParaRPr>
          </a:p>
          <a:p>
            <a:r>
              <a:rPr lang="en-US" dirty="0" smtClean="0">
                <a:solidFill>
                  <a:srgbClr val="0070C0"/>
                </a:solidFill>
              </a:rPr>
              <a:t>Q</a:t>
            </a:r>
            <a:r>
              <a:rPr lang="en-US" dirty="0">
                <a:solidFill>
                  <a:srgbClr val="0070C0"/>
                </a:solidFill>
              </a:rPr>
              <a:t>. </a:t>
            </a:r>
            <a:r>
              <a:rPr lang="en-US" dirty="0"/>
              <a:t>Are prizes the most efficient funding mechanism</a:t>
            </a:r>
            <a:r>
              <a:rPr lang="en-US" dirty="0" smtClean="0"/>
              <a:t>?</a:t>
            </a:r>
          </a:p>
          <a:p>
            <a:endParaRPr lang="en-US" dirty="0"/>
          </a:p>
          <a:p>
            <a:r>
              <a:rPr lang="en-US" dirty="0">
                <a:solidFill>
                  <a:srgbClr val="0070C0"/>
                </a:solidFill>
              </a:rPr>
              <a:t>Q. </a:t>
            </a:r>
            <a:r>
              <a:rPr lang="en-US" dirty="0"/>
              <a:t>Is scalability a proxy for sustainability? </a:t>
            </a:r>
          </a:p>
          <a:p>
            <a:endParaRPr lang="en-US" dirty="0" smtClean="0">
              <a:solidFill>
                <a:srgbClr val="0070C0"/>
              </a:solidFill>
            </a:endParaRPr>
          </a:p>
          <a:p>
            <a:endParaRPr lang="en-US" dirty="0" smtClean="0"/>
          </a:p>
          <a:p>
            <a:pPr marL="285750" indent="-285750">
              <a:buFont typeface="Wingdings" panose="05000000000000000000" pitchFamily="2" charset="2"/>
              <a:buChar char="§"/>
            </a:pPr>
            <a:r>
              <a:rPr lang="en-US" dirty="0" smtClean="0"/>
              <a:t>Institutions –corporate funders</a:t>
            </a:r>
          </a:p>
          <a:p>
            <a:pPr marL="285750" indent="-285750">
              <a:buFont typeface="Wingdings" panose="05000000000000000000" pitchFamily="2" charset="2"/>
              <a:buChar char="§"/>
            </a:pPr>
            <a:r>
              <a:rPr lang="en-US" dirty="0" smtClean="0"/>
              <a:t>Digital start ups –maturing companies</a:t>
            </a:r>
          </a:p>
          <a:p>
            <a:pPr marL="285750" indent="-285750">
              <a:buFont typeface="Wingdings" panose="05000000000000000000" pitchFamily="2" charset="2"/>
              <a:buChar char="§"/>
            </a:pPr>
            <a:r>
              <a:rPr lang="en-US" dirty="0" smtClean="0"/>
              <a:t>Digital reputation – designing campaigns</a:t>
            </a:r>
          </a:p>
          <a:p>
            <a:pPr marL="285750" indent="-285750">
              <a:buFont typeface="Wingdings" panose="05000000000000000000" pitchFamily="2" charset="2"/>
              <a:buChar char="§"/>
            </a:pPr>
            <a:r>
              <a:rPr lang="en-US" dirty="0" smtClean="0"/>
              <a:t>Social entrepreneurship – short term</a:t>
            </a:r>
          </a:p>
          <a:p>
            <a:pPr marL="285750" indent="-285750">
              <a:buFont typeface="Wingdings" panose="05000000000000000000" pitchFamily="2" charset="2"/>
              <a:buChar char="§"/>
            </a:pPr>
            <a:r>
              <a:rPr lang="en-US" dirty="0" smtClean="0"/>
              <a:t>Co-design – </a:t>
            </a:r>
            <a:r>
              <a:rPr lang="en-US" smtClean="0"/>
              <a:t>evaluation stage</a:t>
            </a:r>
            <a:endParaRPr lang="en-US" dirty="0" smtClean="0"/>
          </a:p>
          <a:p>
            <a:endParaRPr lang="en-US" dirty="0" smtClean="0">
              <a:solidFill>
                <a:srgbClr val="FF0000"/>
              </a:solidFill>
            </a:endParaRPr>
          </a:p>
        </p:txBody>
      </p:sp>
      <p:pic>
        <p:nvPicPr>
          <p:cNvPr id="2050" name="Picture 2" descr="Image result for eduapp4sy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1378" y="-20911"/>
            <a:ext cx="5202621"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822348"/>
      </p:ext>
    </p:extLst>
  </p:cSld>
  <p:clrMapOvr>
    <a:masterClrMapping/>
  </p:clrMapOvr>
</p:sld>
</file>

<file path=ppt/theme/theme1.xml><?xml version="1.0" encoding="utf-8"?>
<a:theme xmlns:a="http://schemas.openxmlformats.org/drawingml/2006/main" name="Erasmus_Corporate_v1">
  <a:themeElements>
    <a:clrScheme name="EUR_ESHCC">
      <a:dk1>
        <a:srgbClr val="002328"/>
      </a:dk1>
      <a:lt1>
        <a:sysClr val="window" lastClr="FFFFFF"/>
      </a:lt1>
      <a:dk2>
        <a:srgbClr val="006EC3"/>
      </a:dk2>
      <a:lt2>
        <a:srgbClr val="9C9C9C"/>
      </a:lt2>
      <a:accent1>
        <a:srgbClr val="006EC3"/>
      </a:accent1>
      <a:accent2>
        <a:srgbClr val="00B4D2"/>
      </a:accent2>
      <a:accent3>
        <a:srgbClr val="00A22E"/>
      </a:accent3>
      <a:accent4>
        <a:srgbClr val="FFD700"/>
      </a:accent4>
      <a:accent5>
        <a:srgbClr val="FF9E00"/>
      </a:accent5>
      <a:accent6>
        <a:srgbClr val="BC0436"/>
      </a:accent6>
      <a:hlink>
        <a:srgbClr val="000000"/>
      </a:hlink>
      <a:folHlink>
        <a:srgbClr val="000000"/>
      </a:folHlink>
    </a:clrScheme>
    <a:fontScheme name="Erasmus_500-700">
      <a:majorFont>
        <a:latin typeface="Museo Sans 700"/>
        <a:ea typeface=""/>
        <a:cs typeface=""/>
      </a:majorFont>
      <a:minorFont>
        <a:latin typeface="Museo Sans 500"/>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asmus_ESHCC_EN_v1 [Read-Only]" id="{DBFD748D-D0BE-4800-A597-E87F07AF2347}" vid="{EF77ED8E-52F9-4922-8D37-471AD7B8D8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Introductions%20M%5e0B%202015</Template>
  <TotalTime>1763</TotalTime>
  <Words>1284</Words>
  <Application>Microsoft Office PowerPoint</Application>
  <PresentationFormat>On-screen Show (4:3)</PresentationFormat>
  <Paragraphs>157</Paragraphs>
  <Slides>12</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Museo Sans 100</vt:lpstr>
      <vt:lpstr>Museo Sans 500</vt:lpstr>
      <vt:lpstr>Museo Sans 700</vt:lpstr>
      <vt:lpstr>Museo Sans 900</vt:lpstr>
      <vt:lpstr>Symbol</vt:lpstr>
      <vt:lpstr>Times New Roman</vt:lpstr>
      <vt:lpstr>Wingdings</vt:lpstr>
      <vt:lpstr>Erasmus_Corporate_v1</vt:lpstr>
      <vt:lpstr>Framework to analyze prizes  A game changer in financing the digital education economy  </vt:lpstr>
      <vt:lpstr>Why prizes?</vt:lpstr>
      <vt:lpstr>Doblin Framework</vt:lpstr>
      <vt:lpstr>PowerPoint Presentation</vt:lpstr>
      <vt:lpstr>1. Resources</vt:lpstr>
      <vt:lpstr>2. Structure</vt:lpstr>
      <vt:lpstr>2. Structure (cont.)</vt:lpstr>
      <vt:lpstr>2. Structure (cont.)</vt:lpstr>
      <vt:lpstr>3. Motivation</vt:lpstr>
      <vt:lpstr>4. Communications  </vt:lpstr>
      <vt:lpstr>5. Evaluations</vt:lpstr>
      <vt:lpstr>Thank you</vt:lpstr>
    </vt:vector>
  </TitlesOfParts>
  <Manager/>
  <Company>EUR</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&amp; Business Program 2015</dc:title>
  <dc:subject/>
  <dc:creator>Payal Arora</dc:creator>
  <cp:keywords/>
  <dc:description>ESHCC presentatie _x000d_versie 1.0 - december 2014_x000d_Ontwerp: Fabrique_x000d_Sjabloon: Ton Persoon</dc:description>
  <cp:lastModifiedBy>Payal Arora</cp:lastModifiedBy>
  <cp:revision>98</cp:revision>
  <dcterms:created xsi:type="dcterms:W3CDTF">2015-08-31T07:50:38Z</dcterms:created>
  <dcterms:modified xsi:type="dcterms:W3CDTF">2018-01-23T06:55:28Z</dcterms:modified>
  <cp:category/>
</cp:coreProperties>
</file>