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4" r:id="rId2"/>
    <p:sldId id="291" r:id="rId3"/>
    <p:sldId id="292" r:id="rId4"/>
    <p:sldId id="293" r:id="rId5"/>
    <p:sldId id="275" r:id="rId6"/>
    <p:sldId id="274" r:id="rId7"/>
    <p:sldId id="294" r:id="rId8"/>
    <p:sldId id="296" r:id="rId9"/>
    <p:sldId id="297" r:id="rId10"/>
    <p:sldId id="298" r:id="rId11"/>
    <p:sldId id="299" r:id="rId12"/>
    <p:sldId id="286" r:id="rId13"/>
    <p:sldId id="287" r:id="rId14"/>
    <p:sldId id="289" r:id="rId15"/>
    <p:sldId id="288" r:id="rId16"/>
    <p:sldId id="277" r:id="rId17"/>
    <p:sldId id="285" r:id="rId18"/>
    <p:sldId id="290" r:id="rId19"/>
  </p:sldIdLst>
  <p:sldSz cx="9144000" cy="6858000" type="screen4x3"/>
  <p:notesSz cx="6797675" cy="9926638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08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114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108"/>
    </p:cViewPr>
  </p:sorterViewPr>
  <p:notesViewPr>
    <p:cSldViewPr snapToGrid="0" snapToObjects="1">
      <p:cViewPr varScale="1">
        <p:scale>
          <a:sx n="81" d="100"/>
          <a:sy n="81" d="100"/>
        </p:scale>
        <p:origin x="-4020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6B58C-C034-4B1F-8CCB-06528862A985}" type="datetimeFigureOut">
              <a:rPr lang="en-GB" smtClean="0"/>
              <a:t>22/01/2018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6A624-0EA1-4579-8F1E-BB4C5F564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975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9E96C-1BDF-466D-BC0A-DDA8544B5823}" type="datetimeFigureOut">
              <a:rPr lang="en-GB" smtClean="0"/>
              <a:t>22/01/2018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A9C4B-01E7-4151-A754-65EA39C29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012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F307B-F559-014B-A491-8745C2CF82F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79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0E8B0-77DF-410F-9601-8304F2BAE9C8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7988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F307B-F559-014B-A491-8745C2CF82F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79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05426" y="1572830"/>
            <a:ext cx="6114223" cy="2077481"/>
          </a:xfrm>
        </p:spPr>
        <p:txBody>
          <a:bodyPr anchor="b">
            <a:normAutofit/>
          </a:bodyPr>
          <a:lstStyle>
            <a:lvl1pPr algn="ctr">
              <a:defRPr sz="3300" b="1" i="0" baseline="0">
                <a:solidFill>
                  <a:srgbClr val="330865"/>
                </a:solidFill>
                <a:latin typeface="Arial Bold"/>
                <a:cs typeface="Arial Bold"/>
              </a:defRPr>
            </a:lvl1pPr>
          </a:lstStyle>
          <a:p>
            <a:r>
              <a:rPr lang="en-US" dirty="0"/>
              <a:t>The problem with reading research papers and how to do it more effectively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5426" y="3650312"/>
            <a:ext cx="6114223" cy="1185930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Ravishankar M.N.</a:t>
            </a:r>
          </a:p>
          <a:p>
            <a:r>
              <a:rPr lang="en-US" dirty="0"/>
              <a:t>Professor of Globalization and Emerging Market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F93A36-AC15-4D3F-8CA4-AF0F2B2B246F}" type="datetime1">
              <a:rPr lang="en-GB" altLang="en-US"/>
              <a:pPr/>
              <a:t>22/01/2018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356350"/>
            <a:ext cx="3597275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6688" y="6356350"/>
            <a:ext cx="1066800" cy="365125"/>
          </a:xfrm>
        </p:spPr>
        <p:txBody>
          <a:bodyPr/>
          <a:lstStyle>
            <a:lvl1pPr>
              <a:defRPr/>
            </a:lvl1pPr>
          </a:lstStyle>
          <a:p>
            <a:fld id="{9D7E4DF7-8524-4B7C-AC17-D83991C5501D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image1.png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02191" y="6348258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27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FB7CDB-C37A-4636-8C6E-12415A743941}" type="datetime1">
              <a:rPr lang="en-GB" altLang="en-US"/>
              <a:pPr/>
              <a:t>22/01/2018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61AF4-2D77-4CDB-87DF-475C43ABBCEB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image1.png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02191" y="6348258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86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658" y="3179303"/>
            <a:ext cx="6063762" cy="1597579"/>
          </a:xfrm>
        </p:spPr>
        <p:txBody>
          <a:bodyPr anchor="t">
            <a:normAutofit/>
          </a:bodyPr>
          <a:lstStyle>
            <a:lvl1pPr algn="l">
              <a:defRPr sz="3300" b="1" i="0" cap="none">
                <a:solidFill>
                  <a:srgbClr val="330865"/>
                </a:solidFill>
                <a:latin typeface="Arial Bold"/>
                <a:cs typeface="Arial 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0658" y="1446667"/>
            <a:ext cx="6063762" cy="1732635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D09D0B-D4A9-4ACA-97A4-F1A6A7EA8883}" type="datetime1">
              <a:rPr lang="en-GB" altLang="en-US"/>
              <a:pPr/>
              <a:t>22/01/2018</a:t>
            </a:fld>
            <a:endParaRPr lang="en-GB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SBE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3353F-3FF8-42E4-ABA5-91A033AEA577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image1.png"/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86007" y="6247928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3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857232"/>
            <a:ext cx="8839200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438" y="1700213"/>
            <a:ext cx="4344987" cy="37449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8825" y="1700213"/>
            <a:ext cx="4346575" cy="3744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76200" y="6673850"/>
            <a:ext cx="8991600" cy="15081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69864" y="6356350"/>
            <a:ext cx="89082" cy="36512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401B5-C98A-4031-85A0-EAAAEC2A17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7" name="Picture 2" descr="https://diodeweb.files.wordpress.com/2017/02/three-diodes-e1489262861978.jpg?w=82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90328" y="6261588"/>
            <a:ext cx="792088" cy="44452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2314224" y="626158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kern="1200" dirty="0">
                <a:solidFill>
                  <a:srgbClr val="4B006C"/>
                </a:solidFill>
                <a:latin typeface="Verdana" charset="0"/>
                <a:ea typeface="+mn-ea"/>
                <a:cs typeface="+mn-cs"/>
              </a:rPr>
              <a:t>Development Implications of Digital Economies (DIODE)</a:t>
            </a:r>
          </a:p>
        </p:txBody>
      </p:sp>
      <p:pic>
        <p:nvPicPr>
          <p:cNvPr id="9" name="Picture 4" descr="Image result for esrc logo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28024" y="6290028"/>
            <a:ext cx="504056" cy="420607"/>
          </a:xfrm>
          <a:prstGeom prst="rect">
            <a:avLst/>
          </a:prstGeom>
          <a:noFill/>
        </p:spPr>
      </p:pic>
      <p:pic>
        <p:nvPicPr>
          <p:cNvPr id="10" name="image1.png"/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242175" y="6281936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04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460376" y="145140"/>
            <a:ext cx="8229600" cy="55399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3000" b="1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360488"/>
            <a:ext cx="8240713" cy="4473575"/>
          </a:xfrm>
        </p:spPr>
        <p:txBody>
          <a:bodyPr/>
          <a:lstStyle>
            <a:lvl1pPr>
              <a:buClr>
                <a:srgbClr val="0070C0"/>
              </a:buClr>
              <a:defRPr sz="2200">
                <a:solidFill>
                  <a:srgbClr val="595959"/>
                </a:solidFill>
              </a:defRPr>
            </a:lvl1pPr>
            <a:lvl2pPr>
              <a:buClr>
                <a:srgbClr val="0070C0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</a:defRPr>
            </a:lvl2pPr>
            <a:lvl3pPr>
              <a:buClr>
                <a:srgbClr val="0070C0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</a:defRPr>
            </a:lvl3pPr>
            <a:lvl4pPr>
              <a:buClr>
                <a:srgbClr val="0070C0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</a:defRPr>
            </a:lvl4pPr>
            <a:lvl5pPr>
              <a:buClr>
                <a:srgbClr val="0070C0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IN" dirty="0"/>
              <a:t>Please use bullet points on this slide when the content is heavy break it up into highlights, don’t use paragraphs of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pic>
        <p:nvPicPr>
          <p:cNvPr id="4" name="image1.png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42175" y="6281936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05856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9863" y="168275"/>
            <a:ext cx="885507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9863" y="1412875"/>
            <a:ext cx="8855075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652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9D752172-C506-4108-B44A-53ABB6650668}" type="datetime1">
              <a:rPr lang="en-GB" altLang="en-US"/>
              <a:pPr/>
              <a:t>22/01/2018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49663" y="6356350"/>
            <a:ext cx="3600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9863" y="6356350"/>
            <a:ext cx="10572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6168E6E4-1374-45FE-B854-39EBBF3AAB28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Picture 2" descr="https://diodeweb.files.wordpress.com/2017/02/three-diodes-e1489262861978.jpg?w=825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4890328" y="6261588"/>
            <a:ext cx="792088" cy="44452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2314224" y="626158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kern="1200" dirty="0">
                <a:solidFill>
                  <a:srgbClr val="4B006C"/>
                </a:solidFill>
                <a:latin typeface="Verdana" charset="0"/>
                <a:ea typeface="+mn-ea"/>
                <a:cs typeface="+mn-cs"/>
              </a:rPr>
              <a:t>Development Implications of Digital Economies (DIODE)</a:t>
            </a:r>
          </a:p>
        </p:txBody>
      </p:sp>
      <p:pic>
        <p:nvPicPr>
          <p:cNvPr id="9" name="Picture 4" descr="Image result for esrc logo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628024" y="6290028"/>
            <a:ext cx="504056" cy="42060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2" r:id="rId2"/>
    <p:sldLayoutId id="2147483672" r:id="rId3"/>
    <p:sldLayoutId id="2147483673" r:id="rId4"/>
    <p:sldLayoutId id="2147483674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Arial Bold"/>
          <a:ea typeface="ＭＳ Ｐゴシック" charset="-128"/>
          <a:cs typeface="Arial Bold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3000" kern="1200">
          <a:solidFill>
            <a:srgbClr val="262626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2600" kern="1200">
          <a:solidFill>
            <a:srgbClr val="262626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2200" kern="1200">
          <a:solidFill>
            <a:srgbClr val="262626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kern="1200">
          <a:solidFill>
            <a:srgbClr val="262626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1400" kern="1200">
          <a:solidFill>
            <a:srgbClr val="262626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19" Type="http://schemas.openxmlformats.org/officeDocument/2006/relationships/image" Target="../media/image27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34.jpeg"/><Relationship Id="rId18" Type="http://schemas.openxmlformats.org/officeDocument/2006/relationships/image" Target="../media/image37.gif"/><Relationship Id="rId3" Type="http://schemas.openxmlformats.org/officeDocument/2006/relationships/image" Target="../media/image29.jpeg"/><Relationship Id="rId7" Type="http://schemas.openxmlformats.org/officeDocument/2006/relationships/image" Target="../media/image18.jpeg"/><Relationship Id="rId12" Type="http://schemas.openxmlformats.org/officeDocument/2006/relationships/image" Target="../media/image33.jpeg"/><Relationship Id="rId17" Type="http://schemas.openxmlformats.org/officeDocument/2006/relationships/image" Target="../media/image36.jpeg"/><Relationship Id="rId2" Type="http://schemas.openxmlformats.org/officeDocument/2006/relationships/image" Target="../media/image13.jpe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11" Type="http://schemas.openxmlformats.org/officeDocument/2006/relationships/image" Target="../media/image3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31.jpeg"/><Relationship Id="rId19" Type="http://schemas.openxmlformats.org/officeDocument/2006/relationships/image" Target="../media/image38.jpeg"/><Relationship Id="rId4" Type="http://schemas.openxmlformats.org/officeDocument/2006/relationships/image" Target="../media/image15.jpeg"/><Relationship Id="rId9" Type="http://schemas.openxmlformats.org/officeDocument/2006/relationships/image" Target="../media/image30.jpeg"/><Relationship Id="rId1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4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19" Type="http://schemas.openxmlformats.org/officeDocument/2006/relationships/image" Target="../media/image27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7956" y="1413509"/>
            <a:ext cx="8640960" cy="2334865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Digital Social Entrepreneurship and Hybrid Organizing</a:t>
            </a:r>
            <a:endParaRPr lang="en-GB" sz="4400" b="1" i="1" dirty="0">
              <a:solidFill>
                <a:srgbClr val="4B006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437112"/>
            <a:ext cx="8305800" cy="1752600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M.N. Ravishankar</a:t>
            </a:r>
          </a:p>
          <a:p>
            <a:r>
              <a:rPr lang="en-GB" b="1" dirty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DIODE workshop, 22</a:t>
            </a:r>
            <a:r>
              <a:rPr lang="en-GB" b="1" baseline="30000" dirty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nd</a:t>
            </a:r>
            <a:r>
              <a:rPr lang="en-GB" b="1" dirty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 January 2018</a:t>
            </a:r>
          </a:p>
          <a:p>
            <a:r>
              <a:rPr lang="en-GB" b="1" dirty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Cape Town, South Africa</a:t>
            </a:r>
          </a:p>
        </p:txBody>
      </p:sp>
    </p:spTree>
    <p:extLst>
      <p:ext uri="{BB962C8B-B14F-4D97-AF65-F5344CB8AC3E}">
        <p14:creationId xmlns:p14="http://schemas.microsoft.com/office/powerpoint/2010/main" val="1372577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E1AD6-0424-4463-880A-5ED22228E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Digital Social Entrepreneurship (DSE)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5046B-90C8-471D-9D14-82512DB91F87}"/>
              </a:ext>
            </a:extLst>
          </p:cNvPr>
          <p:cNvSpPr txBox="1"/>
          <p:nvPr/>
        </p:nvSpPr>
        <p:spPr>
          <a:xfrm>
            <a:off x="425302" y="1711842"/>
            <a:ext cx="79850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DSE: entrepreneurial work of social ventures whose business models rely primarily on digital technologies</a:t>
            </a:r>
          </a:p>
        </p:txBody>
      </p:sp>
      <p:pic>
        <p:nvPicPr>
          <p:cNvPr id="5" name="Picture 4" descr="Image result for cloud factory">
            <a:extLst>
              <a:ext uri="{FF2B5EF4-FFF2-40B4-BE49-F238E27FC236}">
                <a16:creationId xmlns:a16="http://schemas.microsoft.com/office/drawing/2014/main" id="{AB54B124-B2F6-4710-A358-33A9F07D1A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12" y="3432459"/>
            <a:ext cx="1906270" cy="1906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Image result for b2r impact sourcing">
            <a:extLst>
              <a:ext uri="{FF2B5EF4-FFF2-40B4-BE49-F238E27FC236}">
                <a16:creationId xmlns:a16="http://schemas.microsoft.com/office/drawing/2014/main" id="{36611880-FF80-46D9-BC98-127DC588CB3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037" y="3547130"/>
            <a:ext cx="3028315" cy="150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Picture 8" descr="Image result for digital divide data">
            <a:extLst>
              <a:ext uri="{FF2B5EF4-FFF2-40B4-BE49-F238E27FC236}">
                <a16:creationId xmlns:a16="http://schemas.microsoft.com/office/drawing/2014/main" id="{A07AA443-4C01-48C6-B2BD-54FA05299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380" y="3096836"/>
            <a:ext cx="2560719" cy="256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164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E1AD6-0424-4463-880A-5ED22228E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Hybrid Organizing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5046B-90C8-471D-9D14-82512DB91F87}"/>
              </a:ext>
            </a:extLst>
          </p:cNvPr>
          <p:cNvSpPr txBox="1"/>
          <p:nvPr/>
        </p:nvSpPr>
        <p:spPr>
          <a:xfrm>
            <a:off x="425302" y="1711842"/>
            <a:ext cx="7985051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Hybrid Organizing: activities by which organizations combine multiple organizational forms </a:t>
            </a:r>
            <a:r>
              <a:rPr lang="en-GB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(Battilana and Lee, 2014)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Integrated activities: advancement of commercial and social goals through a common set of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Less integration implies difficult trade-offs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271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E1AD6-0424-4463-880A-5ED22228E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Question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5046B-90C8-471D-9D14-82512DB91F87}"/>
              </a:ext>
            </a:extLst>
          </p:cNvPr>
          <p:cNvSpPr txBox="1"/>
          <p:nvPr/>
        </p:nvSpPr>
        <p:spPr>
          <a:xfrm>
            <a:off x="425302" y="1711842"/>
            <a:ext cx="79850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does DSE incorporate and develop ‘activity integration’?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Process-level insights missing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Successful combination of charity and commercial logics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Rang De – an instantiation of DSE</a:t>
            </a:r>
          </a:p>
        </p:txBody>
      </p:sp>
    </p:spTree>
    <p:extLst>
      <p:ext uri="{BB962C8B-B14F-4D97-AF65-F5344CB8AC3E}">
        <p14:creationId xmlns:p14="http://schemas.microsoft.com/office/powerpoint/2010/main" val="3671258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Rang De</a:t>
            </a:r>
          </a:p>
        </p:txBody>
      </p:sp>
      <p:pic>
        <p:nvPicPr>
          <p:cNvPr id="1027" name="Picture 3" descr="C:\Users\bsrm6\Dropbox\diode 2017\rang de found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7" y="1371598"/>
            <a:ext cx="3118865" cy="233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srm6\Dropbox\diode 2017\Rang_model_infographi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50850"/>
            <a:ext cx="7376678" cy="297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21622" y="1623701"/>
            <a:ext cx="4050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n-lt"/>
              </a:rPr>
              <a:t>Peer-to-peer lending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n-lt"/>
              </a:rPr>
              <a:t>Access to low cost microcredit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n-lt"/>
              </a:rPr>
              <a:t>Individuals lend small sums of money via online portal</a:t>
            </a:r>
          </a:p>
        </p:txBody>
      </p:sp>
    </p:spTree>
    <p:extLst>
      <p:ext uri="{BB962C8B-B14F-4D97-AF65-F5344CB8AC3E}">
        <p14:creationId xmlns:p14="http://schemas.microsoft.com/office/powerpoint/2010/main" val="269861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/>
          </p:nvPr>
        </p:nvSpPr>
        <p:spPr>
          <a:xfrm>
            <a:off x="76200" y="549594"/>
            <a:ext cx="8839200" cy="457200"/>
          </a:xfrm>
        </p:spPr>
        <p:txBody>
          <a:bodyPr/>
          <a:lstStyle/>
          <a:p>
            <a:pPr algn="ctr" eaLnBrk="1" hangingPunct="1"/>
            <a:r>
              <a:rPr lang="en-GB" dirty="0"/>
              <a:t>Rang De Impact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3798480"/>
            <a:ext cx="8964612" cy="218360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12508 social investors</a:t>
            </a:r>
          </a:p>
          <a:p>
            <a:r>
              <a:rPr lang="en-GB" sz="2800" dirty="0">
                <a:latin typeface="+mn-lt"/>
              </a:rPr>
              <a:t>57474 loans disbursed</a:t>
            </a:r>
          </a:p>
          <a:p>
            <a:r>
              <a:rPr lang="en-GB" sz="2800" dirty="0">
                <a:latin typeface="+mn-lt"/>
              </a:rPr>
              <a:t>INR 584.4M (£7M): social investments raised</a:t>
            </a:r>
          </a:p>
          <a:p>
            <a:r>
              <a:rPr lang="en-GB" sz="2800" dirty="0">
                <a:latin typeface="+mn-lt"/>
              </a:rPr>
              <a:t>92.96%: repayment rate</a:t>
            </a:r>
          </a:p>
          <a:p>
            <a:r>
              <a:rPr lang="en-GB" sz="2800" dirty="0">
                <a:latin typeface="+mn-lt"/>
              </a:rPr>
              <a:t>18 states </a:t>
            </a:r>
          </a:p>
          <a:p>
            <a:r>
              <a:rPr lang="en-GB" sz="2800" dirty="0">
                <a:latin typeface="+mn-lt"/>
              </a:rPr>
              <a:t>3697 education loans</a:t>
            </a:r>
          </a:p>
          <a:p>
            <a:r>
              <a:rPr lang="en-GB" sz="2800" dirty="0">
                <a:latin typeface="+mn-lt"/>
              </a:rPr>
              <a:t>93.33% women borrowers</a:t>
            </a:r>
          </a:p>
          <a:p>
            <a:r>
              <a:rPr lang="en-GB" sz="2800" dirty="0">
                <a:latin typeface="+mn-lt"/>
              </a:rPr>
              <a:t>9-18%: APR interest rate charged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600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7664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6F647-A040-4B9B-B074-9578AF7C2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67" y="516038"/>
            <a:ext cx="8839200" cy="457200"/>
          </a:xfrm>
        </p:spPr>
        <p:txBody>
          <a:bodyPr/>
          <a:lstStyle/>
          <a:p>
            <a:pPr algn="ctr"/>
            <a:r>
              <a:rPr lang="en-GB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does it work?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39A523C-2A22-462C-AADF-B4A9166BA01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192657"/>
              </p:ext>
            </p:extLst>
          </p:nvPr>
        </p:nvGraphicFramePr>
        <p:xfrm>
          <a:off x="382136" y="1828802"/>
          <a:ext cx="8533262" cy="442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5736">
                  <a:extLst>
                    <a:ext uri="{9D8B030D-6E8A-4147-A177-3AD203B41FA5}">
                      <a16:colId xmlns:a16="http://schemas.microsoft.com/office/drawing/2014/main" val="4075849578"/>
                    </a:ext>
                  </a:extLst>
                </a:gridCol>
                <a:gridCol w="1089218">
                  <a:extLst>
                    <a:ext uri="{9D8B030D-6E8A-4147-A177-3AD203B41FA5}">
                      <a16:colId xmlns:a16="http://schemas.microsoft.com/office/drawing/2014/main" val="1655810774"/>
                    </a:ext>
                  </a:extLst>
                </a:gridCol>
                <a:gridCol w="1150287">
                  <a:extLst>
                    <a:ext uri="{9D8B030D-6E8A-4147-A177-3AD203B41FA5}">
                      <a16:colId xmlns:a16="http://schemas.microsoft.com/office/drawing/2014/main" val="2215502217"/>
                    </a:ext>
                  </a:extLst>
                </a:gridCol>
                <a:gridCol w="1046376">
                  <a:extLst>
                    <a:ext uri="{9D8B030D-6E8A-4147-A177-3AD203B41FA5}">
                      <a16:colId xmlns:a16="http://schemas.microsoft.com/office/drawing/2014/main" val="2752948500"/>
                    </a:ext>
                  </a:extLst>
                </a:gridCol>
                <a:gridCol w="1420994">
                  <a:extLst>
                    <a:ext uri="{9D8B030D-6E8A-4147-A177-3AD203B41FA5}">
                      <a16:colId xmlns:a16="http://schemas.microsoft.com/office/drawing/2014/main" val="1231573733"/>
                    </a:ext>
                  </a:extLst>
                </a:gridCol>
                <a:gridCol w="1039085">
                  <a:extLst>
                    <a:ext uri="{9D8B030D-6E8A-4147-A177-3AD203B41FA5}">
                      <a16:colId xmlns:a16="http://schemas.microsoft.com/office/drawing/2014/main" val="3867998254"/>
                    </a:ext>
                  </a:extLst>
                </a:gridCol>
                <a:gridCol w="1291566">
                  <a:extLst>
                    <a:ext uri="{9D8B030D-6E8A-4147-A177-3AD203B41FA5}">
                      <a16:colId xmlns:a16="http://schemas.microsoft.com/office/drawing/2014/main" val="3239683378"/>
                    </a:ext>
                  </a:extLst>
                </a:gridCol>
              </a:tblGrid>
              <a:tr h="4845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Loan Product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Impact Partner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Rang De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Social Investor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Contingency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Total (Flat)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Total (APR)*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 anchor="b"/>
                </a:tc>
                <a:extLst>
                  <a:ext uri="{0D108BD9-81ED-4DB2-BD59-A6C34878D82A}">
                    <a16:rowId xmlns:a16="http://schemas.microsoft.com/office/drawing/2014/main" val="2191771850"/>
                  </a:ext>
                </a:extLst>
              </a:tr>
              <a:tr h="2501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Business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5.50%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0.50%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10.00%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17.97%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extLst>
                  <a:ext uri="{0D108BD9-81ED-4DB2-BD59-A6C34878D82A}">
                    <a16:rowId xmlns:a16="http://schemas.microsoft.com/office/drawing/2014/main" val="3360468989"/>
                  </a:ext>
                </a:extLst>
              </a:tr>
              <a:tr h="6846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Higher Education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2.00%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2.00%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0.50%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4.50%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8.41%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extLst>
                  <a:ext uri="{0D108BD9-81ED-4DB2-BD59-A6C34878D82A}">
                    <a16:rowId xmlns:a16="http://schemas.microsoft.com/office/drawing/2014/main" val="3937041628"/>
                  </a:ext>
                </a:extLst>
              </a:tr>
              <a:tr h="6846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Primary Education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0.50%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6.50%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11.79%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extLst>
                  <a:ext uri="{0D108BD9-81ED-4DB2-BD59-A6C34878D82A}">
                    <a16:rowId xmlns:a16="http://schemas.microsoft.com/office/drawing/2014/main" val="1842773653"/>
                  </a:ext>
                </a:extLst>
              </a:tr>
              <a:tr h="4608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Microventure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1.00%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7.00%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12.60%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extLst>
                  <a:ext uri="{0D108BD9-81ED-4DB2-BD59-A6C34878D82A}">
                    <a16:rowId xmlns:a16="http://schemas.microsoft.com/office/drawing/2014/main" val="1447902296"/>
                  </a:ext>
                </a:extLst>
              </a:tr>
              <a:tr h="908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Working Capital for Artisans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1.00%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5.00%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8.98%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extLst>
                  <a:ext uri="{0D108BD9-81ED-4DB2-BD59-A6C34878D82A}">
                    <a16:rowId xmlns:a16="http://schemas.microsoft.com/office/drawing/2014/main" val="3458284623"/>
                  </a:ext>
                </a:extLst>
              </a:tr>
              <a:tr h="4608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Special Loans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5.00%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10.00%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17.97%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extLst>
                  <a:ext uri="{0D108BD9-81ED-4DB2-BD59-A6C34878D82A}">
                    <a16:rowId xmlns:a16="http://schemas.microsoft.com/office/drawing/2014/main" val="564443892"/>
                  </a:ext>
                </a:extLst>
              </a:tr>
              <a:tr h="242252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*APR interest rates are calculated on a monthly repayment schedule.</a:t>
                      </a:r>
                      <a:endParaRPr lang="en-GB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50153" marR="50153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00082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13869E7-2241-4E99-A6F4-58A925F704A2}"/>
              </a:ext>
            </a:extLst>
          </p:cNvPr>
          <p:cNvSpPr/>
          <p:nvPr/>
        </p:nvSpPr>
        <p:spPr>
          <a:xfrm>
            <a:off x="382136" y="1156599"/>
            <a:ext cx="8215954" cy="554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en-GB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Interest rate breakup for borrower repayments for each loan type</a:t>
            </a:r>
            <a:endParaRPr lang="en-GB" sz="2800" dirty="0">
              <a:solidFill>
                <a:srgbClr val="00206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165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09939-0369-4949-9055-0EC671E8F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50795"/>
            <a:ext cx="8839200" cy="457200"/>
          </a:xfrm>
        </p:spPr>
        <p:txBody>
          <a:bodyPr/>
          <a:lstStyle/>
          <a:p>
            <a:pPr algn="ctr"/>
            <a:r>
              <a:rPr lang="en-GB" dirty="0"/>
              <a:t>Entrepreneurial actions</a:t>
            </a:r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30DBA1C1-AAAE-4F32-9CE7-E7FFA6B0C360}"/>
              </a:ext>
            </a:extLst>
          </p:cNvPr>
          <p:cNvSpPr>
            <a:spLocks/>
          </p:cNvSpPr>
          <p:nvPr/>
        </p:nvSpPr>
        <p:spPr>
          <a:xfrm>
            <a:off x="548641" y="1448974"/>
            <a:ext cx="2552382" cy="1079941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- Creative visuals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- Social media to reach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Calibri" panose="020F0502020204030204" pitchFamily="34" charset="0"/>
              </a:rPr>
              <a:t>   </a:t>
            </a:r>
            <a:r>
              <a:rPr lang="en-GB" sz="160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wide audiences </a:t>
            </a: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81047626-6A25-408B-888D-80B4A1ABCA30}"/>
              </a:ext>
            </a:extLst>
          </p:cNvPr>
          <p:cNvSpPr>
            <a:spLocks/>
          </p:cNvSpPr>
          <p:nvPr/>
        </p:nvSpPr>
        <p:spPr>
          <a:xfrm>
            <a:off x="4308158" y="1893569"/>
            <a:ext cx="1559560" cy="778193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Digital attention-building</a:t>
            </a: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242A5652-43FE-49EA-B3E1-6EA4B73B7835}"/>
              </a:ext>
            </a:extLst>
          </p:cNvPr>
          <p:cNvSpPr>
            <a:spLocks/>
          </p:cNvSpPr>
          <p:nvPr/>
        </p:nvSpPr>
        <p:spPr>
          <a:xfrm>
            <a:off x="6944482" y="3021330"/>
            <a:ext cx="1650878" cy="984294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2000" b="1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Digital capabilities</a:t>
            </a:r>
            <a:endParaRPr lang="en-GB" sz="2000" dirty="0"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20E714CF-4662-4457-92D2-C1FB3F8BF9BE}"/>
              </a:ext>
            </a:extLst>
          </p:cNvPr>
          <p:cNvSpPr>
            <a:spLocks/>
          </p:cNvSpPr>
          <p:nvPr/>
        </p:nvSpPr>
        <p:spPr>
          <a:xfrm>
            <a:off x="548640" y="2644727"/>
            <a:ext cx="2552382" cy="1955408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- Transparency in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detailing impact and 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operations on website</a:t>
            </a:r>
          </a:p>
          <a:p>
            <a:pPr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- Statements like: “every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  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time someone’s life is 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  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impacted, we 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  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blog/tweet about it”</a:t>
            </a: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398AF43C-CD83-4320-9D46-49D7A595290D}"/>
              </a:ext>
            </a:extLst>
          </p:cNvPr>
          <p:cNvSpPr>
            <a:spLocks/>
          </p:cNvSpPr>
          <p:nvPr/>
        </p:nvSpPr>
        <p:spPr>
          <a:xfrm>
            <a:off x="4310063" y="3021329"/>
            <a:ext cx="1559560" cy="778193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Digital credibility-building</a:t>
            </a:r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1897C727-9DAE-4E50-A14C-EEB3CF13DC89}"/>
              </a:ext>
            </a:extLst>
          </p:cNvPr>
          <p:cNvSpPr>
            <a:spLocks/>
          </p:cNvSpPr>
          <p:nvPr/>
        </p:nvSpPr>
        <p:spPr>
          <a:xfrm>
            <a:off x="548640" y="4769764"/>
            <a:ext cx="2552382" cy="1180870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- Faithful and moving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digital representation of 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borrowers’ struggles</a:t>
            </a: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2B5B5132-EF0B-4FB5-9D97-5B4C61CD1E48}"/>
              </a:ext>
            </a:extLst>
          </p:cNvPr>
          <p:cNvSpPr>
            <a:spLocks/>
          </p:cNvSpPr>
          <p:nvPr/>
        </p:nvSpPr>
        <p:spPr>
          <a:xfrm>
            <a:off x="4326034" y="4233548"/>
            <a:ext cx="1559560" cy="778193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Digital empathy-building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0981E6B-2576-43C8-B4B6-1A61F96E59F6}"/>
              </a:ext>
            </a:extLst>
          </p:cNvPr>
          <p:cNvCxnSpPr>
            <a:cxnSpLocks/>
          </p:cNvCxnSpPr>
          <p:nvPr/>
        </p:nvCxnSpPr>
        <p:spPr>
          <a:xfrm>
            <a:off x="3247990" y="2136512"/>
            <a:ext cx="927891" cy="1820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8AA3CDB-CFFA-437C-9165-D6AE764A092F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01022" y="3465909"/>
            <a:ext cx="1074859" cy="1565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CCB0FDA-C965-4E63-B9EB-F9C32DECB4AE}"/>
              </a:ext>
            </a:extLst>
          </p:cNvPr>
          <p:cNvCxnSpPr>
            <a:cxnSpLocks/>
          </p:cNvCxnSpPr>
          <p:nvPr/>
        </p:nvCxnSpPr>
        <p:spPr>
          <a:xfrm flipV="1">
            <a:off x="3182149" y="4841233"/>
            <a:ext cx="1059571" cy="5535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BB201B3-D26A-45F4-9B1C-C2706DD10528}"/>
              </a:ext>
            </a:extLst>
          </p:cNvPr>
          <p:cNvCxnSpPr/>
          <p:nvPr/>
        </p:nvCxnSpPr>
        <p:spPr>
          <a:xfrm>
            <a:off x="6006906" y="2472643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AD8B9F7-7D0D-42FF-B859-5C66FEBE7BB0}"/>
              </a:ext>
            </a:extLst>
          </p:cNvPr>
          <p:cNvCxnSpPr>
            <a:cxnSpLocks/>
          </p:cNvCxnSpPr>
          <p:nvPr/>
        </p:nvCxnSpPr>
        <p:spPr>
          <a:xfrm flipV="1">
            <a:off x="6042980" y="3688080"/>
            <a:ext cx="850192" cy="6959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329CEA4-CE37-45F4-A95B-B30C6426D95B}"/>
              </a:ext>
            </a:extLst>
          </p:cNvPr>
          <p:cNvCxnSpPr>
            <a:cxnSpLocks/>
          </p:cNvCxnSpPr>
          <p:nvPr/>
        </p:nvCxnSpPr>
        <p:spPr>
          <a:xfrm>
            <a:off x="6006906" y="3410426"/>
            <a:ext cx="860739" cy="1109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973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D73B-F7CE-4926-8531-8E0763E12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407065"/>
            <a:ext cx="8839200" cy="457200"/>
          </a:xfrm>
        </p:spPr>
        <p:txBody>
          <a:bodyPr/>
          <a:lstStyle/>
          <a:p>
            <a:pPr algn="ctr"/>
            <a:r>
              <a:rPr lang="en-GB" dirty="0"/>
              <a:t>Entrepreneurial actions</a:t>
            </a:r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235E8FB4-85AA-4890-8077-2860C0A2A721}"/>
              </a:ext>
            </a:extLst>
          </p:cNvPr>
          <p:cNvSpPr>
            <a:spLocks/>
          </p:cNvSpPr>
          <p:nvPr/>
        </p:nvSpPr>
        <p:spPr>
          <a:xfrm>
            <a:off x="6288405" y="2780268"/>
            <a:ext cx="1898992" cy="1375410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600" b="1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Field immersion capabilities</a:t>
            </a: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36910717-EE76-4330-A743-72B36C6F7BCB}"/>
              </a:ext>
            </a:extLst>
          </p:cNvPr>
          <p:cNvSpPr>
            <a:spLocks/>
          </p:cNvSpPr>
          <p:nvPr/>
        </p:nvSpPr>
        <p:spPr>
          <a:xfrm>
            <a:off x="731520" y="1825626"/>
            <a:ext cx="2508885" cy="1375410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</a:t>
            </a:r>
            <a:r>
              <a:rPr lang="en-GB" sz="160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Field visits to build strong and durable face-to-face relations with impact partners</a:t>
            </a: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654C6253-98AA-414B-B7A8-F91A5BDBEF4B}"/>
              </a:ext>
            </a:extLst>
          </p:cNvPr>
          <p:cNvSpPr>
            <a:spLocks/>
          </p:cNvSpPr>
          <p:nvPr/>
        </p:nvSpPr>
        <p:spPr>
          <a:xfrm>
            <a:off x="4081780" y="2067951"/>
            <a:ext cx="1559560" cy="1133085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Intermediary relationship-building</a:t>
            </a: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42C3E7A3-AAD1-427F-B97C-EA241D80E2F0}"/>
              </a:ext>
            </a:extLst>
          </p:cNvPr>
          <p:cNvSpPr>
            <a:spLocks/>
          </p:cNvSpPr>
          <p:nvPr/>
        </p:nvSpPr>
        <p:spPr>
          <a:xfrm>
            <a:off x="731520" y="3429000"/>
            <a:ext cx="2505075" cy="2254348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- Surveys/interviews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with borrowers during 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field visits</a:t>
            </a:r>
          </a:p>
          <a:p>
            <a:pPr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- Engagement with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borrowers</a:t>
            </a:r>
          </a:p>
          <a:p>
            <a:pPr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- ‘</a:t>
            </a:r>
            <a:r>
              <a:rPr lang="en-GB" sz="1600" dirty="0" err="1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Swabhimaan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’ kiosks to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  enable direct  </a:t>
            </a:r>
          </a:p>
          <a:p>
            <a:pPr>
              <a:spcAft>
                <a:spcPts val="0"/>
              </a:spcAft>
            </a:pPr>
            <a:r>
              <a:rPr lang="en-GB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r>
              <a:rPr lang="en-GB" sz="1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</a:rPr>
              <a:t>applications for loans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3CCBC818-2D1E-487F-AF2A-767568C836B3}"/>
              </a:ext>
            </a:extLst>
          </p:cNvPr>
          <p:cNvSpPr>
            <a:spLocks/>
          </p:cNvSpPr>
          <p:nvPr/>
        </p:nvSpPr>
        <p:spPr>
          <a:xfrm>
            <a:off x="4083685" y="3790606"/>
            <a:ext cx="1559560" cy="1133085"/>
          </a:xfrm>
          <a:prstGeom prst="flowChartProcess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en-GB" sz="1600" dirty="0">
                <a:effectLst/>
                <a:latin typeface="Book Antiqua" panose="02040602050305030304" pitchFamily="18" charset="0"/>
                <a:ea typeface="Calibri" panose="020F0502020204030204" pitchFamily="34" charset="0"/>
              </a:rPr>
              <a:t>Direct relationship-building</a:t>
            </a: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769FB96-CD0E-4629-B291-668671FD48C0}"/>
              </a:ext>
            </a:extLst>
          </p:cNvPr>
          <p:cNvCxnSpPr/>
          <p:nvPr/>
        </p:nvCxnSpPr>
        <p:spPr>
          <a:xfrm>
            <a:off x="3240405" y="2771335"/>
            <a:ext cx="84137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27FB8E1-592F-4A88-BB4E-973AD47356A8}"/>
              </a:ext>
            </a:extLst>
          </p:cNvPr>
          <p:cNvCxnSpPr/>
          <p:nvPr/>
        </p:nvCxnSpPr>
        <p:spPr>
          <a:xfrm>
            <a:off x="3240405" y="4403188"/>
            <a:ext cx="84137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66516FD-02F0-4D5A-80AC-DEF1050B2EA4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5643245" y="2780268"/>
            <a:ext cx="645160" cy="6877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E11834E-70A6-42F6-A156-22CC0E074CBB}"/>
              </a:ext>
            </a:extLst>
          </p:cNvPr>
          <p:cNvCxnSpPr>
            <a:cxnSpLocks/>
          </p:cNvCxnSpPr>
          <p:nvPr/>
        </p:nvCxnSpPr>
        <p:spPr>
          <a:xfrm flipV="1">
            <a:off x="5670357" y="3790606"/>
            <a:ext cx="618048" cy="4878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420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26AE9-517A-4715-A473-A57E769F0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589946"/>
            <a:ext cx="8839200" cy="457200"/>
          </a:xfrm>
        </p:spPr>
        <p:txBody>
          <a:bodyPr/>
          <a:lstStyle/>
          <a:p>
            <a:pPr algn="ctr"/>
            <a:r>
              <a:rPr lang="en-GB" dirty="0"/>
              <a:t>Some reflections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B9038E-1501-4FB7-AAA6-29D3F28560F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1438" y="1700213"/>
            <a:ext cx="9072562" cy="107112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090068-0DA9-4D50-8B51-989E101877D8}"/>
              </a:ext>
            </a:extLst>
          </p:cNvPr>
          <p:cNvSpPr txBox="1"/>
          <p:nvPr/>
        </p:nvSpPr>
        <p:spPr>
          <a:xfrm>
            <a:off x="773723" y="1700213"/>
            <a:ext cx="666808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ook Antiqua" panose="02040602050305030304" pitchFamily="18" charset="0"/>
              </a:rPr>
              <a:t>DSE: the extent to which digital capabilities influence integration of social and commercial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ook Antiqua" panose="02040602050305030304" pitchFamily="18" charset="0"/>
              </a:rPr>
              <a:t>Digital capabilities and social imprinting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ook Antiqua" panose="02040602050305030304" pitchFamily="18" charset="0"/>
              </a:rPr>
              <a:t>The cost of acquiring and developing field immersion capabilities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ook Antiqua" panose="02040602050305030304" pitchFamily="18" charset="0"/>
              </a:rPr>
              <a:t>Digital capabilities and mission drift?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092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96665-1B4B-411F-8E86-4ADD3B385A8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1438" y="1700213"/>
            <a:ext cx="8718994" cy="3744912"/>
          </a:xfrm>
        </p:spPr>
        <p:txBody>
          <a:bodyPr/>
          <a:lstStyle/>
          <a:p>
            <a:pPr marL="0" indent="0" algn="ctr">
              <a:buNone/>
            </a:pPr>
            <a:r>
              <a:rPr lang="en-ZA" dirty="0"/>
              <a:t>Questions? </a:t>
            </a:r>
            <a:r>
              <a:rPr lang="en-ZA"/>
              <a:t>Comments?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53556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16952" y="3657393"/>
            <a:ext cx="7354294" cy="1406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276704" y="3655952"/>
            <a:ext cx="1361446" cy="11658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638150" y="3655952"/>
            <a:ext cx="1670347" cy="1144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308497" y="3656672"/>
            <a:ext cx="1754515" cy="115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707943" y="3657394"/>
            <a:ext cx="1666668" cy="1151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34658" y="3367498"/>
            <a:ext cx="882294" cy="721058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b="1" dirty="0"/>
              <a:t>Social enterprise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01412" y="3380778"/>
            <a:ext cx="88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b="1" dirty="0"/>
              <a:t>Regular enterprise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748034" y="3955748"/>
            <a:ext cx="2091600" cy="84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Blow Horn</a:t>
            </a:r>
          </a:p>
          <a:p>
            <a:pPr marL="285750" lvl="0" indent="-285750">
              <a:buFont typeface="Arial"/>
              <a:buChar char="•"/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Credibility handicap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75776" y="3960365"/>
            <a:ext cx="2091208" cy="8423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Rang De</a:t>
            </a:r>
            <a:endParaRPr lang="en-US" sz="1600" dirty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Investor shyness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222531" y="3951761"/>
            <a:ext cx="2091208" cy="84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Jayalaxmi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Agrotech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Business model struggles</a:t>
            </a:r>
          </a:p>
        </p:txBody>
      </p:sp>
      <p:sp>
        <p:nvSpPr>
          <p:cNvPr id="4" name="AutoShape 2" descr="Image result for blow horn mini truc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blow horn mini truck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6" descr="Image result for blow horn mini truck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1" name="Picture 7" descr="C:\Users\bsrm6\Personal Documents - Not Backed Up\RESEARCH\RESEARCH NETWORKS\MY-SELF\diode 2017\blowhor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753" y="1609015"/>
            <a:ext cx="2838007" cy="156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bsrm6\Personal Documents - Not Backed Up\RESEARCH\RESEARCH NETWORKS\MY-SELF\diode 2017\rangd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825" y="1621600"/>
            <a:ext cx="2651222" cy="164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>
            <a:spLocks/>
          </p:cNvSpPr>
          <p:nvPr/>
        </p:nvSpPr>
        <p:spPr>
          <a:xfrm>
            <a:off x="49197" y="5136518"/>
            <a:ext cx="107884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Development issue</a:t>
            </a:r>
          </a:p>
        </p:txBody>
      </p:sp>
      <p:sp>
        <p:nvSpPr>
          <p:cNvPr id="56" name="TextBox 55"/>
          <p:cNvSpPr txBox="1">
            <a:spLocks/>
          </p:cNvSpPr>
          <p:nvPr/>
        </p:nvSpPr>
        <p:spPr>
          <a:xfrm>
            <a:off x="1786680" y="5117076"/>
            <a:ext cx="1522800" cy="64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Information asymmetry</a:t>
            </a:r>
          </a:p>
        </p:txBody>
      </p:sp>
      <p:sp>
        <p:nvSpPr>
          <p:cNvPr id="57" name="TextBox 56"/>
          <p:cNvSpPr txBox="1">
            <a:spLocks/>
          </p:cNvSpPr>
          <p:nvPr/>
        </p:nvSpPr>
        <p:spPr>
          <a:xfrm>
            <a:off x="4061973" y="5116150"/>
            <a:ext cx="1522800" cy="64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Financial exclusion</a:t>
            </a:r>
          </a:p>
        </p:txBody>
      </p:sp>
      <p:sp>
        <p:nvSpPr>
          <p:cNvPr id="58" name="TextBox 57"/>
          <p:cNvSpPr txBox="1">
            <a:spLocks noChangeAspect="1"/>
          </p:cNvSpPr>
          <p:nvPr/>
        </p:nvSpPr>
        <p:spPr>
          <a:xfrm>
            <a:off x="6332446" y="5105621"/>
            <a:ext cx="152115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Unpredictable &amp; unreliable intra-city logistics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512822" y="1702111"/>
            <a:ext cx="1444605" cy="1724754"/>
            <a:chOff x="4757724" y="1916868"/>
            <a:chExt cx="2795776" cy="3235356"/>
          </a:xfrm>
        </p:grpSpPr>
        <p:pic>
          <p:nvPicPr>
            <p:cNvPr id="78" name="Picture 2" descr="C:\Users\Administrator\Desktop\App add\samsung-galaxy-gran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02" t="7082" r="8679" b="5363"/>
            <a:stretch>
              <a:fillRect/>
            </a:stretch>
          </p:blipFill>
          <p:spPr bwMode="auto">
            <a:xfrm rot="19588806">
              <a:off x="5028839" y="2122370"/>
              <a:ext cx="2524661" cy="254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9" name="Group 38"/>
            <p:cNvGrpSpPr>
              <a:grpSpLocks/>
            </p:cNvGrpSpPr>
            <p:nvPr/>
          </p:nvGrpSpPr>
          <p:grpSpPr bwMode="auto">
            <a:xfrm rot="21226948">
              <a:off x="4757724" y="1916868"/>
              <a:ext cx="2448254" cy="3235356"/>
              <a:chOff x="4418397" y="1303450"/>
              <a:chExt cx="3518590" cy="4495800"/>
            </a:xfrm>
          </p:grpSpPr>
          <p:pic>
            <p:nvPicPr>
              <p:cNvPr id="80" name="Picture 4" descr="https://encrypted-tbn3.gstatic.com/images?q=tbn:ANd9GcR0hzj-LlQXf6CZoM_PuVHLpLGkeBVIhSX0gA11VAGvOu1KVGPMCw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12379" y="2362882"/>
                <a:ext cx="424607" cy="539163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Picture 12" descr="C:\Documents and Settings\admin\Desktop\Tomato.jpe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6892086" y="2247497"/>
                <a:ext cx="502244" cy="65454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82" name="Picture 14" descr="C:\Documents and Settings\admin\Desktop\Maze.jpeg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5280339" y="2007743"/>
                <a:ext cx="693707" cy="82259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165100" prst="coolSlant"/>
                <a:bevelB/>
              </a:sp3d>
            </p:spPr>
          </p:pic>
          <p:pic>
            <p:nvPicPr>
              <p:cNvPr id="83" name="Picture 15" descr="C:\Documents and Settings\admin\Desktop\Wheat.jpeg"/>
              <p:cNvPicPr>
                <a:picLocks noChangeAspect="1" noChangeArrowheads="1"/>
              </p:cNvPicPr>
              <p:nvPr/>
            </p:nvPicPr>
            <p:blipFill>
              <a:blip r:embed="rId9"/>
              <a:srcRect l="12445" r="12882" b="8370"/>
              <a:stretch>
                <a:fillRect/>
              </a:stretch>
            </p:blipFill>
            <p:spPr bwMode="auto">
              <a:xfrm>
                <a:off x="6762746" y="3957088"/>
                <a:ext cx="635855" cy="66405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84" name="Picture 29" descr="https://encrypted-tbn2.gstatic.com/images?q=tbn:ANd9GcQmGOPBAw8C7jgBCVHnllNS0Png7LvPT5Q15Mr04EBixahTAD3jGJsswc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0702" y="3070184"/>
                <a:ext cx="585013" cy="64091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5" name="Picture 2" descr="https://encrypted-tbn0.gstatic.com/images?q=tbn:ANd9GcTMd6YqYf-VWWErDDdNpmOO3zkisb8TvEkML6P_Us3ESg2MT4rb8w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27" t="16741" r="26329" b="16151"/>
              <a:stretch/>
            </p:blipFill>
            <p:spPr bwMode="auto">
              <a:xfrm>
                <a:off x="6176518" y="2824678"/>
                <a:ext cx="612017" cy="819873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2" descr="http://image.shutterstock.com/display_pic_with_logo/1058354/112861834/stock-vector-rice-spikelet-of-rice-on-a-white-background-vector-illustration-eps-112861834.jpg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206" t="50333" b="4902"/>
              <a:stretch/>
            </p:blipFill>
            <p:spPr bwMode="auto">
              <a:xfrm>
                <a:off x="4787026" y="3070183"/>
                <a:ext cx="708517" cy="801025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28" descr="http://t1.gstatic.com/images?q=tbn:ANd9GcSuZCkSbubQGSH9Xq_JZfJvzwXEJHb9ETtNOC494xfwwryiHtho7Q"/>
              <p:cNvPicPr>
                <a:picLocks noChangeAspect="1" noChangeArrowheads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623" r="5779" b="623"/>
              <a:stretch/>
            </p:blipFill>
            <p:spPr bwMode="auto">
              <a:xfrm>
                <a:off x="4418397" y="4753422"/>
                <a:ext cx="857166" cy="104582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8" name="Picture 3" descr="C:\Users\chitvaj\Desktop\pomo\Grape.jpg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2334" y="2883519"/>
                <a:ext cx="701305" cy="82246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9" name="Picture 6" descr="https://encrypted-tbn1.gstatic.com/images?q=tbn:ANd9GcQS0twy8imjXdS-3DzWrI7M1wLQmPyDQQj4hPmzmIduz0IapX6rAn8BaFlQ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605" b="6626"/>
              <a:stretch/>
            </p:blipFill>
            <p:spPr bwMode="auto">
              <a:xfrm>
                <a:off x="6165475" y="1988437"/>
                <a:ext cx="595913" cy="74889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0" name="Picture 21" descr="C:\Users\Administrator\Desktop\tea.jpg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0850" y="4033117"/>
                <a:ext cx="466137" cy="58803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1" name="Picture 2" descr="https://encrypted-tbn3.gstatic.com/images?q=tbn:ANd9GcQ7Smi3ljzyvOP9_KQplivFDuVDprTLDVFyLBj0xJFpBRsf_IzZROs2Lw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7743" y="3857332"/>
                <a:ext cx="620524" cy="74683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" name="Picture 3" descr="C:\Documents and Settings\admin\Desktop\Groundnut.jpeg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4607719" y="1303450"/>
                <a:ext cx="660450" cy="83853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93" name="Picture 92" descr="C:\Users\Administrator\Desktop\cofee.jpg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0850" y="3134637"/>
                <a:ext cx="427480" cy="571344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" name="Picture 2" descr="C:\Users\chitvaj\Desktop\pomo\Main icon.bmp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5563" y="4147136"/>
                <a:ext cx="895711" cy="104759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" name="Rectangle 8"/>
          <p:cNvSpPr/>
          <p:nvPr/>
        </p:nvSpPr>
        <p:spPr>
          <a:xfrm>
            <a:off x="1387016" y="389652"/>
            <a:ext cx="6217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  <a:latin typeface="+mj-lt"/>
              </a:rPr>
              <a:t>Three digital start-ups</a:t>
            </a:r>
          </a:p>
        </p:txBody>
      </p:sp>
    </p:spTree>
    <p:extLst>
      <p:ext uri="{BB962C8B-B14F-4D97-AF65-F5344CB8AC3E}">
        <p14:creationId xmlns:p14="http://schemas.microsoft.com/office/powerpoint/2010/main" val="684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009"/>
    </mc:Choice>
    <mc:Fallback xmlns="">
      <p:transition xmlns:p14="http://schemas.microsoft.com/office/powerpoint/2010/main" spd="slow" advTm="12901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460376" y="145140"/>
            <a:ext cx="8229600" cy="83099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Digital Products: Device, Applications and Platform</a:t>
            </a:r>
          </a:p>
          <a:p>
            <a:r>
              <a:rPr lang="en-US" sz="1800" dirty="0" err="1">
                <a:solidFill>
                  <a:schemeClr val="bg1"/>
                </a:solidFill>
              </a:rPr>
              <a:t>Jayalaxmi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Agrotech</a:t>
            </a:r>
            <a:endParaRPr lang="en-US" sz="1800" dirty="0">
              <a:solidFill>
                <a:schemeClr val="bg1"/>
              </a:solidFill>
            </a:endParaRP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 rot="20859793">
            <a:off x="4269002" y="1602550"/>
            <a:ext cx="2544342" cy="3832316"/>
            <a:chOff x="846513" y="1461615"/>
            <a:chExt cx="4501570" cy="3981526"/>
          </a:xfrm>
        </p:grpSpPr>
        <p:pic>
          <p:nvPicPr>
            <p:cNvPr id="6" name="Picture 2" descr="C:\Users\Administrator\Desktop\App add\samsung-galaxy-grand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02" t="7082" r="8679" b="5363"/>
            <a:stretch>
              <a:fillRect/>
            </a:stretch>
          </p:blipFill>
          <p:spPr bwMode="auto">
            <a:xfrm rot="20570678">
              <a:off x="1157083" y="1556941"/>
              <a:ext cx="4191000" cy="388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38"/>
            <p:cNvGrpSpPr>
              <a:grpSpLocks/>
            </p:cNvGrpSpPr>
            <p:nvPr/>
          </p:nvGrpSpPr>
          <p:grpSpPr bwMode="auto">
            <a:xfrm rot="608820">
              <a:off x="846513" y="1461615"/>
              <a:ext cx="2933422" cy="3568171"/>
              <a:chOff x="4418397" y="1303450"/>
              <a:chExt cx="3518590" cy="4495800"/>
            </a:xfrm>
          </p:grpSpPr>
          <p:pic>
            <p:nvPicPr>
              <p:cNvPr id="9" name="Picture 4" descr="https://encrypted-tbn3.gstatic.com/images?q=tbn:ANd9GcR0hzj-LlQXf6CZoM_PuVHLpLGkeBVIhSX0gA11VAGvOu1KVGPMCw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12379" y="2362882"/>
                <a:ext cx="424607" cy="539163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12" descr="C:\Documents and Settings\admin\Desktop\Tomato.jpe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6892086" y="2247497"/>
                <a:ext cx="502244" cy="65454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11" name="Picture 14" descr="C:\Documents and Settings\admin\Desktop\Maze.jpeg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5280339" y="2007743"/>
                <a:ext cx="693707" cy="82259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165100" prst="coolSlant"/>
                <a:bevelB/>
              </a:sp3d>
            </p:spPr>
          </p:pic>
          <p:pic>
            <p:nvPicPr>
              <p:cNvPr id="12" name="Picture 15" descr="C:\Documents and Settings\admin\Desktop\Wheat.jpeg"/>
              <p:cNvPicPr>
                <a:picLocks noChangeAspect="1" noChangeArrowheads="1"/>
              </p:cNvPicPr>
              <p:nvPr/>
            </p:nvPicPr>
            <p:blipFill>
              <a:blip r:embed="rId6"/>
              <a:srcRect l="12445" r="12882" b="8370"/>
              <a:stretch>
                <a:fillRect/>
              </a:stretch>
            </p:blipFill>
            <p:spPr bwMode="auto">
              <a:xfrm>
                <a:off x="6762746" y="3957088"/>
                <a:ext cx="635855" cy="66405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13" name="Picture 29" descr="https://encrypted-tbn2.gstatic.com/images?q=tbn:ANd9GcQmGOPBAw8C7jgBCVHnllNS0Png7LvPT5Q15Mr04EBixahTAD3jGJsswc4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0702" y="3070184"/>
                <a:ext cx="585013" cy="64091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2" descr="https://encrypted-tbn0.gstatic.com/images?q=tbn:ANd9GcTMd6YqYf-VWWErDDdNpmOO3zkisb8TvEkML6P_Us3ESg2MT4rb8w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27" t="16741" r="26329" b="16151"/>
              <a:stretch/>
            </p:blipFill>
            <p:spPr bwMode="auto">
              <a:xfrm>
                <a:off x="6176518" y="2824678"/>
                <a:ext cx="612017" cy="819873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2" descr="http://image.shutterstock.com/display_pic_with_logo/1058354/112861834/stock-vector-rice-spikelet-of-rice-on-a-white-background-vector-illustration-eps-112861834.jp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206" t="50333" b="4902"/>
              <a:stretch/>
            </p:blipFill>
            <p:spPr bwMode="auto">
              <a:xfrm>
                <a:off x="4787026" y="3070183"/>
                <a:ext cx="708517" cy="801025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28" descr="http://t1.gstatic.com/images?q=tbn:ANd9GcSuZCkSbubQGSH9Xq_JZfJvzwXEJHb9ETtNOC494xfwwryiHtho7Q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623" r="5779" b="623"/>
              <a:stretch/>
            </p:blipFill>
            <p:spPr bwMode="auto">
              <a:xfrm>
                <a:off x="4418397" y="4753422"/>
                <a:ext cx="857166" cy="104582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3" descr="C:\Users\chitvaj\Desktop\pomo\Grape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2334" y="2883519"/>
                <a:ext cx="701305" cy="82246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6" descr="https://encrypted-tbn1.gstatic.com/images?q=tbn:ANd9GcQS0twy8imjXdS-3DzWrI7M1wLQmPyDQQj4hPmzmIduz0IapX6rAn8BaFlQ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605" b="6626"/>
              <a:stretch/>
            </p:blipFill>
            <p:spPr bwMode="auto">
              <a:xfrm>
                <a:off x="6165475" y="1988437"/>
                <a:ext cx="595913" cy="74889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1" descr="C:\Users\Administrator\Desktop\tea.jpg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0850" y="4033117"/>
                <a:ext cx="466137" cy="58803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2" descr="https://encrypted-tbn3.gstatic.com/images?q=tbn:ANd9GcQ7Smi3ljzyvOP9_KQplivFDuVDprTLDVFyLBj0xJFpBRsf_IzZROs2Lw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7743" y="3857332"/>
                <a:ext cx="620524" cy="74683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3" descr="C:\Documents and Settings\admin\Desktop\Groundnut.jpeg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4607719" y="1303450"/>
                <a:ext cx="660450" cy="83853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22" name="Picture 21" descr="C:\Users\Administrator\Desktop\cofee.jpg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0850" y="3134637"/>
                <a:ext cx="427480" cy="571344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" descr="C:\Users\chitvaj\Desktop\pomo\Main icon.bmp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5563" y="4147136"/>
                <a:ext cx="895711" cy="104759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TextBox 41"/>
            <p:cNvSpPr txBox="1">
              <a:spLocks noChangeArrowheads="1"/>
            </p:cNvSpPr>
            <p:nvPr/>
          </p:nvSpPr>
          <p:spPr bwMode="auto">
            <a:xfrm rot="21190629">
              <a:off x="3028920" y="1651846"/>
              <a:ext cx="992065" cy="2076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900" b="1" dirty="0">
                  <a:solidFill>
                    <a:srgbClr val="00B050"/>
                  </a:solidFill>
                </a:rPr>
                <a:t>Agri Apps</a:t>
              </a:r>
              <a:endParaRPr lang="en-IN" sz="9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3" t="1184" r="17653"/>
          <a:stretch/>
        </p:blipFill>
        <p:spPr>
          <a:xfrm>
            <a:off x="6639986" y="2160896"/>
            <a:ext cx="2401183" cy="2990526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963174" y="5563830"/>
            <a:ext cx="1545640" cy="462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Agri-pole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13019" y="5435642"/>
            <a:ext cx="2020061" cy="59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Crop specific Applications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239687" y="5442940"/>
            <a:ext cx="1554993" cy="597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Analytics platform</a:t>
            </a:r>
          </a:p>
        </p:txBody>
      </p:sp>
      <p:pic>
        <p:nvPicPr>
          <p:cNvPr id="2051" name="Picture 3" descr="C:\Users\bsrm6\Dropbox\diode 2017\big_395871_1450787862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8293"/>
            <a:ext cx="3776157" cy="283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776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/>
          <a:srcRect l="38538" t="22401" r="19298" b="10033"/>
          <a:stretch/>
        </p:blipFill>
        <p:spPr>
          <a:xfrm>
            <a:off x="321000" y="1367324"/>
            <a:ext cx="4071188" cy="4770926"/>
          </a:xfrm>
          <a:prstGeom prst="rect">
            <a:avLst/>
          </a:prstGeom>
        </p:spPr>
      </p:pic>
      <p:sp>
        <p:nvSpPr>
          <p:cNvPr id="4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4889377" y="2128795"/>
            <a:ext cx="4283968" cy="4217654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</a:rPr>
              <a:t>Light weight apps &amp; works without internet</a:t>
            </a:r>
          </a:p>
          <a:p>
            <a:r>
              <a:rPr lang="en-US" sz="2000" dirty="0">
                <a:latin typeface="+mn-lt"/>
              </a:rPr>
              <a:t>Built with audio visual support for multiple Indian languages</a:t>
            </a:r>
          </a:p>
          <a:p>
            <a:r>
              <a:rPr lang="en-US" sz="2000" dirty="0">
                <a:latin typeface="+mn-lt"/>
              </a:rPr>
              <a:t>pricing analytics &amp; break even analysis</a:t>
            </a:r>
          </a:p>
          <a:p>
            <a:r>
              <a:rPr lang="en-US" sz="2000" dirty="0">
                <a:latin typeface="+mn-lt"/>
              </a:rPr>
              <a:t>End-to-end information for 20 crops.</a:t>
            </a:r>
          </a:p>
          <a:p>
            <a:r>
              <a:rPr lang="en-US" sz="2000" dirty="0">
                <a:latin typeface="+mn-lt"/>
              </a:rPr>
              <a:t>How to use growth hormones, fertilizers and pesticides.</a:t>
            </a:r>
          </a:p>
          <a:p>
            <a:r>
              <a:rPr lang="en-US" sz="2000" dirty="0">
                <a:latin typeface="+mn-lt"/>
              </a:rPr>
              <a:t>Vaccination details for livestock.</a:t>
            </a:r>
          </a:p>
          <a:p>
            <a:r>
              <a:rPr lang="en-US" sz="2000" dirty="0">
                <a:latin typeface="+mn-lt"/>
              </a:rPr>
              <a:t>Crop specific post-harvesting     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       information.</a:t>
            </a:r>
          </a:p>
          <a:p>
            <a:r>
              <a:rPr lang="en-US" sz="2000" dirty="0">
                <a:latin typeface="+mn-lt"/>
              </a:rPr>
              <a:t>Multiplier effect. </a:t>
            </a:r>
          </a:p>
          <a:p>
            <a:endParaRPr lang="en-US" sz="1500" dirty="0"/>
          </a:p>
          <a:p>
            <a:endParaRPr lang="en-IN" sz="1500" dirty="0"/>
          </a:p>
          <a:p>
            <a:endParaRPr lang="en-IN" sz="1500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73472" y="308483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buFont typeface="Arial" panose="020B0604020202020204" pitchFamily="34" charset="0"/>
              <a:buNone/>
              <a:defRPr lang="en-US" sz="3000" b="1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3600" dirty="0" err="1">
                <a:solidFill>
                  <a:schemeClr val="bg1"/>
                </a:solidFill>
              </a:rPr>
              <a:t>Agri</a:t>
            </a:r>
            <a:r>
              <a:rPr lang="en-IN" sz="3600" dirty="0">
                <a:solidFill>
                  <a:schemeClr val="bg1"/>
                </a:solidFill>
              </a:rPr>
              <a:t> Apps </a:t>
            </a:r>
          </a:p>
        </p:txBody>
      </p:sp>
    </p:spTree>
    <p:extLst>
      <p:ext uri="{BB962C8B-B14F-4D97-AF65-F5344CB8AC3E}">
        <p14:creationId xmlns:p14="http://schemas.microsoft.com/office/powerpoint/2010/main" val="1671875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0" y="282011"/>
            <a:ext cx="8892480" cy="945804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Impact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381" y="2296705"/>
            <a:ext cx="1538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150,000 users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02378" y="1517273"/>
            <a:ext cx="2264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Reduced input costs by 14% and achieved productivity improvements of 17%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91064" y="1711929"/>
            <a:ext cx="22219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A 46% improvement in farmers’ knowledge and skills</a:t>
            </a:r>
            <a:endParaRPr lang="en-US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38833" y="2657852"/>
            <a:ext cx="1983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Reduced livestock mortality rates by 6%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84608" y="2426232"/>
            <a:ext cx="3020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50,000 tons - reduction in overall fertilizer consumption</a:t>
            </a:r>
            <a:endParaRPr lang="en-US" sz="14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27" name="Picture 2" descr="Image result for increased crop yield  clipar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070" r="11413" b="10417"/>
          <a:stretch/>
        </p:blipFill>
        <p:spPr bwMode="auto">
          <a:xfrm>
            <a:off x="5527511" y="1443755"/>
            <a:ext cx="1349097" cy="100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52" y="1350022"/>
            <a:ext cx="1691045" cy="946683"/>
          </a:xfrm>
          <a:prstGeom prst="rect">
            <a:avLst/>
          </a:prstGeom>
        </p:spPr>
      </p:pic>
      <p:pic>
        <p:nvPicPr>
          <p:cNvPr id="29" name="Picture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853" y="2405191"/>
            <a:ext cx="1279332" cy="113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 descr="Image result for livestock health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44" y="2647737"/>
            <a:ext cx="1604441" cy="104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knowledge brain clip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075" y="1563082"/>
            <a:ext cx="1336693" cy="91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5" b="8927"/>
          <a:stretch/>
        </p:blipFill>
        <p:spPr>
          <a:xfrm>
            <a:off x="6665720" y="2943055"/>
            <a:ext cx="2401482" cy="32447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5488" y="4196079"/>
            <a:ext cx="42297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latin typeface="+mn-lt"/>
              </a:rPr>
              <a:t>Sustaining the business???</a:t>
            </a:r>
          </a:p>
        </p:txBody>
      </p:sp>
    </p:spTree>
    <p:extLst>
      <p:ext uri="{BB962C8B-B14F-4D97-AF65-F5344CB8AC3E}">
        <p14:creationId xmlns:p14="http://schemas.microsoft.com/office/powerpoint/2010/main" val="307648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/>
          </p:nvPr>
        </p:nvSpPr>
        <p:spPr>
          <a:xfrm>
            <a:off x="76200" y="443596"/>
            <a:ext cx="8839200" cy="457200"/>
          </a:xfrm>
        </p:spPr>
        <p:txBody>
          <a:bodyPr/>
          <a:lstStyle/>
          <a:p>
            <a:pPr algn="ctr" eaLnBrk="1" hangingPunct="1"/>
            <a:r>
              <a:rPr lang="en-GB" sz="2800" dirty="0" err="1"/>
              <a:t>Blowhorn</a:t>
            </a:r>
            <a:endParaRPr lang="en-GB" sz="2800" dirty="0"/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658026" y="2503918"/>
            <a:ext cx="4580546" cy="2743200"/>
          </a:xfrm>
        </p:spPr>
        <p:txBody>
          <a:bodyPr/>
          <a:lstStyle/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2000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>
              <a:latin typeface="Calibri" panose="020F0502020204030204" pitchFamily="34" charset="0"/>
            </a:endParaRPr>
          </a:p>
          <a:p>
            <a:pPr marL="342000" lvl="1" indent="-342000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>
              <a:latin typeface="Calibri" panose="020F0502020204030204" pitchFamily="34" charset="0"/>
            </a:endParaRPr>
          </a:p>
          <a:p>
            <a:pPr marL="342000" lvl="1" indent="-342000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1000" dirty="0">
                <a:latin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342000" lvl="1" indent="-342000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1000" dirty="0">
                <a:latin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</a:t>
            </a: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1000" dirty="0"/>
              <a:t>    </a:t>
            </a:r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000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1000" dirty="0"/>
              <a:t>                                                                                                                                                                                            </a:t>
            </a:r>
            <a:endParaRPr lang="en-GB" dirty="0"/>
          </a:p>
        </p:txBody>
      </p:sp>
      <p:pic>
        <p:nvPicPr>
          <p:cNvPr id="1026" name="Picture 2" descr="C:\Users\bsrm6\Dropbox\diode 2017\Blowhorn-found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8500"/>
            <a:ext cx="5312332" cy="260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06154" y="1702051"/>
            <a:ext cx="353990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offers mini-trucks for rent in multiple cities - Bengaluru, Chennai, Hyderabad and Mumbai - in India.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intra-city logistics -  Uber for trucks in India!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£2.9M funding – IDG Ventures, Michael &amp; Susan Dell Foundation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connecting mini truck drivers to the demand for deliveries </a:t>
            </a:r>
            <a:r>
              <a:rPr lang="en-GB" u="sng" dirty="0"/>
              <a:t>via an app</a:t>
            </a:r>
            <a:r>
              <a:rPr lang="en-GB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7053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/>
          </p:nvPr>
        </p:nvSpPr>
        <p:spPr>
          <a:xfrm>
            <a:off x="76200" y="549594"/>
            <a:ext cx="8839200" cy="457200"/>
          </a:xfrm>
        </p:spPr>
        <p:txBody>
          <a:bodyPr/>
          <a:lstStyle/>
          <a:p>
            <a:pPr algn="ctr" eaLnBrk="1" hangingPunct="1"/>
            <a:r>
              <a:rPr lang="en-GB" dirty="0"/>
              <a:t>Impact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3141552" y="1811023"/>
            <a:ext cx="6002448" cy="3308870"/>
          </a:xfrm>
        </p:spPr>
        <p:txBody>
          <a:bodyPr/>
          <a:lstStyle/>
          <a:p>
            <a:pPr lvl="1">
              <a:lnSpc>
                <a:spcPct val="150000"/>
              </a:lnSpc>
              <a:spcBef>
                <a:spcPct val="0"/>
              </a:spcBef>
            </a:pPr>
            <a:endParaRPr lang="en-GB" sz="2800" dirty="0"/>
          </a:p>
          <a:p>
            <a:pPr marL="457200" lvl="1" indent="0">
              <a:lnSpc>
                <a:spcPct val="150000"/>
              </a:lnSpc>
              <a:spcBef>
                <a:spcPct val="0"/>
              </a:spcBef>
              <a:buNone/>
            </a:pPr>
            <a:endParaRPr lang="en-GB" sz="2800" dirty="0"/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GB" sz="2000" dirty="0"/>
              <a:t>number of registered drivers, percentage of active drivers, average income of drivers, income increase for drivers, and percentage of drivers who have bought an additional vehicle after using the platform.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GB" sz="2000" dirty="0"/>
              <a:t>Impacting over 10000 drivers (and families)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GB" sz="2000" dirty="0"/>
              <a:t>104%: net monthly increase in earnings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dirty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600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/>
          </a:p>
        </p:txBody>
      </p:sp>
      <p:pic>
        <p:nvPicPr>
          <p:cNvPr id="2050" name="Picture 2" descr="C:\Users\bsrm6\Dropbox\diode 2017\AAEAAQAAAAAAAArwAAAAJDExYTJmZWIyLTA2ZWEtNDRiZi05ODliLTQ3ZGJlMGIxYzgy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20" y="1376486"/>
            <a:ext cx="29019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bsrm6\Dropbox\diode 2017\IMG_20161203_132539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13" y="2900485"/>
            <a:ext cx="2455000" cy="327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74861" y="4884515"/>
            <a:ext cx="4916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latin typeface="+mn-lt"/>
              </a:rPr>
              <a:t>Credibility handicap</a:t>
            </a:r>
          </a:p>
        </p:txBody>
      </p:sp>
    </p:spTree>
    <p:extLst>
      <p:ext uri="{BB962C8B-B14F-4D97-AF65-F5344CB8AC3E}">
        <p14:creationId xmlns:p14="http://schemas.microsoft.com/office/powerpoint/2010/main" val="132587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16952" y="3657393"/>
            <a:ext cx="7354294" cy="1406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276704" y="3655952"/>
            <a:ext cx="1361446" cy="11658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638150" y="3655952"/>
            <a:ext cx="1670347" cy="1144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308497" y="3656672"/>
            <a:ext cx="1754515" cy="115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707943" y="3657394"/>
            <a:ext cx="1666668" cy="1151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34658" y="3367498"/>
            <a:ext cx="882294" cy="721058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b="1" dirty="0"/>
              <a:t>Social enterprise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01412" y="3380778"/>
            <a:ext cx="882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b="1" dirty="0"/>
              <a:t>Regular enterprise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748034" y="3955748"/>
            <a:ext cx="2091600" cy="84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Blow Horn</a:t>
            </a:r>
          </a:p>
          <a:p>
            <a:pPr marL="285750" lvl="0" indent="-285750">
              <a:buFont typeface="Arial"/>
              <a:buChar char="•"/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Credibility handicap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75776" y="3960365"/>
            <a:ext cx="2091208" cy="8423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Rang De</a:t>
            </a:r>
            <a:endParaRPr lang="en-US" sz="1600" dirty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Investor shyness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222531" y="3951761"/>
            <a:ext cx="2091208" cy="84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Jayalaxmi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Agrotech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Business model struggles</a:t>
            </a:r>
          </a:p>
        </p:txBody>
      </p:sp>
      <p:sp>
        <p:nvSpPr>
          <p:cNvPr id="4" name="AutoShape 2" descr="Image result for blow horn mini truc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blow horn mini truck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6" descr="Image result for blow horn mini truck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1" name="Picture 7" descr="C:\Users\bsrm6\Personal Documents - Not Backed Up\RESEARCH\RESEARCH NETWORKS\MY-SELF\diode 2017\blowhor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753" y="1609015"/>
            <a:ext cx="2838007" cy="156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bsrm6\Personal Documents - Not Backed Up\RESEARCH\RESEARCH NETWORKS\MY-SELF\diode 2017\rangd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825" y="1621600"/>
            <a:ext cx="2651222" cy="164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>
            <a:spLocks/>
          </p:cNvSpPr>
          <p:nvPr/>
        </p:nvSpPr>
        <p:spPr>
          <a:xfrm>
            <a:off x="49197" y="5136518"/>
            <a:ext cx="107884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Development issue</a:t>
            </a:r>
          </a:p>
        </p:txBody>
      </p:sp>
      <p:sp>
        <p:nvSpPr>
          <p:cNvPr id="56" name="TextBox 55"/>
          <p:cNvSpPr txBox="1">
            <a:spLocks/>
          </p:cNvSpPr>
          <p:nvPr/>
        </p:nvSpPr>
        <p:spPr>
          <a:xfrm>
            <a:off x="1786680" y="5117076"/>
            <a:ext cx="1522800" cy="64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Information asymmetry</a:t>
            </a:r>
          </a:p>
        </p:txBody>
      </p:sp>
      <p:sp>
        <p:nvSpPr>
          <p:cNvPr id="57" name="TextBox 56"/>
          <p:cNvSpPr txBox="1">
            <a:spLocks/>
          </p:cNvSpPr>
          <p:nvPr/>
        </p:nvSpPr>
        <p:spPr>
          <a:xfrm>
            <a:off x="4061973" y="5116150"/>
            <a:ext cx="1522800" cy="64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Financial exclusion</a:t>
            </a:r>
          </a:p>
        </p:txBody>
      </p:sp>
      <p:sp>
        <p:nvSpPr>
          <p:cNvPr id="58" name="TextBox 57"/>
          <p:cNvSpPr txBox="1">
            <a:spLocks noChangeAspect="1"/>
          </p:cNvSpPr>
          <p:nvPr/>
        </p:nvSpPr>
        <p:spPr>
          <a:xfrm>
            <a:off x="6332446" y="5105621"/>
            <a:ext cx="152115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Unpredictable &amp; unreliable intra-city logistics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512822" y="1702111"/>
            <a:ext cx="1444605" cy="1724754"/>
            <a:chOff x="4757724" y="1916868"/>
            <a:chExt cx="2795776" cy="3235356"/>
          </a:xfrm>
        </p:grpSpPr>
        <p:pic>
          <p:nvPicPr>
            <p:cNvPr id="78" name="Picture 2" descr="C:\Users\Administrator\Desktop\App add\samsung-galaxy-gran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02" t="7082" r="8679" b="5363"/>
            <a:stretch>
              <a:fillRect/>
            </a:stretch>
          </p:blipFill>
          <p:spPr bwMode="auto">
            <a:xfrm rot="19588806">
              <a:off x="5028839" y="2122370"/>
              <a:ext cx="2524661" cy="254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9" name="Group 38"/>
            <p:cNvGrpSpPr>
              <a:grpSpLocks/>
            </p:cNvGrpSpPr>
            <p:nvPr/>
          </p:nvGrpSpPr>
          <p:grpSpPr bwMode="auto">
            <a:xfrm rot="21226948">
              <a:off x="4757724" y="1916868"/>
              <a:ext cx="2448254" cy="3235356"/>
              <a:chOff x="4418397" y="1303450"/>
              <a:chExt cx="3518590" cy="4495800"/>
            </a:xfrm>
          </p:grpSpPr>
          <p:pic>
            <p:nvPicPr>
              <p:cNvPr id="80" name="Picture 4" descr="https://encrypted-tbn3.gstatic.com/images?q=tbn:ANd9GcR0hzj-LlQXf6CZoM_PuVHLpLGkeBVIhSX0gA11VAGvOu1KVGPMCw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12379" y="2362882"/>
                <a:ext cx="424607" cy="539163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Picture 12" descr="C:\Documents and Settings\admin\Desktop\Tomato.jpe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6892086" y="2247497"/>
                <a:ext cx="502244" cy="65454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82" name="Picture 14" descr="C:\Documents and Settings\admin\Desktop\Maze.jpeg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5280339" y="2007743"/>
                <a:ext cx="693707" cy="82259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165100" prst="coolSlant"/>
                <a:bevelB/>
              </a:sp3d>
            </p:spPr>
          </p:pic>
          <p:pic>
            <p:nvPicPr>
              <p:cNvPr id="83" name="Picture 15" descr="C:\Documents and Settings\admin\Desktop\Wheat.jpeg"/>
              <p:cNvPicPr>
                <a:picLocks noChangeAspect="1" noChangeArrowheads="1"/>
              </p:cNvPicPr>
              <p:nvPr/>
            </p:nvPicPr>
            <p:blipFill>
              <a:blip r:embed="rId9"/>
              <a:srcRect l="12445" r="12882" b="8370"/>
              <a:stretch>
                <a:fillRect/>
              </a:stretch>
            </p:blipFill>
            <p:spPr bwMode="auto">
              <a:xfrm>
                <a:off x="6762746" y="3957088"/>
                <a:ext cx="635855" cy="66405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84" name="Picture 29" descr="https://encrypted-tbn2.gstatic.com/images?q=tbn:ANd9GcQmGOPBAw8C7jgBCVHnllNS0Png7LvPT5Q15Mr04EBixahTAD3jGJsswc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0702" y="3070184"/>
                <a:ext cx="585013" cy="64091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5" name="Picture 2" descr="https://encrypted-tbn0.gstatic.com/images?q=tbn:ANd9GcTMd6YqYf-VWWErDDdNpmOO3zkisb8TvEkML6P_Us3ESg2MT4rb8w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27" t="16741" r="26329" b="16151"/>
              <a:stretch/>
            </p:blipFill>
            <p:spPr bwMode="auto">
              <a:xfrm>
                <a:off x="6176518" y="2824678"/>
                <a:ext cx="612017" cy="819873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2" descr="http://image.shutterstock.com/display_pic_with_logo/1058354/112861834/stock-vector-rice-spikelet-of-rice-on-a-white-background-vector-illustration-eps-112861834.jpg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206" t="50333" b="4902"/>
              <a:stretch/>
            </p:blipFill>
            <p:spPr bwMode="auto">
              <a:xfrm>
                <a:off x="4787026" y="3070183"/>
                <a:ext cx="708517" cy="801025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28" descr="http://t1.gstatic.com/images?q=tbn:ANd9GcSuZCkSbubQGSH9Xq_JZfJvzwXEJHb9ETtNOC494xfwwryiHtho7Q"/>
              <p:cNvPicPr>
                <a:picLocks noChangeAspect="1" noChangeArrowheads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623" r="5779" b="623"/>
              <a:stretch/>
            </p:blipFill>
            <p:spPr bwMode="auto">
              <a:xfrm>
                <a:off x="4418397" y="4753422"/>
                <a:ext cx="857166" cy="104582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8" name="Picture 3" descr="C:\Users\chitvaj\Desktop\pomo\Grape.jpg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2334" y="2883519"/>
                <a:ext cx="701305" cy="82246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9" name="Picture 6" descr="https://encrypted-tbn1.gstatic.com/images?q=tbn:ANd9GcQS0twy8imjXdS-3DzWrI7M1wLQmPyDQQj4hPmzmIduz0IapX6rAn8BaFlQ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605" b="6626"/>
              <a:stretch/>
            </p:blipFill>
            <p:spPr bwMode="auto">
              <a:xfrm>
                <a:off x="6165475" y="1988437"/>
                <a:ext cx="595913" cy="74889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0" name="Picture 21" descr="C:\Users\Administrator\Desktop\tea.jpg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0850" y="4033117"/>
                <a:ext cx="466137" cy="58803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1" name="Picture 2" descr="https://encrypted-tbn3.gstatic.com/images?q=tbn:ANd9GcQ7Smi3ljzyvOP9_KQplivFDuVDprTLDVFyLBj0xJFpBRsf_IzZROs2Lw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7743" y="3857332"/>
                <a:ext cx="620524" cy="74683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" name="Picture 3" descr="C:\Documents and Settings\admin\Desktop\Groundnut.jpeg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4607719" y="1303450"/>
                <a:ext cx="660450" cy="838538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394773" lon="59515" rev="45743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</p:spPr>
          </p:pic>
          <p:pic>
            <p:nvPicPr>
              <p:cNvPr id="93" name="Picture 92" descr="C:\Users\Administrator\Desktop\cofee.jpg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0850" y="3134637"/>
                <a:ext cx="427480" cy="571344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" name="Picture 2" descr="C:\Users\chitvaj\Desktop\pomo\Main icon.bmp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5563" y="4147136"/>
                <a:ext cx="895711" cy="104759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20694732" lon="21357873" rev="51117"/>
                </a:camera>
                <a:lightRig rig="twoPt" dir="t"/>
              </a:scene3d>
              <a:sp3d>
                <a:bevelT w="381000" h="114300" prst="coolSlant"/>
                <a:bevelB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" name="Rectangle 8"/>
          <p:cNvSpPr/>
          <p:nvPr/>
        </p:nvSpPr>
        <p:spPr>
          <a:xfrm>
            <a:off x="1387016" y="389652"/>
            <a:ext cx="6217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  <a:latin typeface="+mj-lt"/>
              </a:rPr>
              <a:t>Three digital start-ups</a:t>
            </a:r>
          </a:p>
        </p:txBody>
      </p:sp>
    </p:spTree>
    <p:extLst>
      <p:ext uri="{BB962C8B-B14F-4D97-AF65-F5344CB8AC3E}">
        <p14:creationId xmlns:p14="http://schemas.microsoft.com/office/powerpoint/2010/main" val="168439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009"/>
    </mc:Choice>
    <mc:Fallback xmlns="">
      <p:transition xmlns:p14="http://schemas.microsoft.com/office/powerpoint/2010/main" spd="slow" advTm="129010"/>
    </mc:Fallback>
  </mc:AlternateContent>
</p:sld>
</file>

<file path=ppt/theme/theme1.xml><?xml version="1.0" encoding="utf-8"?>
<a:theme xmlns:a="http://schemas.openxmlformats.org/drawingml/2006/main" name="lboro-template-4x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lboro-template-4x3</Template>
  <TotalTime>8458</TotalTime>
  <Words>745</Words>
  <Application>Microsoft Office PowerPoint</Application>
  <PresentationFormat>On-screen Show (4:3)</PresentationFormat>
  <Paragraphs>218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ＭＳ Ｐゴシック</vt:lpstr>
      <vt:lpstr>Arial</vt:lpstr>
      <vt:lpstr>Arial Bold</vt:lpstr>
      <vt:lpstr>Book Antiqua</vt:lpstr>
      <vt:lpstr>Calibri</vt:lpstr>
      <vt:lpstr>Times New Roman</vt:lpstr>
      <vt:lpstr>Verdana</vt:lpstr>
      <vt:lpstr>lboro-template-4x3</vt:lpstr>
      <vt:lpstr>Digital Social Entrepreneurship and Hybrid Organizing</vt:lpstr>
      <vt:lpstr>Digital Social Entrepreneurship (DSE)</vt:lpstr>
      <vt:lpstr>Hybrid Organizing </vt:lpstr>
      <vt:lpstr>Question</vt:lpstr>
      <vt:lpstr>Rang De</vt:lpstr>
      <vt:lpstr>Rang De Impact</vt:lpstr>
      <vt:lpstr>How does it work?</vt:lpstr>
      <vt:lpstr>Entrepreneurial actions</vt:lpstr>
      <vt:lpstr>Entrepreneurial actions</vt:lpstr>
      <vt:lpstr>Some reflections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Blowhorn</vt:lpstr>
      <vt:lpstr>Impact</vt:lpstr>
      <vt:lpstr>PowerPoint Presentation</vt:lpstr>
    </vt:vector>
  </TitlesOfParts>
  <Company>Loughborough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Staff/Research Student</dc:creator>
  <cp:lastModifiedBy>Jean-Paul Van Belle</cp:lastModifiedBy>
  <cp:revision>96</cp:revision>
  <cp:lastPrinted>2015-09-16T13:33:44Z</cp:lastPrinted>
  <dcterms:created xsi:type="dcterms:W3CDTF">2015-09-16T05:03:53Z</dcterms:created>
  <dcterms:modified xsi:type="dcterms:W3CDTF">2018-01-22T09:13:09Z</dcterms:modified>
</cp:coreProperties>
</file>