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74" r:id="rId2"/>
    <p:sldId id="275" r:id="rId3"/>
    <p:sldId id="256" r:id="rId4"/>
    <p:sldId id="267" r:id="rId5"/>
    <p:sldId id="260" r:id="rId6"/>
    <p:sldId id="265" r:id="rId7"/>
    <p:sldId id="269" r:id="rId8"/>
    <p:sldId id="257" r:id="rId9"/>
    <p:sldId id="258" r:id="rId10"/>
    <p:sldId id="259" r:id="rId11"/>
    <p:sldId id="266" r:id="rId12"/>
    <p:sldId id="264" r:id="rId13"/>
    <p:sldId id="268" r:id="rId14"/>
    <p:sldId id="263" r:id="rId15"/>
    <p:sldId id="272" r:id="rId16"/>
    <p:sldId id="276" r:id="rId17"/>
    <p:sldId id="271" r:id="rId18"/>
    <p:sldId id="261" r:id="rId19"/>
    <p:sldId id="277" r:id="rId20"/>
    <p:sldId id="262" r:id="rId21"/>
    <p:sldId id="273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83642"/>
  </p:normalViewPr>
  <p:slideViewPr>
    <p:cSldViewPr snapToGrid="0" snapToObjects="1">
      <p:cViewPr varScale="1">
        <p:scale>
          <a:sx n="92" d="100"/>
          <a:sy n="92" d="100"/>
        </p:scale>
        <p:origin x="30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FFDD074-C653-7344-B4BE-B98CA0671B63}" type="doc">
      <dgm:prSet loTypeId="urn:microsoft.com/office/officeart/2005/8/layout/process1" loCatId="" qsTypeId="urn:microsoft.com/office/officeart/2005/8/quickstyle/simple4" qsCatId="simple" csTypeId="urn:microsoft.com/office/officeart/2005/8/colors/accent6_1" csCatId="accent6" phldr="1"/>
      <dgm:spPr/>
    </dgm:pt>
    <dgm:pt modelId="{DBDE86E4-8CF1-8849-9B42-93BC8F927593}">
      <dgm:prSet phldrT="[Text]"/>
      <dgm:spPr/>
      <dgm:t>
        <a:bodyPr/>
        <a:lstStyle/>
        <a:p>
          <a:r>
            <a:rPr lang="en-US" dirty="0" smtClean="0"/>
            <a:t>ICTs</a:t>
          </a:r>
          <a:r>
            <a:rPr lang="en-US" baseline="0" dirty="0" smtClean="0"/>
            <a:t> &amp; Governance in EA</a:t>
          </a:r>
          <a:endParaRPr lang="en-US" dirty="0"/>
        </a:p>
      </dgm:t>
    </dgm:pt>
    <dgm:pt modelId="{81F53964-66D4-2446-8638-A1D7EC9DAAC0}" type="parTrans" cxnId="{C706EBCD-7E2F-E64B-A36A-F3EDA028D9E2}">
      <dgm:prSet/>
      <dgm:spPr/>
      <dgm:t>
        <a:bodyPr/>
        <a:lstStyle/>
        <a:p>
          <a:endParaRPr lang="en-US"/>
        </a:p>
      </dgm:t>
    </dgm:pt>
    <dgm:pt modelId="{63206650-F7A9-CD4B-BCDE-19D64FA59AE7}" type="sibTrans" cxnId="{C706EBCD-7E2F-E64B-A36A-F3EDA028D9E2}">
      <dgm:prSet/>
      <dgm:spPr/>
      <dgm:t>
        <a:bodyPr/>
        <a:lstStyle/>
        <a:p>
          <a:endParaRPr lang="en-US"/>
        </a:p>
      </dgm:t>
    </dgm:pt>
    <dgm:pt modelId="{0F3CEAEE-54AF-FE4B-9782-1BC95BEF12FE}">
      <dgm:prSet phldrT="[Text]"/>
      <dgm:spPr/>
      <dgm:t>
        <a:bodyPr/>
        <a:lstStyle/>
        <a:p>
          <a:r>
            <a:rPr lang="en-US" dirty="0" smtClean="0"/>
            <a:t>Government</a:t>
          </a:r>
          <a:r>
            <a:rPr lang="en-US" baseline="0" dirty="0" smtClean="0"/>
            <a:t> Responsiveness</a:t>
          </a:r>
          <a:endParaRPr lang="en-US" dirty="0"/>
        </a:p>
      </dgm:t>
    </dgm:pt>
    <dgm:pt modelId="{5E8A018E-C266-2548-A4A0-074ECAAF2A4F}" type="parTrans" cxnId="{CF231E8B-707D-F24D-93BE-C4B764CEFC52}">
      <dgm:prSet/>
      <dgm:spPr/>
      <dgm:t>
        <a:bodyPr/>
        <a:lstStyle/>
        <a:p>
          <a:endParaRPr lang="en-US"/>
        </a:p>
      </dgm:t>
    </dgm:pt>
    <dgm:pt modelId="{B86ED3EB-D0E0-FE46-87E1-0F090BBDF000}" type="sibTrans" cxnId="{CF231E8B-707D-F24D-93BE-C4B764CEFC52}">
      <dgm:prSet/>
      <dgm:spPr/>
      <dgm:t>
        <a:bodyPr/>
        <a:lstStyle/>
        <a:p>
          <a:endParaRPr lang="en-US"/>
        </a:p>
      </dgm:t>
    </dgm:pt>
    <dgm:pt modelId="{3DFD85BB-2548-F143-913D-0F5AD873A8FB}">
      <dgm:prSet phldrT="[Text]"/>
      <dgm:spPr/>
      <dgm:t>
        <a:bodyPr/>
        <a:lstStyle/>
        <a:p>
          <a:r>
            <a:rPr lang="en-US" dirty="0" smtClean="0"/>
            <a:t>User Centric</a:t>
          </a:r>
          <a:r>
            <a:rPr lang="en-US" baseline="0" dirty="0" smtClean="0"/>
            <a:t>   e-Governance</a:t>
          </a:r>
          <a:endParaRPr lang="en-US" dirty="0"/>
        </a:p>
      </dgm:t>
    </dgm:pt>
    <dgm:pt modelId="{57A25EAB-FA27-E746-A1A0-3D99623E0003}" type="parTrans" cxnId="{59B802F2-BAA5-6849-9074-DE038301D325}">
      <dgm:prSet/>
      <dgm:spPr/>
      <dgm:t>
        <a:bodyPr/>
        <a:lstStyle/>
        <a:p>
          <a:endParaRPr lang="en-US"/>
        </a:p>
      </dgm:t>
    </dgm:pt>
    <dgm:pt modelId="{D6DADAD4-EF40-8A46-B3A0-147B3D6E7DE9}" type="sibTrans" cxnId="{59B802F2-BAA5-6849-9074-DE038301D325}">
      <dgm:prSet/>
      <dgm:spPr/>
      <dgm:t>
        <a:bodyPr/>
        <a:lstStyle/>
        <a:p>
          <a:endParaRPr lang="en-US"/>
        </a:p>
      </dgm:t>
    </dgm:pt>
    <dgm:pt modelId="{0D120453-BB8F-CF4E-99EE-A6F63DDC0E6B}" type="pres">
      <dgm:prSet presAssocID="{3FFDD074-C653-7344-B4BE-B98CA0671B63}" presName="Name0" presStyleCnt="0">
        <dgm:presLayoutVars>
          <dgm:dir/>
          <dgm:resizeHandles val="exact"/>
        </dgm:presLayoutVars>
      </dgm:prSet>
      <dgm:spPr/>
    </dgm:pt>
    <dgm:pt modelId="{211F5827-EF98-6B4B-A595-384E83BDAF07}" type="pres">
      <dgm:prSet presAssocID="{DBDE86E4-8CF1-8849-9B42-93BC8F927593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782329-3BF1-DB4B-B659-12E32122D475}" type="pres">
      <dgm:prSet presAssocID="{63206650-F7A9-CD4B-BCDE-19D64FA59AE7}" presName="sibTrans" presStyleLbl="sibTrans2D1" presStyleIdx="0" presStyleCnt="2"/>
      <dgm:spPr/>
      <dgm:t>
        <a:bodyPr/>
        <a:lstStyle/>
        <a:p>
          <a:endParaRPr lang="en-US"/>
        </a:p>
      </dgm:t>
    </dgm:pt>
    <dgm:pt modelId="{058F40EA-19FE-F041-B112-5E4B0419BD12}" type="pres">
      <dgm:prSet presAssocID="{63206650-F7A9-CD4B-BCDE-19D64FA59AE7}" presName="connectorText" presStyleLbl="sibTrans2D1" presStyleIdx="0" presStyleCnt="2"/>
      <dgm:spPr/>
      <dgm:t>
        <a:bodyPr/>
        <a:lstStyle/>
        <a:p>
          <a:endParaRPr lang="en-US"/>
        </a:p>
      </dgm:t>
    </dgm:pt>
    <dgm:pt modelId="{B3CF4F42-F009-EF4E-A9F2-C891F3C76639}" type="pres">
      <dgm:prSet presAssocID="{0F3CEAEE-54AF-FE4B-9782-1BC95BEF12FE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B405AE-C3BF-0D4F-BF4F-F91B7F724038}" type="pres">
      <dgm:prSet presAssocID="{B86ED3EB-D0E0-FE46-87E1-0F090BBDF000}" presName="sibTrans" presStyleLbl="sibTrans2D1" presStyleIdx="1" presStyleCnt="2"/>
      <dgm:spPr/>
      <dgm:t>
        <a:bodyPr/>
        <a:lstStyle/>
        <a:p>
          <a:endParaRPr lang="en-US"/>
        </a:p>
      </dgm:t>
    </dgm:pt>
    <dgm:pt modelId="{3424E4D4-B3F1-494D-9B8D-43E67E1BEDC5}" type="pres">
      <dgm:prSet presAssocID="{B86ED3EB-D0E0-FE46-87E1-0F090BBDF000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ED872FD3-EF52-8B48-8BBD-0177D7B393F0}" type="pres">
      <dgm:prSet presAssocID="{3DFD85BB-2548-F143-913D-0F5AD873A8FB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9B802F2-BAA5-6849-9074-DE038301D325}" srcId="{3FFDD074-C653-7344-B4BE-B98CA0671B63}" destId="{3DFD85BB-2548-F143-913D-0F5AD873A8FB}" srcOrd="2" destOrd="0" parTransId="{57A25EAB-FA27-E746-A1A0-3D99623E0003}" sibTransId="{D6DADAD4-EF40-8A46-B3A0-147B3D6E7DE9}"/>
    <dgm:cxn modelId="{BE83DC19-9233-FC4F-A25D-ABC48BE2739E}" type="presOf" srcId="{B86ED3EB-D0E0-FE46-87E1-0F090BBDF000}" destId="{58B405AE-C3BF-0D4F-BF4F-F91B7F724038}" srcOrd="0" destOrd="0" presId="urn:microsoft.com/office/officeart/2005/8/layout/process1"/>
    <dgm:cxn modelId="{30F597BC-6CDC-C648-9C6C-4888D0196242}" type="presOf" srcId="{3DFD85BB-2548-F143-913D-0F5AD873A8FB}" destId="{ED872FD3-EF52-8B48-8BBD-0177D7B393F0}" srcOrd="0" destOrd="0" presId="urn:microsoft.com/office/officeart/2005/8/layout/process1"/>
    <dgm:cxn modelId="{CD308E42-B765-F749-8CE6-E3209956BCEA}" type="presOf" srcId="{63206650-F7A9-CD4B-BCDE-19D64FA59AE7}" destId="{11782329-3BF1-DB4B-B659-12E32122D475}" srcOrd="0" destOrd="0" presId="urn:microsoft.com/office/officeart/2005/8/layout/process1"/>
    <dgm:cxn modelId="{1B71A46C-C945-0C47-8833-8F53471DA1D1}" type="presOf" srcId="{DBDE86E4-8CF1-8849-9B42-93BC8F927593}" destId="{211F5827-EF98-6B4B-A595-384E83BDAF07}" srcOrd="0" destOrd="0" presId="urn:microsoft.com/office/officeart/2005/8/layout/process1"/>
    <dgm:cxn modelId="{C706EBCD-7E2F-E64B-A36A-F3EDA028D9E2}" srcId="{3FFDD074-C653-7344-B4BE-B98CA0671B63}" destId="{DBDE86E4-8CF1-8849-9B42-93BC8F927593}" srcOrd="0" destOrd="0" parTransId="{81F53964-66D4-2446-8638-A1D7EC9DAAC0}" sibTransId="{63206650-F7A9-CD4B-BCDE-19D64FA59AE7}"/>
    <dgm:cxn modelId="{7FF9CAE6-1CB7-214C-BDB2-0955CD9D6EAE}" type="presOf" srcId="{3FFDD074-C653-7344-B4BE-B98CA0671B63}" destId="{0D120453-BB8F-CF4E-99EE-A6F63DDC0E6B}" srcOrd="0" destOrd="0" presId="urn:microsoft.com/office/officeart/2005/8/layout/process1"/>
    <dgm:cxn modelId="{23C5E842-3D63-8444-B744-7849C88849FF}" type="presOf" srcId="{0F3CEAEE-54AF-FE4B-9782-1BC95BEF12FE}" destId="{B3CF4F42-F009-EF4E-A9F2-C891F3C76639}" srcOrd="0" destOrd="0" presId="urn:microsoft.com/office/officeart/2005/8/layout/process1"/>
    <dgm:cxn modelId="{CF231E8B-707D-F24D-93BE-C4B764CEFC52}" srcId="{3FFDD074-C653-7344-B4BE-B98CA0671B63}" destId="{0F3CEAEE-54AF-FE4B-9782-1BC95BEF12FE}" srcOrd="1" destOrd="0" parTransId="{5E8A018E-C266-2548-A4A0-074ECAAF2A4F}" sibTransId="{B86ED3EB-D0E0-FE46-87E1-0F090BBDF000}"/>
    <dgm:cxn modelId="{A30DA466-0E39-CE44-A17E-55D28AA79BB0}" type="presOf" srcId="{63206650-F7A9-CD4B-BCDE-19D64FA59AE7}" destId="{058F40EA-19FE-F041-B112-5E4B0419BD12}" srcOrd="1" destOrd="0" presId="urn:microsoft.com/office/officeart/2005/8/layout/process1"/>
    <dgm:cxn modelId="{0386EAF2-32B2-744E-BE1C-A337D8E82F27}" type="presOf" srcId="{B86ED3EB-D0E0-FE46-87E1-0F090BBDF000}" destId="{3424E4D4-B3F1-494D-9B8D-43E67E1BEDC5}" srcOrd="1" destOrd="0" presId="urn:microsoft.com/office/officeart/2005/8/layout/process1"/>
    <dgm:cxn modelId="{D553DC7C-F177-5C48-BB9D-A7611CCE9CDF}" type="presParOf" srcId="{0D120453-BB8F-CF4E-99EE-A6F63DDC0E6B}" destId="{211F5827-EF98-6B4B-A595-384E83BDAF07}" srcOrd="0" destOrd="0" presId="urn:microsoft.com/office/officeart/2005/8/layout/process1"/>
    <dgm:cxn modelId="{4EDF5816-2AD4-2F43-9C0D-D1A3E403BF7D}" type="presParOf" srcId="{0D120453-BB8F-CF4E-99EE-A6F63DDC0E6B}" destId="{11782329-3BF1-DB4B-B659-12E32122D475}" srcOrd="1" destOrd="0" presId="urn:microsoft.com/office/officeart/2005/8/layout/process1"/>
    <dgm:cxn modelId="{D4FEC59E-964F-4340-923A-479715B6B3BB}" type="presParOf" srcId="{11782329-3BF1-DB4B-B659-12E32122D475}" destId="{058F40EA-19FE-F041-B112-5E4B0419BD12}" srcOrd="0" destOrd="0" presId="urn:microsoft.com/office/officeart/2005/8/layout/process1"/>
    <dgm:cxn modelId="{2B0F7F60-3066-B343-9411-D4B9B6C9467D}" type="presParOf" srcId="{0D120453-BB8F-CF4E-99EE-A6F63DDC0E6B}" destId="{B3CF4F42-F009-EF4E-A9F2-C891F3C76639}" srcOrd="2" destOrd="0" presId="urn:microsoft.com/office/officeart/2005/8/layout/process1"/>
    <dgm:cxn modelId="{E4398300-DFCC-6D43-BABA-E4F728FAC8FE}" type="presParOf" srcId="{0D120453-BB8F-CF4E-99EE-A6F63DDC0E6B}" destId="{58B405AE-C3BF-0D4F-BF4F-F91B7F724038}" srcOrd="3" destOrd="0" presId="urn:microsoft.com/office/officeart/2005/8/layout/process1"/>
    <dgm:cxn modelId="{0D20913B-9CEE-584B-A23B-76C1347B73BC}" type="presParOf" srcId="{58B405AE-C3BF-0D4F-BF4F-F91B7F724038}" destId="{3424E4D4-B3F1-494D-9B8D-43E67E1BEDC5}" srcOrd="0" destOrd="0" presId="urn:microsoft.com/office/officeart/2005/8/layout/process1"/>
    <dgm:cxn modelId="{BC739622-B248-8146-A2E7-1D3600C34C25}" type="presParOf" srcId="{0D120453-BB8F-CF4E-99EE-A6F63DDC0E6B}" destId="{ED872FD3-EF52-8B48-8BBD-0177D7B393F0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FFDD074-C653-7344-B4BE-B98CA0671B63}" type="doc">
      <dgm:prSet loTypeId="urn:microsoft.com/office/officeart/2005/8/layout/process1" loCatId="" qsTypeId="urn:microsoft.com/office/officeart/2005/8/quickstyle/simple4" qsCatId="simple" csTypeId="urn:microsoft.com/office/officeart/2005/8/colors/accent6_1" csCatId="accent6" phldr="1"/>
      <dgm:spPr/>
    </dgm:pt>
    <dgm:pt modelId="{DBDE86E4-8CF1-8849-9B42-93BC8F927593}">
      <dgm:prSet phldrT="[Text]"/>
      <dgm:spPr/>
      <dgm:t>
        <a:bodyPr/>
        <a:lstStyle/>
        <a:p>
          <a:r>
            <a:rPr lang="en-US" dirty="0" smtClean="0"/>
            <a:t>ICTs</a:t>
          </a:r>
          <a:r>
            <a:rPr lang="en-US" baseline="0" dirty="0" smtClean="0"/>
            <a:t> &amp; Governance in EA</a:t>
          </a:r>
          <a:endParaRPr lang="en-US" dirty="0"/>
        </a:p>
      </dgm:t>
    </dgm:pt>
    <dgm:pt modelId="{81F53964-66D4-2446-8638-A1D7EC9DAAC0}" type="parTrans" cxnId="{C706EBCD-7E2F-E64B-A36A-F3EDA028D9E2}">
      <dgm:prSet/>
      <dgm:spPr/>
      <dgm:t>
        <a:bodyPr/>
        <a:lstStyle/>
        <a:p>
          <a:endParaRPr lang="en-US"/>
        </a:p>
      </dgm:t>
    </dgm:pt>
    <dgm:pt modelId="{63206650-F7A9-CD4B-BCDE-19D64FA59AE7}" type="sibTrans" cxnId="{C706EBCD-7E2F-E64B-A36A-F3EDA028D9E2}">
      <dgm:prSet/>
      <dgm:spPr/>
      <dgm:t>
        <a:bodyPr/>
        <a:lstStyle/>
        <a:p>
          <a:endParaRPr lang="en-US"/>
        </a:p>
      </dgm:t>
    </dgm:pt>
    <dgm:pt modelId="{0F3CEAEE-54AF-FE4B-9782-1BC95BEF12FE}">
      <dgm:prSet phldrT="[Text]"/>
      <dgm:spPr/>
      <dgm:t>
        <a:bodyPr/>
        <a:lstStyle/>
        <a:p>
          <a:r>
            <a:rPr lang="en-US" dirty="0" smtClean="0"/>
            <a:t>Government</a:t>
          </a:r>
          <a:r>
            <a:rPr lang="en-US" baseline="0" dirty="0" smtClean="0"/>
            <a:t> Responsiveness</a:t>
          </a:r>
          <a:endParaRPr lang="en-US" dirty="0"/>
        </a:p>
      </dgm:t>
    </dgm:pt>
    <dgm:pt modelId="{5E8A018E-C266-2548-A4A0-074ECAAF2A4F}" type="parTrans" cxnId="{CF231E8B-707D-F24D-93BE-C4B764CEFC52}">
      <dgm:prSet/>
      <dgm:spPr/>
      <dgm:t>
        <a:bodyPr/>
        <a:lstStyle/>
        <a:p>
          <a:endParaRPr lang="en-US"/>
        </a:p>
      </dgm:t>
    </dgm:pt>
    <dgm:pt modelId="{B86ED3EB-D0E0-FE46-87E1-0F090BBDF000}" type="sibTrans" cxnId="{CF231E8B-707D-F24D-93BE-C4B764CEFC52}">
      <dgm:prSet/>
      <dgm:spPr/>
      <dgm:t>
        <a:bodyPr/>
        <a:lstStyle/>
        <a:p>
          <a:endParaRPr lang="en-US"/>
        </a:p>
      </dgm:t>
    </dgm:pt>
    <dgm:pt modelId="{3DFD85BB-2548-F143-913D-0F5AD873A8FB}">
      <dgm:prSet phldrT="[Text]"/>
      <dgm:spPr/>
      <dgm:t>
        <a:bodyPr/>
        <a:lstStyle/>
        <a:p>
          <a:r>
            <a:rPr lang="en-US" dirty="0" smtClean="0"/>
            <a:t>User Centric</a:t>
          </a:r>
          <a:r>
            <a:rPr lang="en-US" baseline="0" dirty="0" smtClean="0"/>
            <a:t>   e-Governance</a:t>
          </a:r>
          <a:endParaRPr lang="en-US" dirty="0"/>
        </a:p>
      </dgm:t>
    </dgm:pt>
    <dgm:pt modelId="{57A25EAB-FA27-E746-A1A0-3D99623E0003}" type="parTrans" cxnId="{59B802F2-BAA5-6849-9074-DE038301D325}">
      <dgm:prSet/>
      <dgm:spPr/>
      <dgm:t>
        <a:bodyPr/>
        <a:lstStyle/>
        <a:p>
          <a:endParaRPr lang="en-US"/>
        </a:p>
      </dgm:t>
    </dgm:pt>
    <dgm:pt modelId="{D6DADAD4-EF40-8A46-B3A0-147B3D6E7DE9}" type="sibTrans" cxnId="{59B802F2-BAA5-6849-9074-DE038301D325}">
      <dgm:prSet/>
      <dgm:spPr/>
      <dgm:t>
        <a:bodyPr/>
        <a:lstStyle/>
        <a:p>
          <a:endParaRPr lang="en-US"/>
        </a:p>
      </dgm:t>
    </dgm:pt>
    <dgm:pt modelId="{0D120453-BB8F-CF4E-99EE-A6F63DDC0E6B}" type="pres">
      <dgm:prSet presAssocID="{3FFDD074-C653-7344-B4BE-B98CA0671B63}" presName="Name0" presStyleCnt="0">
        <dgm:presLayoutVars>
          <dgm:dir/>
          <dgm:resizeHandles val="exact"/>
        </dgm:presLayoutVars>
      </dgm:prSet>
      <dgm:spPr/>
    </dgm:pt>
    <dgm:pt modelId="{211F5827-EF98-6B4B-A595-384E83BDAF07}" type="pres">
      <dgm:prSet presAssocID="{DBDE86E4-8CF1-8849-9B42-93BC8F927593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782329-3BF1-DB4B-B659-12E32122D475}" type="pres">
      <dgm:prSet presAssocID="{63206650-F7A9-CD4B-BCDE-19D64FA59AE7}" presName="sibTrans" presStyleLbl="sibTrans2D1" presStyleIdx="0" presStyleCnt="2"/>
      <dgm:spPr/>
      <dgm:t>
        <a:bodyPr/>
        <a:lstStyle/>
        <a:p>
          <a:endParaRPr lang="en-US"/>
        </a:p>
      </dgm:t>
    </dgm:pt>
    <dgm:pt modelId="{058F40EA-19FE-F041-B112-5E4B0419BD12}" type="pres">
      <dgm:prSet presAssocID="{63206650-F7A9-CD4B-BCDE-19D64FA59AE7}" presName="connectorText" presStyleLbl="sibTrans2D1" presStyleIdx="0" presStyleCnt="2"/>
      <dgm:spPr/>
      <dgm:t>
        <a:bodyPr/>
        <a:lstStyle/>
        <a:p>
          <a:endParaRPr lang="en-US"/>
        </a:p>
      </dgm:t>
    </dgm:pt>
    <dgm:pt modelId="{B3CF4F42-F009-EF4E-A9F2-C891F3C76639}" type="pres">
      <dgm:prSet presAssocID="{0F3CEAEE-54AF-FE4B-9782-1BC95BEF12FE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B405AE-C3BF-0D4F-BF4F-F91B7F724038}" type="pres">
      <dgm:prSet presAssocID="{B86ED3EB-D0E0-FE46-87E1-0F090BBDF000}" presName="sibTrans" presStyleLbl="sibTrans2D1" presStyleIdx="1" presStyleCnt="2"/>
      <dgm:spPr/>
      <dgm:t>
        <a:bodyPr/>
        <a:lstStyle/>
        <a:p>
          <a:endParaRPr lang="en-US"/>
        </a:p>
      </dgm:t>
    </dgm:pt>
    <dgm:pt modelId="{3424E4D4-B3F1-494D-9B8D-43E67E1BEDC5}" type="pres">
      <dgm:prSet presAssocID="{B86ED3EB-D0E0-FE46-87E1-0F090BBDF000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ED872FD3-EF52-8B48-8BBD-0177D7B393F0}" type="pres">
      <dgm:prSet presAssocID="{3DFD85BB-2548-F143-913D-0F5AD873A8FB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9B802F2-BAA5-6849-9074-DE038301D325}" srcId="{3FFDD074-C653-7344-B4BE-B98CA0671B63}" destId="{3DFD85BB-2548-F143-913D-0F5AD873A8FB}" srcOrd="2" destOrd="0" parTransId="{57A25EAB-FA27-E746-A1A0-3D99623E0003}" sibTransId="{D6DADAD4-EF40-8A46-B3A0-147B3D6E7DE9}"/>
    <dgm:cxn modelId="{0A109C08-FF5B-954F-8759-531E4229582D}" type="presOf" srcId="{0F3CEAEE-54AF-FE4B-9782-1BC95BEF12FE}" destId="{B3CF4F42-F009-EF4E-A9F2-C891F3C76639}" srcOrd="0" destOrd="0" presId="urn:microsoft.com/office/officeart/2005/8/layout/process1"/>
    <dgm:cxn modelId="{5F4DE9A0-7041-084A-A696-2390FDAC03FB}" type="presOf" srcId="{63206650-F7A9-CD4B-BCDE-19D64FA59AE7}" destId="{11782329-3BF1-DB4B-B659-12E32122D475}" srcOrd="0" destOrd="0" presId="urn:microsoft.com/office/officeart/2005/8/layout/process1"/>
    <dgm:cxn modelId="{6D534307-F558-D549-8502-070B083AF436}" type="presOf" srcId="{3DFD85BB-2548-F143-913D-0F5AD873A8FB}" destId="{ED872FD3-EF52-8B48-8BBD-0177D7B393F0}" srcOrd="0" destOrd="0" presId="urn:microsoft.com/office/officeart/2005/8/layout/process1"/>
    <dgm:cxn modelId="{CF231E8B-707D-F24D-93BE-C4B764CEFC52}" srcId="{3FFDD074-C653-7344-B4BE-B98CA0671B63}" destId="{0F3CEAEE-54AF-FE4B-9782-1BC95BEF12FE}" srcOrd="1" destOrd="0" parTransId="{5E8A018E-C266-2548-A4A0-074ECAAF2A4F}" sibTransId="{B86ED3EB-D0E0-FE46-87E1-0F090BBDF000}"/>
    <dgm:cxn modelId="{4E0BE809-D0BC-404D-B159-D9F1B49F3C59}" type="presOf" srcId="{63206650-F7A9-CD4B-BCDE-19D64FA59AE7}" destId="{058F40EA-19FE-F041-B112-5E4B0419BD12}" srcOrd="1" destOrd="0" presId="urn:microsoft.com/office/officeart/2005/8/layout/process1"/>
    <dgm:cxn modelId="{822383D6-D4BA-B147-8C47-176DE87E6693}" type="presOf" srcId="{B86ED3EB-D0E0-FE46-87E1-0F090BBDF000}" destId="{58B405AE-C3BF-0D4F-BF4F-F91B7F724038}" srcOrd="0" destOrd="0" presId="urn:microsoft.com/office/officeart/2005/8/layout/process1"/>
    <dgm:cxn modelId="{BB02CD0C-8D3F-EC43-AE74-0963024B7146}" type="presOf" srcId="{B86ED3EB-D0E0-FE46-87E1-0F090BBDF000}" destId="{3424E4D4-B3F1-494D-9B8D-43E67E1BEDC5}" srcOrd="1" destOrd="0" presId="urn:microsoft.com/office/officeart/2005/8/layout/process1"/>
    <dgm:cxn modelId="{B365565A-3E0E-7E4E-B253-54BB59F8D0C8}" type="presOf" srcId="{3FFDD074-C653-7344-B4BE-B98CA0671B63}" destId="{0D120453-BB8F-CF4E-99EE-A6F63DDC0E6B}" srcOrd="0" destOrd="0" presId="urn:microsoft.com/office/officeart/2005/8/layout/process1"/>
    <dgm:cxn modelId="{5FF9E250-E80D-FD4E-82AD-ACDC34074119}" type="presOf" srcId="{DBDE86E4-8CF1-8849-9B42-93BC8F927593}" destId="{211F5827-EF98-6B4B-A595-384E83BDAF07}" srcOrd="0" destOrd="0" presId="urn:microsoft.com/office/officeart/2005/8/layout/process1"/>
    <dgm:cxn modelId="{C706EBCD-7E2F-E64B-A36A-F3EDA028D9E2}" srcId="{3FFDD074-C653-7344-B4BE-B98CA0671B63}" destId="{DBDE86E4-8CF1-8849-9B42-93BC8F927593}" srcOrd="0" destOrd="0" parTransId="{81F53964-66D4-2446-8638-A1D7EC9DAAC0}" sibTransId="{63206650-F7A9-CD4B-BCDE-19D64FA59AE7}"/>
    <dgm:cxn modelId="{24A174C2-9B20-1B4B-BD9D-F59C1E787DDC}" type="presParOf" srcId="{0D120453-BB8F-CF4E-99EE-A6F63DDC0E6B}" destId="{211F5827-EF98-6B4B-A595-384E83BDAF07}" srcOrd="0" destOrd="0" presId="urn:microsoft.com/office/officeart/2005/8/layout/process1"/>
    <dgm:cxn modelId="{20D6ED3B-A284-F840-A00B-4F8FB21E373F}" type="presParOf" srcId="{0D120453-BB8F-CF4E-99EE-A6F63DDC0E6B}" destId="{11782329-3BF1-DB4B-B659-12E32122D475}" srcOrd="1" destOrd="0" presId="urn:microsoft.com/office/officeart/2005/8/layout/process1"/>
    <dgm:cxn modelId="{7C4676A4-27AB-C54A-99DC-B3579B17BAB3}" type="presParOf" srcId="{11782329-3BF1-DB4B-B659-12E32122D475}" destId="{058F40EA-19FE-F041-B112-5E4B0419BD12}" srcOrd="0" destOrd="0" presId="urn:microsoft.com/office/officeart/2005/8/layout/process1"/>
    <dgm:cxn modelId="{9586F6FC-7605-8D4F-B7BB-B89725992DD4}" type="presParOf" srcId="{0D120453-BB8F-CF4E-99EE-A6F63DDC0E6B}" destId="{B3CF4F42-F009-EF4E-A9F2-C891F3C76639}" srcOrd="2" destOrd="0" presId="urn:microsoft.com/office/officeart/2005/8/layout/process1"/>
    <dgm:cxn modelId="{16FAB2E0-16D3-B54B-806E-22D733AC913F}" type="presParOf" srcId="{0D120453-BB8F-CF4E-99EE-A6F63DDC0E6B}" destId="{58B405AE-C3BF-0D4F-BF4F-F91B7F724038}" srcOrd="3" destOrd="0" presId="urn:microsoft.com/office/officeart/2005/8/layout/process1"/>
    <dgm:cxn modelId="{D641D755-9C47-B642-8202-C98FD4808203}" type="presParOf" srcId="{58B405AE-C3BF-0D4F-BF4F-F91B7F724038}" destId="{3424E4D4-B3F1-494D-9B8D-43E67E1BEDC5}" srcOrd="0" destOrd="0" presId="urn:microsoft.com/office/officeart/2005/8/layout/process1"/>
    <dgm:cxn modelId="{5A98CBFD-672B-814F-BAC1-EB635B0E0506}" type="presParOf" srcId="{0D120453-BB8F-CF4E-99EE-A6F63DDC0E6B}" destId="{ED872FD3-EF52-8B48-8BBD-0177D7B393F0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FFDD074-C653-7344-B4BE-B98CA0671B63}" type="doc">
      <dgm:prSet loTypeId="urn:microsoft.com/office/officeart/2005/8/layout/process1" loCatId="" qsTypeId="urn:microsoft.com/office/officeart/2005/8/quickstyle/simple4" qsCatId="simple" csTypeId="urn:microsoft.com/office/officeart/2005/8/colors/accent2_1" csCatId="accent2" phldr="1"/>
      <dgm:spPr/>
    </dgm:pt>
    <dgm:pt modelId="{DBDE86E4-8CF1-8849-9B42-93BC8F927593}">
      <dgm:prSet phldrT="[Text]"/>
      <dgm:spPr/>
      <dgm:t>
        <a:bodyPr/>
        <a:lstStyle/>
        <a:p>
          <a:r>
            <a:rPr lang="en-US" dirty="0" smtClean="0"/>
            <a:t>Infrastructure</a:t>
          </a:r>
          <a:r>
            <a:rPr lang="en-US" baseline="0" dirty="0" smtClean="0"/>
            <a:t> (push online)</a:t>
          </a:r>
          <a:endParaRPr lang="en-US" dirty="0"/>
        </a:p>
      </dgm:t>
    </dgm:pt>
    <dgm:pt modelId="{81F53964-66D4-2446-8638-A1D7EC9DAAC0}" type="parTrans" cxnId="{C706EBCD-7E2F-E64B-A36A-F3EDA028D9E2}">
      <dgm:prSet/>
      <dgm:spPr/>
      <dgm:t>
        <a:bodyPr/>
        <a:lstStyle/>
        <a:p>
          <a:endParaRPr lang="en-US"/>
        </a:p>
      </dgm:t>
    </dgm:pt>
    <dgm:pt modelId="{63206650-F7A9-CD4B-BCDE-19D64FA59AE7}" type="sibTrans" cxnId="{C706EBCD-7E2F-E64B-A36A-F3EDA028D9E2}">
      <dgm:prSet/>
      <dgm:spPr/>
      <dgm:t>
        <a:bodyPr/>
        <a:lstStyle/>
        <a:p>
          <a:endParaRPr lang="en-US"/>
        </a:p>
      </dgm:t>
    </dgm:pt>
    <dgm:pt modelId="{0F3CEAEE-54AF-FE4B-9782-1BC95BEF12FE}">
      <dgm:prSet phldrT="[Text]"/>
      <dgm:spPr/>
      <dgm:t>
        <a:bodyPr/>
        <a:lstStyle/>
        <a:p>
          <a:r>
            <a:rPr lang="en-US" dirty="0" smtClean="0"/>
            <a:t>Single Platform Service</a:t>
          </a:r>
          <a:r>
            <a:rPr lang="en-US" baseline="0" dirty="0" smtClean="0"/>
            <a:t> Delivery</a:t>
          </a:r>
          <a:endParaRPr lang="en-US" dirty="0"/>
        </a:p>
      </dgm:t>
    </dgm:pt>
    <dgm:pt modelId="{5E8A018E-C266-2548-A4A0-074ECAAF2A4F}" type="parTrans" cxnId="{CF231E8B-707D-F24D-93BE-C4B764CEFC52}">
      <dgm:prSet/>
      <dgm:spPr/>
      <dgm:t>
        <a:bodyPr/>
        <a:lstStyle/>
        <a:p>
          <a:endParaRPr lang="en-US"/>
        </a:p>
      </dgm:t>
    </dgm:pt>
    <dgm:pt modelId="{B86ED3EB-D0E0-FE46-87E1-0F090BBDF000}" type="sibTrans" cxnId="{CF231E8B-707D-F24D-93BE-C4B764CEFC52}">
      <dgm:prSet/>
      <dgm:spPr/>
      <dgm:t>
        <a:bodyPr/>
        <a:lstStyle/>
        <a:p>
          <a:endParaRPr lang="en-US"/>
        </a:p>
      </dgm:t>
    </dgm:pt>
    <dgm:pt modelId="{3DFD85BB-2548-F143-913D-0F5AD873A8FB}">
      <dgm:prSet phldrT="[Text]"/>
      <dgm:spPr/>
      <dgm:t>
        <a:bodyPr/>
        <a:lstStyle/>
        <a:p>
          <a:r>
            <a:rPr lang="en-US" dirty="0" smtClean="0"/>
            <a:t>User Centric</a:t>
          </a:r>
          <a:r>
            <a:rPr lang="en-US" baseline="0" dirty="0" smtClean="0"/>
            <a:t> Design</a:t>
          </a:r>
          <a:endParaRPr lang="en-US" dirty="0"/>
        </a:p>
      </dgm:t>
    </dgm:pt>
    <dgm:pt modelId="{57A25EAB-FA27-E746-A1A0-3D99623E0003}" type="parTrans" cxnId="{59B802F2-BAA5-6849-9074-DE038301D325}">
      <dgm:prSet/>
      <dgm:spPr/>
      <dgm:t>
        <a:bodyPr/>
        <a:lstStyle/>
        <a:p>
          <a:endParaRPr lang="en-US"/>
        </a:p>
      </dgm:t>
    </dgm:pt>
    <dgm:pt modelId="{D6DADAD4-EF40-8A46-B3A0-147B3D6E7DE9}" type="sibTrans" cxnId="{59B802F2-BAA5-6849-9074-DE038301D325}">
      <dgm:prSet/>
      <dgm:spPr/>
      <dgm:t>
        <a:bodyPr/>
        <a:lstStyle/>
        <a:p>
          <a:endParaRPr lang="en-US"/>
        </a:p>
      </dgm:t>
    </dgm:pt>
    <dgm:pt modelId="{0D120453-BB8F-CF4E-99EE-A6F63DDC0E6B}" type="pres">
      <dgm:prSet presAssocID="{3FFDD074-C653-7344-B4BE-B98CA0671B63}" presName="Name0" presStyleCnt="0">
        <dgm:presLayoutVars>
          <dgm:dir/>
          <dgm:resizeHandles val="exact"/>
        </dgm:presLayoutVars>
      </dgm:prSet>
      <dgm:spPr/>
    </dgm:pt>
    <dgm:pt modelId="{211F5827-EF98-6B4B-A595-384E83BDAF07}" type="pres">
      <dgm:prSet presAssocID="{DBDE86E4-8CF1-8849-9B42-93BC8F927593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782329-3BF1-DB4B-B659-12E32122D475}" type="pres">
      <dgm:prSet presAssocID="{63206650-F7A9-CD4B-BCDE-19D64FA59AE7}" presName="sibTrans" presStyleLbl="sibTrans2D1" presStyleIdx="0" presStyleCnt="2"/>
      <dgm:spPr/>
      <dgm:t>
        <a:bodyPr/>
        <a:lstStyle/>
        <a:p>
          <a:endParaRPr lang="en-US"/>
        </a:p>
      </dgm:t>
    </dgm:pt>
    <dgm:pt modelId="{058F40EA-19FE-F041-B112-5E4B0419BD12}" type="pres">
      <dgm:prSet presAssocID="{63206650-F7A9-CD4B-BCDE-19D64FA59AE7}" presName="connectorText" presStyleLbl="sibTrans2D1" presStyleIdx="0" presStyleCnt="2"/>
      <dgm:spPr/>
      <dgm:t>
        <a:bodyPr/>
        <a:lstStyle/>
        <a:p>
          <a:endParaRPr lang="en-US"/>
        </a:p>
      </dgm:t>
    </dgm:pt>
    <dgm:pt modelId="{B3CF4F42-F009-EF4E-A9F2-C891F3C76639}" type="pres">
      <dgm:prSet presAssocID="{0F3CEAEE-54AF-FE4B-9782-1BC95BEF12FE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B405AE-C3BF-0D4F-BF4F-F91B7F724038}" type="pres">
      <dgm:prSet presAssocID="{B86ED3EB-D0E0-FE46-87E1-0F090BBDF000}" presName="sibTrans" presStyleLbl="sibTrans2D1" presStyleIdx="1" presStyleCnt="2"/>
      <dgm:spPr/>
      <dgm:t>
        <a:bodyPr/>
        <a:lstStyle/>
        <a:p>
          <a:endParaRPr lang="en-US"/>
        </a:p>
      </dgm:t>
    </dgm:pt>
    <dgm:pt modelId="{3424E4D4-B3F1-494D-9B8D-43E67E1BEDC5}" type="pres">
      <dgm:prSet presAssocID="{B86ED3EB-D0E0-FE46-87E1-0F090BBDF000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ED872FD3-EF52-8B48-8BBD-0177D7B393F0}" type="pres">
      <dgm:prSet presAssocID="{3DFD85BB-2548-F143-913D-0F5AD873A8FB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9B802F2-BAA5-6849-9074-DE038301D325}" srcId="{3FFDD074-C653-7344-B4BE-B98CA0671B63}" destId="{3DFD85BB-2548-F143-913D-0F5AD873A8FB}" srcOrd="2" destOrd="0" parTransId="{57A25EAB-FA27-E746-A1A0-3D99623E0003}" sibTransId="{D6DADAD4-EF40-8A46-B3A0-147B3D6E7DE9}"/>
    <dgm:cxn modelId="{4F54C9EA-F085-B646-91FD-3513D94F31D6}" type="presOf" srcId="{0F3CEAEE-54AF-FE4B-9782-1BC95BEF12FE}" destId="{B3CF4F42-F009-EF4E-A9F2-C891F3C76639}" srcOrd="0" destOrd="0" presId="urn:microsoft.com/office/officeart/2005/8/layout/process1"/>
    <dgm:cxn modelId="{867CA96C-E39B-8343-9EE2-22066F3DF3E3}" type="presOf" srcId="{3FFDD074-C653-7344-B4BE-B98CA0671B63}" destId="{0D120453-BB8F-CF4E-99EE-A6F63DDC0E6B}" srcOrd="0" destOrd="0" presId="urn:microsoft.com/office/officeart/2005/8/layout/process1"/>
    <dgm:cxn modelId="{C706EBCD-7E2F-E64B-A36A-F3EDA028D9E2}" srcId="{3FFDD074-C653-7344-B4BE-B98CA0671B63}" destId="{DBDE86E4-8CF1-8849-9B42-93BC8F927593}" srcOrd="0" destOrd="0" parTransId="{81F53964-66D4-2446-8638-A1D7EC9DAAC0}" sibTransId="{63206650-F7A9-CD4B-BCDE-19D64FA59AE7}"/>
    <dgm:cxn modelId="{CF8B557F-46F9-F245-A9BF-7C46C2E786B7}" type="presOf" srcId="{63206650-F7A9-CD4B-BCDE-19D64FA59AE7}" destId="{11782329-3BF1-DB4B-B659-12E32122D475}" srcOrd="0" destOrd="0" presId="urn:microsoft.com/office/officeart/2005/8/layout/process1"/>
    <dgm:cxn modelId="{CFC4F9E4-8827-0D4D-82ED-85C68907C9D1}" type="presOf" srcId="{3DFD85BB-2548-F143-913D-0F5AD873A8FB}" destId="{ED872FD3-EF52-8B48-8BBD-0177D7B393F0}" srcOrd="0" destOrd="0" presId="urn:microsoft.com/office/officeart/2005/8/layout/process1"/>
    <dgm:cxn modelId="{CF231E8B-707D-F24D-93BE-C4B764CEFC52}" srcId="{3FFDD074-C653-7344-B4BE-B98CA0671B63}" destId="{0F3CEAEE-54AF-FE4B-9782-1BC95BEF12FE}" srcOrd="1" destOrd="0" parTransId="{5E8A018E-C266-2548-A4A0-074ECAAF2A4F}" sibTransId="{B86ED3EB-D0E0-FE46-87E1-0F090BBDF000}"/>
    <dgm:cxn modelId="{963C2F30-4DEC-BF4A-B6C1-1D096E5D805E}" type="presOf" srcId="{B86ED3EB-D0E0-FE46-87E1-0F090BBDF000}" destId="{3424E4D4-B3F1-494D-9B8D-43E67E1BEDC5}" srcOrd="1" destOrd="0" presId="urn:microsoft.com/office/officeart/2005/8/layout/process1"/>
    <dgm:cxn modelId="{7779ACC5-AB6B-7848-93CD-351B4BA11E2E}" type="presOf" srcId="{DBDE86E4-8CF1-8849-9B42-93BC8F927593}" destId="{211F5827-EF98-6B4B-A595-384E83BDAF07}" srcOrd="0" destOrd="0" presId="urn:microsoft.com/office/officeart/2005/8/layout/process1"/>
    <dgm:cxn modelId="{09E1492E-CE4A-1E4C-84E8-784F46130F4F}" type="presOf" srcId="{B86ED3EB-D0E0-FE46-87E1-0F090BBDF000}" destId="{58B405AE-C3BF-0D4F-BF4F-F91B7F724038}" srcOrd="0" destOrd="0" presId="urn:microsoft.com/office/officeart/2005/8/layout/process1"/>
    <dgm:cxn modelId="{0E3F401C-9545-BB47-A911-CAC8146E4ED4}" type="presOf" srcId="{63206650-F7A9-CD4B-BCDE-19D64FA59AE7}" destId="{058F40EA-19FE-F041-B112-5E4B0419BD12}" srcOrd="1" destOrd="0" presId="urn:microsoft.com/office/officeart/2005/8/layout/process1"/>
    <dgm:cxn modelId="{4B5AD607-BC27-E640-B900-89100F02F856}" type="presParOf" srcId="{0D120453-BB8F-CF4E-99EE-A6F63DDC0E6B}" destId="{211F5827-EF98-6B4B-A595-384E83BDAF07}" srcOrd="0" destOrd="0" presId="urn:microsoft.com/office/officeart/2005/8/layout/process1"/>
    <dgm:cxn modelId="{4A434206-2AAC-5348-8AB4-86B4DDD6EC6F}" type="presParOf" srcId="{0D120453-BB8F-CF4E-99EE-A6F63DDC0E6B}" destId="{11782329-3BF1-DB4B-B659-12E32122D475}" srcOrd="1" destOrd="0" presId="urn:microsoft.com/office/officeart/2005/8/layout/process1"/>
    <dgm:cxn modelId="{399A5B6F-DB9F-E84F-BCBD-DE16E9288176}" type="presParOf" srcId="{11782329-3BF1-DB4B-B659-12E32122D475}" destId="{058F40EA-19FE-F041-B112-5E4B0419BD12}" srcOrd="0" destOrd="0" presId="urn:microsoft.com/office/officeart/2005/8/layout/process1"/>
    <dgm:cxn modelId="{6C960651-5226-764A-9699-271F9B35EF04}" type="presParOf" srcId="{0D120453-BB8F-CF4E-99EE-A6F63DDC0E6B}" destId="{B3CF4F42-F009-EF4E-A9F2-C891F3C76639}" srcOrd="2" destOrd="0" presId="urn:microsoft.com/office/officeart/2005/8/layout/process1"/>
    <dgm:cxn modelId="{FB4CB6A9-B7B2-3947-9038-D109B9128C9F}" type="presParOf" srcId="{0D120453-BB8F-CF4E-99EE-A6F63DDC0E6B}" destId="{58B405AE-C3BF-0D4F-BF4F-F91B7F724038}" srcOrd="3" destOrd="0" presId="urn:microsoft.com/office/officeart/2005/8/layout/process1"/>
    <dgm:cxn modelId="{80BCAE64-F5AC-3949-B663-1B6720A67935}" type="presParOf" srcId="{58B405AE-C3BF-0D4F-BF4F-F91B7F724038}" destId="{3424E4D4-B3F1-494D-9B8D-43E67E1BEDC5}" srcOrd="0" destOrd="0" presId="urn:microsoft.com/office/officeart/2005/8/layout/process1"/>
    <dgm:cxn modelId="{6465FD5A-DB03-C04A-9BB1-BD28D59C69EA}" type="presParOf" srcId="{0D120453-BB8F-CF4E-99EE-A6F63DDC0E6B}" destId="{ED872FD3-EF52-8B48-8BBD-0177D7B393F0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1F5827-EF98-6B4B-A595-384E83BDAF07}">
      <dsp:nvSpPr>
        <dsp:cNvPr id="0" name=""/>
        <dsp:cNvSpPr/>
      </dsp:nvSpPr>
      <dsp:spPr>
        <a:xfrm>
          <a:off x="9242" y="1346949"/>
          <a:ext cx="2762398" cy="16574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ICTs</a:t>
          </a:r>
          <a:r>
            <a:rPr lang="en-US" sz="3000" kern="1200" baseline="0" dirty="0" smtClean="0"/>
            <a:t> &amp; Governance in EA</a:t>
          </a:r>
          <a:endParaRPr lang="en-US" sz="3000" kern="1200" dirty="0"/>
        </a:p>
      </dsp:txBody>
      <dsp:txXfrm>
        <a:off x="57787" y="1395494"/>
        <a:ext cx="2665308" cy="1560349"/>
      </dsp:txXfrm>
    </dsp:sp>
    <dsp:sp modelId="{11782329-3BF1-DB4B-B659-12E32122D475}">
      <dsp:nvSpPr>
        <dsp:cNvPr id="0" name=""/>
        <dsp:cNvSpPr/>
      </dsp:nvSpPr>
      <dsp:spPr>
        <a:xfrm>
          <a:off x="3047880" y="1833131"/>
          <a:ext cx="585628" cy="68507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/>
        </a:p>
      </dsp:txBody>
      <dsp:txXfrm>
        <a:off x="3047880" y="1970146"/>
        <a:ext cx="409940" cy="411044"/>
      </dsp:txXfrm>
    </dsp:sp>
    <dsp:sp modelId="{B3CF4F42-F009-EF4E-A9F2-C891F3C76639}">
      <dsp:nvSpPr>
        <dsp:cNvPr id="0" name=""/>
        <dsp:cNvSpPr/>
      </dsp:nvSpPr>
      <dsp:spPr>
        <a:xfrm>
          <a:off x="3876600" y="1346949"/>
          <a:ext cx="2762398" cy="16574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Government</a:t>
          </a:r>
          <a:r>
            <a:rPr lang="en-US" sz="3000" kern="1200" baseline="0" dirty="0" smtClean="0"/>
            <a:t> Responsiveness</a:t>
          </a:r>
          <a:endParaRPr lang="en-US" sz="3000" kern="1200" dirty="0"/>
        </a:p>
      </dsp:txBody>
      <dsp:txXfrm>
        <a:off x="3925145" y="1395494"/>
        <a:ext cx="2665308" cy="1560349"/>
      </dsp:txXfrm>
    </dsp:sp>
    <dsp:sp modelId="{58B405AE-C3BF-0D4F-BF4F-F91B7F724038}">
      <dsp:nvSpPr>
        <dsp:cNvPr id="0" name=""/>
        <dsp:cNvSpPr/>
      </dsp:nvSpPr>
      <dsp:spPr>
        <a:xfrm>
          <a:off x="6915239" y="1833131"/>
          <a:ext cx="585628" cy="68507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/>
        </a:p>
      </dsp:txBody>
      <dsp:txXfrm>
        <a:off x="6915239" y="1970146"/>
        <a:ext cx="409940" cy="411044"/>
      </dsp:txXfrm>
    </dsp:sp>
    <dsp:sp modelId="{ED872FD3-EF52-8B48-8BBD-0177D7B393F0}">
      <dsp:nvSpPr>
        <dsp:cNvPr id="0" name=""/>
        <dsp:cNvSpPr/>
      </dsp:nvSpPr>
      <dsp:spPr>
        <a:xfrm>
          <a:off x="7743958" y="1346949"/>
          <a:ext cx="2762398" cy="16574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User Centric</a:t>
          </a:r>
          <a:r>
            <a:rPr lang="en-US" sz="3000" kern="1200" baseline="0" dirty="0" smtClean="0"/>
            <a:t>   e-Governance</a:t>
          </a:r>
          <a:endParaRPr lang="en-US" sz="3000" kern="1200" dirty="0"/>
        </a:p>
      </dsp:txBody>
      <dsp:txXfrm>
        <a:off x="7792503" y="1395494"/>
        <a:ext cx="2665308" cy="156034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1F5827-EF98-6B4B-A595-384E83BDAF07}">
      <dsp:nvSpPr>
        <dsp:cNvPr id="0" name=""/>
        <dsp:cNvSpPr/>
      </dsp:nvSpPr>
      <dsp:spPr>
        <a:xfrm>
          <a:off x="9242" y="1346949"/>
          <a:ext cx="2762398" cy="16574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ICTs</a:t>
          </a:r>
          <a:r>
            <a:rPr lang="en-US" sz="3000" kern="1200" baseline="0" dirty="0" smtClean="0"/>
            <a:t> &amp; Governance in EA</a:t>
          </a:r>
          <a:endParaRPr lang="en-US" sz="3000" kern="1200" dirty="0"/>
        </a:p>
      </dsp:txBody>
      <dsp:txXfrm>
        <a:off x="57787" y="1395494"/>
        <a:ext cx="2665308" cy="1560349"/>
      </dsp:txXfrm>
    </dsp:sp>
    <dsp:sp modelId="{11782329-3BF1-DB4B-B659-12E32122D475}">
      <dsp:nvSpPr>
        <dsp:cNvPr id="0" name=""/>
        <dsp:cNvSpPr/>
      </dsp:nvSpPr>
      <dsp:spPr>
        <a:xfrm>
          <a:off x="3047880" y="1833131"/>
          <a:ext cx="585628" cy="68507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/>
        </a:p>
      </dsp:txBody>
      <dsp:txXfrm>
        <a:off x="3047880" y="1970146"/>
        <a:ext cx="409940" cy="411044"/>
      </dsp:txXfrm>
    </dsp:sp>
    <dsp:sp modelId="{B3CF4F42-F009-EF4E-A9F2-C891F3C76639}">
      <dsp:nvSpPr>
        <dsp:cNvPr id="0" name=""/>
        <dsp:cNvSpPr/>
      </dsp:nvSpPr>
      <dsp:spPr>
        <a:xfrm>
          <a:off x="3876600" y="1346949"/>
          <a:ext cx="2762398" cy="16574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Government</a:t>
          </a:r>
          <a:r>
            <a:rPr lang="en-US" sz="3000" kern="1200" baseline="0" dirty="0" smtClean="0"/>
            <a:t> Responsiveness</a:t>
          </a:r>
          <a:endParaRPr lang="en-US" sz="3000" kern="1200" dirty="0"/>
        </a:p>
      </dsp:txBody>
      <dsp:txXfrm>
        <a:off x="3925145" y="1395494"/>
        <a:ext cx="2665308" cy="1560349"/>
      </dsp:txXfrm>
    </dsp:sp>
    <dsp:sp modelId="{58B405AE-C3BF-0D4F-BF4F-F91B7F724038}">
      <dsp:nvSpPr>
        <dsp:cNvPr id="0" name=""/>
        <dsp:cNvSpPr/>
      </dsp:nvSpPr>
      <dsp:spPr>
        <a:xfrm>
          <a:off x="6915239" y="1833131"/>
          <a:ext cx="585628" cy="68507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/>
        </a:p>
      </dsp:txBody>
      <dsp:txXfrm>
        <a:off x="6915239" y="1970146"/>
        <a:ext cx="409940" cy="411044"/>
      </dsp:txXfrm>
    </dsp:sp>
    <dsp:sp modelId="{ED872FD3-EF52-8B48-8BBD-0177D7B393F0}">
      <dsp:nvSpPr>
        <dsp:cNvPr id="0" name=""/>
        <dsp:cNvSpPr/>
      </dsp:nvSpPr>
      <dsp:spPr>
        <a:xfrm>
          <a:off x="7743958" y="1346949"/>
          <a:ext cx="2762398" cy="16574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User Centric</a:t>
          </a:r>
          <a:r>
            <a:rPr lang="en-US" sz="3000" kern="1200" baseline="0" dirty="0" smtClean="0"/>
            <a:t>   e-Governance</a:t>
          </a:r>
          <a:endParaRPr lang="en-US" sz="3000" kern="1200" dirty="0"/>
        </a:p>
      </dsp:txBody>
      <dsp:txXfrm>
        <a:off x="7792503" y="1395494"/>
        <a:ext cx="2665308" cy="156034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1F5827-EF98-6B4B-A595-384E83BDAF07}">
      <dsp:nvSpPr>
        <dsp:cNvPr id="0" name=""/>
        <dsp:cNvSpPr/>
      </dsp:nvSpPr>
      <dsp:spPr>
        <a:xfrm>
          <a:off x="9242" y="1346949"/>
          <a:ext cx="2762398" cy="16574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/>
            <a:t>Infrastructure</a:t>
          </a:r>
          <a:r>
            <a:rPr lang="en-US" sz="3100" kern="1200" baseline="0" dirty="0" smtClean="0"/>
            <a:t> (push online)</a:t>
          </a:r>
          <a:endParaRPr lang="en-US" sz="3100" kern="1200" dirty="0"/>
        </a:p>
      </dsp:txBody>
      <dsp:txXfrm>
        <a:off x="57787" y="1395494"/>
        <a:ext cx="2665308" cy="1560349"/>
      </dsp:txXfrm>
    </dsp:sp>
    <dsp:sp modelId="{11782329-3BF1-DB4B-B659-12E32122D475}">
      <dsp:nvSpPr>
        <dsp:cNvPr id="0" name=""/>
        <dsp:cNvSpPr/>
      </dsp:nvSpPr>
      <dsp:spPr>
        <a:xfrm>
          <a:off x="3047880" y="1833131"/>
          <a:ext cx="585628" cy="68507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500" kern="1200"/>
        </a:p>
      </dsp:txBody>
      <dsp:txXfrm>
        <a:off x="3047880" y="1970146"/>
        <a:ext cx="409940" cy="411044"/>
      </dsp:txXfrm>
    </dsp:sp>
    <dsp:sp modelId="{B3CF4F42-F009-EF4E-A9F2-C891F3C76639}">
      <dsp:nvSpPr>
        <dsp:cNvPr id="0" name=""/>
        <dsp:cNvSpPr/>
      </dsp:nvSpPr>
      <dsp:spPr>
        <a:xfrm>
          <a:off x="3876600" y="1346949"/>
          <a:ext cx="2762398" cy="16574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/>
            <a:t>Single Platform Service</a:t>
          </a:r>
          <a:r>
            <a:rPr lang="en-US" sz="3100" kern="1200" baseline="0" dirty="0" smtClean="0"/>
            <a:t> Delivery</a:t>
          </a:r>
          <a:endParaRPr lang="en-US" sz="3100" kern="1200" dirty="0"/>
        </a:p>
      </dsp:txBody>
      <dsp:txXfrm>
        <a:off x="3925145" y="1395494"/>
        <a:ext cx="2665308" cy="1560349"/>
      </dsp:txXfrm>
    </dsp:sp>
    <dsp:sp modelId="{58B405AE-C3BF-0D4F-BF4F-F91B7F724038}">
      <dsp:nvSpPr>
        <dsp:cNvPr id="0" name=""/>
        <dsp:cNvSpPr/>
      </dsp:nvSpPr>
      <dsp:spPr>
        <a:xfrm>
          <a:off x="6915239" y="1833131"/>
          <a:ext cx="585628" cy="68507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500" kern="1200"/>
        </a:p>
      </dsp:txBody>
      <dsp:txXfrm>
        <a:off x="6915239" y="1970146"/>
        <a:ext cx="409940" cy="411044"/>
      </dsp:txXfrm>
    </dsp:sp>
    <dsp:sp modelId="{ED872FD3-EF52-8B48-8BBD-0177D7B393F0}">
      <dsp:nvSpPr>
        <dsp:cNvPr id="0" name=""/>
        <dsp:cNvSpPr/>
      </dsp:nvSpPr>
      <dsp:spPr>
        <a:xfrm>
          <a:off x="7743958" y="1346949"/>
          <a:ext cx="2762398" cy="16574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/>
            <a:t>User Centric</a:t>
          </a:r>
          <a:r>
            <a:rPr lang="en-US" sz="3100" kern="1200" baseline="0" dirty="0" smtClean="0"/>
            <a:t> Design</a:t>
          </a:r>
          <a:endParaRPr lang="en-US" sz="3100" kern="1200" dirty="0"/>
        </a:p>
      </dsp:txBody>
      <dsp:txXfrm>
        <a:off x="7792503" y="1395494"/>
        <a:ext cx="2665308" cy="15603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DB5C11-02C8-FF4B-AB29-B8A8BE41555B}" type="datetimeFigureOut">
              <a:rPr lang="en-US" smtClean="0"/>
              <a:t>1/23/18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6C0F70-B395-D843-B1D0-9F51405D3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776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6C0F70-B395-D843-B1D0-9F51405D384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1281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Developing a Smart Society and Public Services </a:t>
            </a:r>
            <a:endParaRPr lang="en-US" dirty="0" smtClean="0"/>
          </a:p>
          <a:p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Bassam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Hajhamad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(2017)</a:t>
            </a:r>
            <a:endParaRPr lang="en-US" dirty="0" smtClean="0"/>
          </a:p>
          <a:p>
            <a:endParaRPr lang="en-US" dirty="0" smtClean="0"/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is a journey which is not immune to significant challenges. However, it offers greatest reward when citizens are placed at the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centre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the digital government agenda and their views are creatively embedded within the core </a:t>
            </a:r>
            <a:endParaRPr lang="en-US" dirty="0" smtClean="0"/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 the system.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6C0F70-B395-D843-B1D0-9F51405D384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143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B7B8B-2B7D-2D4A-8DF8-8C947359CF1D}" type="datetimeFigureOut">
              <a:rPr lang="en-US" smtClean="0"/>
              <a:t>1/23/18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6D777-C3AD-ED49-A7B1-D7F7D60592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6494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B7B8B-2B7D-2D4A-8DF8-8C947359CF1D}" type="datetimeFigureOut">
              <a:rPr lang="en-US" smtClean="0"/>
              <a:t>1/23/18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6D777-C3AD-ED49-A7B1-D7F7D60592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142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B7B8B-2B7D-2D4A-8DF8-8C947359CF1D}" type="datetimeFigureOut">
              <a:rPr lang="en-US" smtClean="0"/>
              <a:t>1/23/18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6D777-C3AD-ED49-A7B1-D7F7D60592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64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B7B8B-2B7D-2D4A-8DF8-8C947359CF1D}" type="datetimeFigureOut">
              <a:rPr lang="en-US" smtClean="0"/>
              <a:t>1/23/18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6D777-C3AD-ED49-A7B1-D7F7D60592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3191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B7B8B-2B7D-2D4A-8DF8-8C947359CF1D}" type="datetimeFigureOut">
              <a:rPr lang="en-US" smtClean="0"/>
              <a:t>1/23/18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6D777-C3AD-ED49-A7B1-D7F7D60592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918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B7B8B-2B7D-2D4A-8DF8-8C947359CF1D}" type="datetimeFigureOut">
              <a:rPr lang="en-US" smtClean="0"/>
              <a:t>1/23/18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6D777-C3AD-ED49-A7B1-D7F7D60592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131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B7B8B-2B7D-2D4A-8DF8-8C947359CF1D}" type="datetimeFigureOut">
              <a:rPr lang="en-US" smtClean="0"/>
              <a:t>1/23/18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6D777-C3AD-ED49-A7B1-D7F7D60592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981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B7B8B-2B7D-2D4A-8DF8-8C947359CF1D}" type="datetimeFigureOut">
              <a:rPr lang="en-US" smtClean="0"/>
              <a:t>1/23/18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6D777-C3AD-ED49-A7B1-D7F7D60592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987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B7B8B-2B7D-2D4A-8DF8-8C947359CF1D}" type="datetimeFigureOut">
              <a:rPr lang="en-US" smtClean="0"/>
              <a:t>1/23/18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6D777-C3AD-ED49-A7B1-D7F7D60592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4149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B7B8B-2B7D-2D4A-8DF8-8C947359CF1D}" type="datetimeFigureOut">
              <a:rPr lang="en-US" smtClean="0"/>
              <a:t>1/23/18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6D777-C3AD-ED49-A7B1-D7F7D60592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527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B7B8B-2B7D-2D4A-8DF8-8C947359CF1D}" type="datetimeFigureOut">
              <a:rPr lang="en-US" smtClean="0"/>
              <a:t>1/23/18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6D777-C3AD-ED49-A7B1-D7F7D60592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112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3B7B8B-2B7D-2D4A-8DF8-8C947359CF1D}" type="datetimeFigureOut">
              <a:rPr lang="en-US" smtClean="0"/>
              <a:t>1/23/18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86D777-C3AD-ED49-A7B1-D7F7D60592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700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7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sciencedirect.com/science/article/pii/S0305750X13002891?via=ihub#!" TargetMode="External"/><Relationship Id="rId3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7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7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91718" y="1607128"/>
            <a:ext cx="22080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Academic Institutions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216728" y="4262459"/>
            <a:ext cx="1346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Foundations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931193" y="5250873"/>
            <a:ext cx="10541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Start-Ups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447948" y="3133375"/>
            <a:ext cx="1525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Entrepreneurs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686" y="3131127"/>
            <a:ext cx="944418" cy="94441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121236" y="4719659"/>
            <a:ext cx="37891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Governments &amp; Government Agencies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736588" y="2761795"/>
            <a:ext cx="7216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NGOs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592291" y="1547091"/>
            <a:ext cx="22393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Corporate Institutions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8157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err="1" smtClean="0"/>
              <a:t>iHub</a:t>
            </a:r>
            <a:r>
              <a:rPr lang="en-US" dirty="0" smtClean="0"/>
              <a:t> Research sits at the intersection of unearthing evidence based research relating to the thematic areas of technology, innovation, entrepreneurship to enable institutions and individuals to make decisions &amp; influencing policy by equipping policy makers and influencers with the resources to formulate sustainable policy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2964" y="5944385"/>
            <a:ext cx="735030" cy="735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02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Digital Government’s Responsiveness to Citizens Needs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 study of Kenya’s Government Responsiveness in the Age of ICTs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2964" y="5944385"/>
            <a:ext cx="735030" cy="735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797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Phases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94594774"/>
              </p:ext>
            </p:extLst>
          </p:nvPr>
        </p:nvGraphicFramePr>
        <p:xfrm>
          <a:off x="838200" y="1659371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2964" y="5944385"/>
            <a:ext cx="735030" cy="735030"/>
          </a:xfrm>
          <a:prstGeom prst="rect">
            <a:avLst/>
          </a:prstGeom>
        </p:spPr>
      </p:pic>
      <p:sp>
        <p:nvSpPr>
          <p:cNvPr id="3" name="Down Arrow 2"/>
          <p:cNvSpPr/>
          <p:nvPr/>
        </p:nvSpPr>
        <p:spPr>
          <a:xfrm>
            <a:off x="5947063" y="2466110"/>
            <a:ext cx="297873" cy="803563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455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47"/>
          <a:stretch/>
        </p:blipFill>
        <p:spPr>
          <a:xfrm>
            <a:off x="1397000" y="1721519"/>
            <a:ext cx="9398000" cy="341496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2964" y="5944385"/>
            <a:ext cx="735030" cy="735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876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2972" y="2134379"/>
            <a:ext cx="9155333" cy="258924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2964" y="5944385"/>
            <a:ext cx="735030" cy="735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621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charset="2"/>
              <a:buChar char="ü"/>
            </a:pPr>
            <a:r>
              <a:rPr lang="en-US" dirty="0" smtClean="0"/>
              <a:t>ICTs are being used to enhance governance and development in Kenya (and the EA region). However, what is the state of </a:t>
            </a:r>
            <a:r>
              <a:rPr lang="en-US" u="sng" dirty="0" smtClean="0"/>
              <a:t>the feedback loop </a:t>
            </a:r>
            <a:r>
              <a:rPr lang="en-US" dirty="0" smtClean="0"/>
              <a:t>between the government and its citizens? What is the current </a:t>
            </a:r>
            <a:r>
              <a:rPr lang="en-US" u="sng" dirty="0" smtClean="0"/>
              <a:t>impact</a:t>
            </a:r>
            <a:r>
              <a:rPr lang="en-US" dirty="0" smtClean="0"/>
              <a:t> of the feedback loop as it exists?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2964" y="5944385"/>
            <a:ext cx="735030" cy="735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719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Focus group discussions and Interviews with 80 ICT professionals, citizens &amp; government representatives across 4 counties in Kenya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2964" y="5944385"/>
            <a:ext cx="735030" cy="735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654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en-US" dirty="0" smtClean="0"/>
              <a:t>Enthusiasm by citizens to access government services conveniently</a:t>
            </a:r>
          </a:p>
          <a:p>
            <a:pPr fontAlgn="base"/>
            <a:r>
              <a:rPr lang="en-US" dirty="0" smtClean="0"/>
              <a:t>Technical </a:t>
            </a:r>
            <a:r>
              <a:rPr lang="en-US" dirty="0"/>
              <a:t>manpower </a:t>
            </a:r>
            <a:r>
              <a:rPr lang="en-US" dirty="0" smtClean="0"/>
              <a:t>gaps needed to </a:t>
            </a:r>
            <a:r>
              <a:rPr lang="en-US" dirty="0"/>
              <a:t>meet citizen needs in handling ICT tools</a:t>
            </a:r>
          </a:p>
          <a:p>
            <a:pPr fontAlgn="base"/>
            <a:r>
              <a:rPr lang="en-US" dirty="0"/>
              <a:t>Lack of educational programs </a:t>
            </a:r>
            <a:r>
              <a:rPr lang="en-US" dirty="0" smtClean="0"/>
              <a:t>targeting </a:t>
            </a:r>
            <a:r>
              <a:rPr lang="en-US" dirty="0"/>
              <a:t>citizens to uptake </a:t>
            </a:r>
            <a:r>
              <a:rPr lang="en-US" dirty="0" smtClean="0"/>
              <a:t>ICTs</a:t>
            </a:r>
          </a:p>
          <a:p>
            <a:pPr fontAlgn="base"/>
            <a:r>
              <a:rPr lang="en-US" dirty="0" smtClean="0"/>
              <a:t>ICT platforms have not been </a:t>
            </a:r>
            <a:r>
              <a:rPr lang="en-US" dirty="0" err="1" smtClean="0"/>
              <a:t>localised</a:t>
            </a:r>
            <a:r>
              <a:rPr lang="en-US" dirty="0" smtClean="0"/>
              <a:t> </a:t>
            </a:r>
            <a:r>
              <a:rPr lang="mr-IN" dirty="0" smtClean="0"/>
              <a:t>–</a:t>
            </a:r>
            <a:r>
              <a:rPr lang="en-US" dirty="0" smtClean="0"/>
              <a:t> language, citizen needs</a:t>
            </a:r>
          </a:p>
          <a:p>
            <a:pPr fontAlgn="base"/>
            <a:r>
              <a:rPr lang="en-US" dirty="0" smtClean="0"/>
              <a:t>Infrastructure gaps in certain counties in Kenya</a:t>
            </a:r>
          </a:p>
          <a:p>
            <a:pPr fontAlgn="base"/>
            <a:r>
              <a:rPr lang="en-US" dirty="0" smtClean="0"/>
              <a:t>Cost of access (devices &amp; internet packages) locking out majority of Kenyans</a:t>
            </a:r>
          </a:p>
          <a:p>
            <a:pPr fontAlgn="base"/>
            <a:r>
              <a:rPr lang="en-US" dirty="0" smtClean="0"/>
              <a:t>Cyber café culture a win in accessing e-government services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2964" y="5944385"/>
            <a:ext cx="735030" cy="735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667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Impact of the </a:t>
            </a:r>
            <a:r>
              <a:rPr lang="en-US" b="1" i="1" dirty="0" smtClean="0"/>
              <a:t>rush</a:t>
            </a:r>
            <a:r>
              <a:rPr lang="en-US" dirty="0" smtClean="0"/>
              <a:t> to </a:t>
            </a:r>
            <a:r>
              <a:rPr lang="en-US" dirty="0" err="1" smtClean="0"/>
              <a:t>digitalisation</a:t>
            </a:r>
            <a:r>
              <a:rPr lang="en-US" dirty="0" smtClean="0"/>
              <a:t> of Governments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Huge investments in technology </a:t>
            </a:r>
            <a:r>
              <a:rPr lang="mr-IN" dirty="0" smtClean="0"/>
              <a:t>–</a:t>
            </a:r>
            <a:r>
              <a:rPr lang="en-US" dirty="0" smtClean="0"/>
              <a:t> one child per laptop initiative</a:t>
            </a:r>
          </a:p>
          <a:p>
            <a:r>
              <a:rPr lang="en-US" dirty="0" smtClean="0"/>
              <a:t>IT is sexy and influence in IT related education fields</a:t>
            </a:r>
          </a:p>
          <a:p>
            <a:r>
              <a:rPr lang="en-US" dirty="0" smtClean="0"/>
              <a:t>Talent capacity; Local Vs Import of talent</a:t>
            </a:r>
          </a:p>
          <a:p>
            <a:r>
              <a:rPr lang="en-US" dirty="0" smtClean="0"/>
              <a:t>Internet Adoption</a:t>
            </a:r>
          </a:p>
          <a:p>
            <a:r>
              <a:rPr lang="en-US" dirty="0" smtClean="0"/>
              <a:t>Open Data</a:t>
            </a:r>
          </a:p>
          <a:p>
            <a:r>
              <a:rPr lang="en-US" dirty="0" smtClean="0"/>
              <a:t>Transparency</a:t>
            </a:r>
            <a:r>
              <a:rPr lang="mr-IN" dirty="0" smtClean="0"/>
              <a:t>…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2964" y="5944385"/>
            <a:ext cx="735030" cy="735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760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“e-government </a:t>
            </a:r>
            <a:r>
              <a:rPr lang="en-US" dirty="0"/>
              <a:t>is a powerful tool in reducing corruption—via telecommunication infrastructure and the scope and quality of online services—which is strengthened by greater internet adoption. The interaction effects between e-government and internet adoption suggest both as complements in anti-corruption programs</a:t>
            </a:r>
            <a:r>
              <a:rPr lang="en-US" dirty="0" smtClean="0"/>
              <a:t>.” </a:t>
            </a:r>
            <a:r>
              <a:rPr lang="en-US" dirty="0">
                <a:hlinkClick r:id="rId2"/>
              </a:rPr>
              <a:t>Nasr </a:t>
            </a:r>
            <a:r>
              <a:rPr lang="en-US" dirty="0" smtClean="0">
                <a:hlinkClick r:id="rId2"/>
              </a:rPr>
              <a:t>G.Elbahnasawy</a:t>
            </a:r>
            <a:r>
              <a:rPr lang="en-US" dirty="0" smtClean="0"/>
              <a:t> 2013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2964" y="5944385"/>
            <a:ext cx="735030" cy="735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432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2346158"/>
            <a:ext cx="10058400" cy="2627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2964" y="5944385"/>
            <a:ext cx="735030" cy="735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293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2964" y="5944385"/>
            <a:ext cx="735030" cy="73503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2159000"/>
            <a:ext cx="9436100" cy="2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36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2964" y="5944385"/>
            <a:ext cx="735030" cy="73503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691" y="1877354"/>
            <a:ext cx="9537700" cy="12827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87"/>
          <a:stretch/>
        </p:blipFill>
        <p:spPr>
          <a:xfrm>
            <a:off x="6741391" y="2895597"/>
            <a:ext cx="3937000" cy="192547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5641" y="4896423"/>
            <a:ext cx="9067800" cy="148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533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“There </a:t>
            </a:r>
            <a:r>
              <a:rPr lang="en-US" dirty="0"/>
              <a:t>is no app to solve for the lack of </a:t>
            </a:r>
            <a:r>
              <a:rPr lang="en-US" u="sng" dirty="0"/>
              <a:t>political will</a:t>
            </a:r>
            <a:r>
              <a:rPr lang="en-US" dirty="0"/>
              <a:t>. In other words, there is no technological intervention that fixes intrinsic human motivations</a:t>
            </a:r>
            <a:r>
              <a:rPr lang="en-US" dirty="0" smtClean="0"/>
              <a:t>.” </a:t>
            </a:r>
            <a:r>
              <a:rPr lang="en-US" dirty="0" err="1" smtClean="0"/>
              <a:t>Sambuli</a:t>
            </a:r>
            <a:r>
              <a:rPr lang="en-US" dirty="0" smtClean="0"/>
              <a:t> 2016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2964" y="5944385"/>
            <a:ext cx="735030" cy="735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744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Phases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94594774"/>
              </p:ext>
            </p:extLst>
          </p:nvPr>
        </p:nvGraphicFramePr>
        <p:xfrm>
          <a:off x="838200" y="1659371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2964" y="5944385"/>
            <a:ext cx="735030" cy="735030"/>
          </a:xfrm>
          <a:prstGeom prst="rect">
            <a:avLst/>
          </a:prstGeom>
        </p:spPr>
      </p:pic>
      <p:sp>
        <p:nvSpPr>
          <p:cNvPr id="3" name="Down Arrow 2"/>
          <p:cNvSpPr/>
          <p:nvPr/>
        </p:nvSpPr>
        <p:spPr>
          <a:xfrm>
            <a:off x="9687791" y="2424547"/>
            <a:ext cx="297873" cy="803563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758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Digital Government Journey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843781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2964" y="5944385"/>
            <a:ext cx="735030" cy="735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387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Developing a Smart Society and Public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“</a:t>
            </a:r>
            <a:r>
              <a:rPr lang="mr-IN" dirty="0" smtClean="0"/>
              <a:t>…</a:t>
            </a:r>
            <a:r>
              <a:rPr lang="en-US" dirty="0" smtClean="0"/>
              <a:t>it </a:t>
            </a:r>
            <a:r>
              <a:rPr lang="en-US" dirty="0"/>
              <a:t>offers greatest reward when </a:t>
            </a:r>
            <a:r>
              <a:rPr lang="en-US" u="sng" dirty="0"/>
              <a:t>citizens are placed at the </a:t>
            </a:r>
            <a:r>
              <a:rPr lang="en-US" u="sng" dirty="0" err="1"/>
              <a:t>centre</a:t>
            </a:r>
            <a:r>
              <a:rPr lang="en-US" u="sng" dirty="0"/>
              <a:t> </a:t>
            </a:r>
            <a:r>
              <a:rPr lang="en-US" dirty="0"/>
              <a:t>of the digital government agenda and their views are creatively embedded within the core </a:t>
            </a:r>
            <a:r>
              <a:rPr lang="en-US" dirty="0" smtClean="0"/>
              <a:t>of </a:t>
            </a:r>
            <a:r>
              <a:rPr lang="en-US" dirty="0"/>
              <a:t>the system. Today’s governments have a number of lessons, practices and technologies which can be leveraged to leapfrog their digital agenda, ensuring citizens and communities are truly smart in design and results</a:t>
            </a:r>
            <a:r>
              <a:rPr lang="en-US" dirty="0" smtClean="0"/>
              <a:t>.” </a:t>
            </a:r>
            <a:r>
              <a:rPr lang="en-US" dirty="0" err="1"/>
              <a:t>Hajhamad</a:t>
            </a:r>
            <a:r>
              <a:rPr lang="en-US" dirty="0"/>
              <a:t> (2017)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2964" y="5944385"/>
            <a:ext cx="735030" cy="735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565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en-US" dirty="0" smtClean="0"/>
              <a:t>Enthusiasm by citizens to access government services conveniently</a:t>
            </a:r>
          </a:p>
          <a:p>
            <a:pPr fontAlgn="base"/>
            <a:r>
              <a:rPr lang="en-US" dirty="0" smtClean="0"/>
              <a:t>Technical </a:t>
            </a:r>
            <a:r>
              <a:rPr lang="en-US" dirty="0"/>
              <a:t>manpower </a:t>
            </a:r>
            <a:r>
              <a:rPr lang="en-US" dirty="0" smtClean="0"/>
              <a:t>gaps needed to </a:t>
            </a:r>
            <a:r>
              <a:rPr lang="en-US" dirty="0"/>
              <a:t>meet citizen needs in handling ICT tools</a:t>
            </a:r>
          </a:p>
          <a:p>
            <a:pPr fontAlgn="base"/>
            <a:r>
              <a:rPr lang="en-US" dirty="0"/>
              <a:t>Lack of educational programs </a:t>
            </a:r>
            <a:r>
              <a:rPr lang="en-US" dirty="0" smtClean="0"/>
              <a:t>targeting </a:t>
            </a:r>
            <a:r>
              <a:rPr lang="en-US" dirty="0"/>
              <a:t>citizens to uptake </a:t>
            </a:r>
            <a:r>
              <a:rPr lang="en-US" dirty="0" smtClean="0"/>
              <a:t>ICTs</a:t>
            </a:r>
          </a:p>
          <a:p>
            <a:pPr fontAlgn="base"/>
            <a:r>
              <a:rPr lang="en-US" dirty="0" smtClean="0"/>
              <a:t>ICT platforms have not been </a:t>
            </a:r>
            <a:r>
              <a:rPr lang="en-US" dirty="0" err="1" smtClean="0"/>
              <a:t>localised</a:t>
            </a:r>
            <a:r>
              <a:rPr lang="en-US" dirty="0" smtClean="0"/>
              <a:t> </a:t>
            </a:r>
            <a:r>
              <a:rPr lang="mr-IN" dirty="0" smtClean="0"/>
              <a:t>–</a:t>
            </a:r>
            <a:r>
              <a:rPr lang="en-US" dirty="0" smtClean="0"/>
              <a:t> language, citizen needs</a:t>
            </a:r>
          </a:p>
          <a:p>
            <a:pPr fontAlgn="base"/>
            <a:r>
              <a:rPr lang="en-US" dirty="0" smtClean="0"/>
              <a:t>Infrastructure gaps in certain counties in Kenya</a:t>
            </a:r>
          </a:p>
          <a:p>
            <a:pPr fontAlgn="base"/>
            <a:r>
              <a:rPr lang="en-US" dirty="0" smtClean="0"/>
              <a:t>Cost of access (devices &amp; internet packages) locking out majority of Kenyans</a:t>
            </a:r>
          </a:p>
          <a:p>
            <a:pPr fontAlgn="base"/>
            <a:r>
              <a:rPr lang="en-US" dirty="0" smtClean="0"/>
              <a:t>Cyber café culture a win in accessing e-government services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2964" y="5944385"/>
            <a:ext cx="735030" cy="735030"/>
          </a:xfrm>
          <a:prstGeom prst="rect">
            <a:avLst/>
          </a:prstGeom>
        </p:spPr>
      </p:pic>
      <p:sp>
        <p:nvSpPr>
          <p:cNvPr id="5" name="Frame 4"/>
          <p:cNvSpPr/>
          <p:nvPr/>
        </p:nvSpPr>
        <p:spPr>
          <a:xfrm>
            <a:off x="692730" y="3671455"/>
            <a:ext cx="9900000" cy="576000"/>
          </a:xfrm>
          <a:prstGeom prst="fram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1370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Phase?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1515" y="1475891"/>
            <a:ext cx="9071811" cy="42164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2964" y="5944385"/>
            <a:ext cx="735030" cy="735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70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Questions and Comments welcome!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2964" y="5944385"/>
            <a:ext cx="735030" cy="735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541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3749</TotalTime>
  <Words>581</Words>
  <Application>Microsoft Macintosh PowerPoint</Application>
  <PresentationFormat>Widescreen</PresentationFormat>
  <Paragraphs>63</Paragraphs>
  <Slides>21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Calibri</vt:lpstr>
      <vt:lpstr>Calibri Light</vt:lpstr>
      <vt:lpstr>Mangal</vt:lpstr>
      <vt:lpstr>Wingdings</vt:lpstr>
      <vt:lpstr>Arial</vt:lpstr>
      <vt:lpstr>Office Theme</vt:lpstr>
      <vt:lpstr>PowerPoint Presentation</vt:lpstr>
      <vt:lpstr>PowerPoint Presentation</vt:lpstr>
      <vt:lpstr>Digital Government’s Responsiveness to Citizens Needs</vt:lpstr>
      <vt:lpstr>Project Phases</vt:lpstr>
      <vt:lpstr>PowerPoint Presentation</vt:lpstr>
      <vt:lpstr>PowerPoint Presentation</vt:lpstr>
      <vt:lpstr>PowerPoint Presentation</vt:lpstr>
      <vt:lpstr>Methodology</vt:lpstr>
      <vt:lpstr>Findings</vt:lpstr>
      <vt:lpstr>Impact of the rush to digitalisation of Governments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Project Phases</vt:lpstr>
      <vt:lpstr>Digital Government Journey</vt:lpstr>
      <vt:lpstr>Developing a Smart Society and Public Services</vt:lpstr>
      <vt:lpstr>Findings</vt:lpstr>
      <vt:lpstr>Next Phase?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Digital Government’s Responsiveness to Citizens</dc:title>
  <dc:creator>Microsoft Office User</dc:creator>
  <cp:lastModifiedBy>Microsoft Office User</cp:lastModifiedBy>
  <cp:revision>49</cp:revision>
  <dcterms:created xsi:type="dcterms:W3CDTF">2018-01-18T11:38:29Z</dcterms:created>
  <dcterms:modified xsi:type="dcterms:W3CDTF">2018-01-23T07:45:50Z</dcterms:modified>
</cp:coreProperties>
</file>