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0" r:id="rId2"/>
    <p:sldId id="377" r:id="rId3"/>
    <p:sldId id="386" r:id="rId4"/>
    <p:sldId id="352" r:id="rId5"/>
    <p:sldId id="387" r:id="rId6"/>
    <p:sldId id="388" r:id="rId7"/>
    <p:sldId id="389" r:id="rId8"/>
    <p:sldId id="390" r:id="rId9"/>
    <p:sldId id="391" r:id="rId10"/>
    <p:sldId id="381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clrMode="bw" frameSlides="1"/>
  <p:clrMru>
    <a:srgbClr val="F995F8"/>
    <a:srgbClr val="4B006C"/>
    <a:srgbClr val="6D009D"/>
    <a:srgbClr val="FFE9D9"/>
    <a:srgbClr val="808080"/>
    <a:srgbClr val="959597"/>
    <a:srgbClr val="5368E0"/>
    <a:srgbClr val="34BE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08" y="11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1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1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fld id="{59D7347D-AF05-435F-80F1-454193E6802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7850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9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9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9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fld id="{B29516E8-EF7D-4332-BA4C-06D7F6F1EB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7854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844676"/>
            <a:ext cx="4038600" cy="4281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844676"/>
            <a:ext cx="4038600" cy="4281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0513" y="333375"/>
            <a:ext cx="2057400" cy="5792788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3" y="333375"/>
            <a:ext cx="6019800" cy="5792788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333375"/>
            <a:ext cx="82296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844675"/>
            <a:ext cx="8229600" cy="428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46" name="Text Box 22"/>
          <p:cNvSpPr txBox="1">
            <a:spLocks noChangeArrowheads="1"/>
          </p:cNvSpPr>
          <p:nvPr userDrawn="1"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GB" sz="1200">
                <a:solidFill>
                  <a:srgbClr val="4B006C"/>
                </a:solidFill>
                <a:latin typeface="Verdana" charset="0"/>
                <a:ea typeface="+mn-ea"/>
              </a:rPr>
              <a:t>Centre for Development Informatics</a:t>
            </a:r>
          </a:p>
        </p:txBody>
      </p:sp>
      <p:pic>
        <p:nvPicPr>
          <p:cNvPr id="1033" name="Picture 23" descr="CDI Logo 2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TAB_col_white_background.eps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7544" y="0"/>
            <a:ext cx="16637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 descr="https://diodeweb.files.wordpress.com/2017/02/three-diodes-e1489262861978.jpg?w=825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7884368" y="6237312"/>
            <a:ext cx="792088" cy="444529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 userDrawn="1"/>
        </p:nvSpPr>
        <p:spPr>
          <a:xfrm>
            <a:off x="5292080" y="6237312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kern="1200" smtClean="0">
                <a:solidFill>
                  <a:srgbClr val="4B006C"/>
                </a:solidFill>
                <a:latin typeface="Verdana" charset="0"/>
                <a:ea typeface="+mn-ea"/>
                <a:cs typeface="+mn-cs"/>
              </a:rPr>
              <a:t>Development Implications of Digital Economies (DIODE)</a:t>
            </a:r>
            <a:endParaRPr lang="en-GB" sz="1200" kern="1200">
              <a:solidFill>
                <a:srgbClr val="4B006C"/>
              </a:solidFill>
              <a:latin typeface="Verdana" charset="0"/>
              <a:ea typeface="+mn-ea"/>
              <a:cs typeface="+mn-cs"/>
            </a:endParaRPr>
          </a:p>
        </p:txBody>
      </p:sp>
      <p:pic>
        <p:nvPicPr>
          <p:cNvPr id="31748" name="Picture 4" descr="Image result for esrc logo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4139952" y="6281936"/>
            <a:ext cx="504056" cy="42060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0000"/>
        </a:spcAft>
        <a:buChar char="•"/>
        <a:defRPr>
          <a:solidFill>
            <a:schemeClr val="bg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20000"/>
        </a:spcAft>
        <a:buChar char="–"/>
        <a:defRPr>
          <a:solidFill>
            <a:schemeClr val="bg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20000"/>
        </a:spcAft>
        <a:buChar char="•"/>
        <a:defRPr>
          <a:solidFill>
            <a:schemeClr val="bg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20000"/>
        </a:spcAft>
        <a:buChar char="–"/>
        <a:defRPr>
          <a:solidFill>
            <a:schemeClr val="bg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20000"/>
        </a:spcAft>
        <a:buChar char="»"/>
        <a:defRPr>
          <a:solidFill>
            <a:schemeClr val="bg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20000"/>
        </a:spcAft>
        <a:buChar char="»"/>
        <a:defRPr>
          <a:solidFill>
            <a:schemeClr val="bg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20000"/>
        </a:spcAft>
        <a:buChar char="»"/>
        <a:defRPr>
          <a:solidFill>
            <a:schemeClr val="bg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20000"/>
        </a:spcAft>
        <a:buChar char="»"/>
        <a:defRPr>
          <a:solidFill>
            <a:schemeClr val="bg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20000"/>
        </a:spcAft>
        <a:buChar char="»"/>
        <a:defRPr>
          <a:solidFill>
            <a:schemeClr val="bg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gif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836712"/>
            <a:ext cx="8640960" cy="2334865"/>
          </a:xfrm>
        </p:spPr>
        <p:txBody>
          <a:bodyPr/>
          <a:lstStyle/>
          <a:p>
            <a:pPr algn="ctr" eaLnBrk="1" hangingPunct="1"/>
            <a:r>
              <a:rPr lang="en-GB" sz="48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Institutional Theory and Platform Labour in Developing Countries</a:t>
            </a:r>
            <a:endParaRPr lang="en-GB" sz="3200" b="1" i="1" smtClean="0">
              <a:solidFill>
                <a:srgbClr val="4B006C"/>
              </a:solidFill>
              <a:latin typeface="Verdana" pitchFamily="34" charset="0"/>
              <a:ea typeface="ＭＳ Ｐゴシック" pitchFamily="-112" charset="-128"/>
            </a:endParaRPr>
          </a:p>
        </p:txBody>
      </p:sp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>
                <a:solidFill>
                  <a:srgbClr val="4B006C"/>
                </a:solidFill>
                <a:latin typeface="Verdana" pitchFamily="34" charset="0"/>
              </a:rPr>
              <a:t>Centre for Development Informatics</a:t>
            </a:r>
          </a:p>
        </p:txBody>
      </p:sp>
      <p:pic>
        <p:nvPicPr>
          <p:cNvPr id="2053" name="Picture 11" descr="CDI Log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4077072"/>
            <a:ext cx="8305800" cy="1752600"/>
          </a:xfrm>
        </p:spPr>
        <p:txBody>
          <a:bodyPr/>
          <a:lstStyle/>
          <a:p>
            <a:r>
              <a:rPr lang="en-GB" sz="24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Richard Heeks</a:t>
            </a:r>
          </a:p>
          <a:p>
            <a:r>
              <a:rPr lang="en-GB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Centre for Development Informatics, University of Manchester, UK</a:t>
            </a:r>
          </a:p>
          <a:p>
            <a:r>
              <a:rPr lang="en-GB" sz="1400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DIODE Workshop, Cape Town, South Africa</a:t>
            </a:r>
          </a:p>
          <a:p>
            <a:r>
              <a:rPr lang="en-GB" sz="1400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22-23 Jan 2018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>
                <a:solidFill>
                  <a:srgbClr val="4B006C"/>
                </a:solidFill>
                <a:latin typeface="Verdana" pitchFamily="34" charset="0"/>
              </a:rPr>
              <a:t>Centre for Development Informatics</a:t>
            </a:r>
          </a:p>
        </p:txBody>
      </p:sp>
      <p:pic>
        <p:nvPicPr>
          <p:cNvPr id="2053" name="Picture 11" descr="CDI Log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3516" y="702318"/>
            <a:ext cx="8640960" cy="576064"/>
          </a:xfrm>
        </p:spPr>
        <p:txBody>
          <a:bodyPr/>
          <a:lstStyle/>
          <a:p>
            <a:pPr algn="ctr" eaLnBrk="1" hangingPunct="1"/>
            <a:r>
              <a:rPr lang="en-GB" sz="36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Institutions</a:t>
            </a:r>
            <a:endParaRPr lang="en-GB" sz="3600" b="1" i="1" smtClean="0">
              <a:solidFill>
                <a:srgbClr val="4B006C"/>
              </a:solidFill>
              <a:latin typeface="Verdana" pitchFamily="34" charset="0"/>
              <a:ea typeface="ＭＳ Ｐゴシック" pitchFamily="-112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27996" y="1378259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"Institutions are the rules of the game in a society or, more formally, are the </a:t>
            </a:r>
            <a:r>
              <a:rPr lang="en-GB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humanly </a:t>
            </a:r>
            <a:r>
              <a:rPr lang="en-GB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devised constraints that shape human interaction." (North 1990:3)</a:t>
            </a:r>
          </a:p>
        </p:txBody>
      </p:sp>
      <p:sp>
        <p:nvSpPr>
          <p:cNvPr id="4" name="Rectangle 3"/>
          <p:cNvSpPr/>
          <p:nvPr/>
        </p:nvSpPr>
        <p:spPr>
          <a:xfrm>
            <a:off x="2195736" y="6689322"/>
            <a:ext cx="694826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North, D. (1990) </a:t>
            </a:r>
            <a:r>
              <a:rPr lang="en-GB" sz="800" i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Institutions, Institutional Change and Economic Performance</a:t>
            </a:r>
            <a:r>
              <a: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Cambridge University Press, Cambridge</a:t>
            </a:r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43" y="2859195"/>
            <a:ext cx="2396246" cy="134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&quot;we the people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846" y="2855587"/>
            <a:ext cx="1997968" cy="133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game rules and player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550" y="3336615"/>
            <a:ext cx="1670935" cy="264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>
                <a:solidFill>
                  <a:srgbClr val="4B006C"/>
                </a:solidFill>
                <a:latin typeface="Verdana" pitchFamily="34" charset="0"/>
              </a:rPr>
              <a:t>Centre for Development Informatics</a:t>
            </a:r>
          </a:p>
        </p:txBody>
      </p:sp>
      <p:pic>
        <p:nvPicPr>
          <p:cNvPr id="2053" name="Picture 11" descr="CDI Log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3516" y="702318"/>
            <a:ext cx="8640960" cy="576064"/>
          </a:xfrm>
        </p:spPr>
        <p:txBody>
          <a:bodyPr/>
          <a:lstStyle/>
          <a:p>
            <a:pPr algn="ctr" eaLnBrk="1" hangingPunct="1"/>
            <a:r>
              <a:rPr lang="en-GB" sz="36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Institutions and Work Over Time</a:t>
            </a:r>
            <a:endParaRPr lang="en-GB" sz="3600" b="1" i="1" smtClean="0">
              <a:solidFill>
                <a:srgbClr val="4B006C"/>
              </a:solidFill>
              <a:latin typeface="Verdana" pitchFamily="34" charset="0"/>
              <a:ea typeface="ＭＳ Ｐゴシック" pitchFamily="-112" charset="-128"/>
            </a:endParaRPr>
          </a:p>
        </p:txBody>
      </p:sp>
      <p:pic>
        <p:nvPicPr>
          <p:cNvPr id="2050" name="Picture 2" descr="Image result for cave peo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53" y="1910059"/>
            <a:ext cx="1939480" cy="140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Image result for medieval bonded labou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949" y="1910058"/>
            <a:ext cx="2443528" cy="140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19th century child labou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892" y="1910058"/>
            <a:ext cx="2503753" cy="140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informal labou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217" y="4312386"/>
            <a:ext cx="2112542" cy="140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Image result for modern factory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282" y="4312386"/>
            <a:ext cx="2111486" cy="140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/>
          <p:cNvCxnSpPr>
            <a:stCxn id="2050" idx="3"/>
            <a:endCxn id="2" idx="1"/>
          </p:cNvCxnSpPr>
          <p:nvPr/>
        </p:nvCxnSpPr>
        <p:spPr bwMode="auto">
          <a:xfrm flipV="1">
            <a:off x="2359533" y="2614239"/>
            <a:ext cx="736416" cy="1"/>
          </a:xfrm>
          <a:prstGeom prst="straightConnector1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 flipV="1">
            <a:off x="5539477" y="2613666"/>
            <a:ext cx="736416" cy="1"/>
          </a:xfrm>
          <a:prstGeom prst="straightConnector1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Straight Arrow Connector 29"/>
          <p:cNvCxnSpPr>
            <a:stCxn id="2054" idx="2"/>
            <a:endCxn id="2056" idx="0"/>
          </p:cNvCxnSpPr>
          <p:nvPr/>
        </p:nvCxnSpPr>
        <p:spPr bwMode="auto">
          <a:xfrm flipH="1">
            <a:off x="2478488" y="3318419"/>
            <a:ext cx="5049281" cy="993967"/>
          </a:xfrm>
          <a:prstGeom prst="straightConnector1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Straight Arrow Connector 30"/>
          <p:cNvCxnSpPr>
            <a:stCxn id="2054" idx="2"/>
            <a:endCxn id="2060" idx="0"/>
          </p:cNvCxnSpPr>
          <p:nvPr/>
        </p:nvCxnSpPr>
        <p:spPr bwMode="auto">
          <a:xfrm flipH="1">
            <a:off x="6472025" y="3318419"/>
            <a:ext cx="1055744" cy="993967"/>
          </a:xfrm>
          <a:prstGeom prst="straightConnector1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Straight Arrow Connector 31"/>
          <p:cNvCxnSpPr>
            <a:stCxn id="2056" idx="3"/>
            <a:endCxn id="2060" idx="1"/>
          </p:cNvCxnSpPr>
          <p:nvPr/>
        </p:nvCxnSpPr>
        <p:spPr bwMode="auto">
          <a:xfrm>
            <a:off x="3534759" y="5016567"/>
            <a:ext cx="1881523" cy="0"/>
          </a:xfrm>
          <a:prstGeom prst="straightConnector1">
            <a:avLst/>
          </a:prstGeom>
          <a:noFill/>
          <a:ln w="38100" cap="flat" cmpd="sng" algn="ctr">
            <a:solidFill>
              <a:srgbClr val="C00000"/>
            </a:solidFill>
            <a:prstDash val="dash"/>
            <a:round/>
            <a:headEnd type="none" w="med" len="me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277129905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>
                <a:solidFill>
                  <a:srgbClr val="4B006C"/>
                </a:solidFill>
                <a:latin typeface="Verdana" pitchFamily="34" charset="0"/>
              </a:rPr>
              <a:t>Centre for Development Informatics</a:t>
            </a:r>
          </a:p>
        </p:txBody>
      </p:sp>
      <p:pic>
        <p:nvPicPr>
          <p:cNvPr id="2053" name="Picture 11" descr="CDI Log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706740"/>
            <a:ext cx="8640960" cy="576064"/>
          </a:xfrm>
        </p:spPr>
        <p:txBody>
          <a:bodyPr/>
          <a:lstStyle/>
          <a:p>
            <a:pPr algn="ctr" eaLnBrk="1" hangingPunct="1"/>
            <a:r>
              <a:rPr lang="en-GB" sz="36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Labour Institutions</a:t>
            </a:r>
            <a:endParaRPr lang="en-GB" sz="3600" b="1" i="1" smtClean="0">
              <a:solidFill>
                <a:srgbClr val="4B006C"/>
              </a:solidFill>
              <a:latin typeface="Verdana" pitchFamily="34" charset="0"/>
              <a:ea typeface="ＭＳ Ｐゴシック" pitchFamily="-112" charset="-128"/>
            </a:endParaRP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3026520" y="1358078"/>
            <a:ext cx="5162550" cy="4622800"/>
            <a:chOff x="1815" y="5220"/>
            <a:chExt cx="8130" cy="7280"/>
          </a:xfrm>
        </p:grpSpPr>
        <p:grpSp>
          <p:nvGrpSpPr>
            <p:cNvPr id="21" name="Group 20"/>
            <p:cNvGrpSpPr>
              <a:grpSpLocks/>
            </p:cNvGrpSpPr>
            <p:nvPr/>
          </p:nvGrpSpPr>
          <p:grpSpPr bwMode="auto">
            <a:xfrm>
              <a:off x="3165" y="5220"/>
              <a:ext cx="3311" cy="705"/>
              <a:chOff x="1365" y="3300"/>
              <a:chExt cx="3311" cy="705"/>
            </a:xfrm>
          </p:grpSpPr>
          <p:sp>
            <p:nvSpPr>
              <p:cNvPr id="33" name="Text Box 4"/>
              <p:cNvSpPr txBox="1">
                <a:spLocks noChangeArrowheads="1"/>
              </p:cNvSpPr>
              <p:nvPr/>
            </p:nvSpPr>
            <p:spPr bwMode="auto">
              <a:xfrm>
                <a:off x="1365" y="330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International Agencies</a:t>
                </a:r>
                <a:endParaRPr lang="en-GB" sz="12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Text Box 5"/>
              <p:cNvSpPr txBox="1">
                <a:spLocks noChangeArrowheads="1"/>
              </p:cNvSpPr>
              <p:nvPr/>
            </p:nvSpPr>
            <p:spPr bwMode="auto">
              <a:xfrm>
                <a:off x="3101" y="330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Government Ministries</a:t>
                </a:r>
                <a:endParaRPr lang="en-GB" sz="12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" name="Group 21"/>
            <p:cNvGrpSpPr>
              <a:grpSpLocks/>
            </p:cNvGrpSpPr>
            <p:nvPr/>
          </p:nvGrpSpPr>
          <p:grpSpPr bwMode="auto">
            <a:xfrm>
              <a:off x="3780" y="11795"/>
              <a:ext cx="5048" cy="705"/>
              <a:chOff x="4425" y="9030"/>
              <a:chExt cx="5048" cy="705"/>
            </a:xfrm>
          </p:grpSpPr>
          <p:sp>
            <p:nvSpPr>
              <p:cNvPr id="30" name="Text Box 7"/>
              <p:cNvSpPr txBox="1">
                <a:spLocks noChangeArrowheads="1"/>
              </p:cNvSpPr>
              <p:nvPr/>
            </p:nvSpPr>
            <p:spPr bwMode="auto">
              <a:xfrm>
                <a:off x="4425" y="903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Trade Unions</a:t>
                </a:r>
                <a:endParaRPr lang="en-GB" sz="12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Text Box 8"/>
              <p:cNvSpPr txBox="1">
                <a:spLocks noChangeArrowheads="1"/>
              </p:cNvSpPr>
              <p:nvPr/>
            </p:nvSpPr>
            <p:spPr bwMode="auto">
              <a:xfrm>
                <a:off x="7898" y="903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Consumers &amp; Civil Society</a:t>
                </a:r>
                <a:endParaRPr lang="en-GB" sz="12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Text Box 9"/>
              <p:cNvSpPr txBox="1">
                <a:spLocks noChangeArrowheads="1"/>
              </p:cNvSpPr>
              <p:nvPr/>
            </p:nvSpPr>
            <p:spPr bwMode="auto">
              <a:xfrm>
                <a:off x="6161" y="903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Employers &amp; Associations</a:t>
                </a:r>
                <a:endParaRPr lang="en-GB" sz="12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1815" y="6165"/>
              <a:ext cx="1938" cy="111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ILO / International Standards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 Box 11"/>
            <p:cNvSpPr txBox="1">
              <a:spLocks noChangeArrowheads="1"/>
            </p:cNvSpPr>
            <p:nvPr/>
          </p:nvSpPr>
          <p:spPr bwMode="auto">
            <a:xfrm>
              <a:off x="5378" y="6330"/>
              <a:ext cx="1575" cy="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National Laws &amp; Policies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 Box 12"/>
            <p:cNvSpPr txBox="1">
              <a:spLocks noChangeArrowheads="1"/>
            </p:cNvSpPr>
            <p:nvPr/>
          </p:nvSpPr>
          <p:spPr bwMode="auto">
            <a:xfrm>
              <a:off x="2820" y="11025"/>
              <a:ext cx="1035" cy="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Social Norms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 Box 13"/>
            <p:cNvSpPr txBox="1">
              <a:spLocks noChangeArrowheads="1"/>
            </p:cNvSpPr>
            <p:nvPr/>
          </p:nvSpPr>
          <p:spPr bwMode="auto">
            <a:xfrm>
              <a:off x="8370" y="10960"/>
              <a:ext cx="1575" cy="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Production System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7" name="AutoShape 14"/>
            <p:cNvCxnSpPr>
              <a:cxnSpLocks noChangeShapeType="1"/>
            </p:cNvCxnSpPr>
            <p:nvPr/>
          </p:nvCxnSpPr>
          <p:spPr bwMode="auto">
            <a:xfrm>
              <a:off x="3795" y="6690"/>
              <a:ext cx="189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" name="AutoShape 15"/>
            <p:cNvSpPr>
              <a:spLocks noChangeArrowheads="1"/>
            </p:cNvSpPr>
            <p:nvPr/>
          </p:nvSpPr>
          <p:spPr bwMode="auto">
            <a:xfrm>
              <a:off x="3630" y="6830"/>
              <a:ext cx="5029" cy="4350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4865" y="8425"/>
              <a:ext cx="2605" cy="2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Labour Institutions</a:t>
              </a: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: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Contracts &amp; Contract Law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Social Security Systems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Collective Bargaining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Job Search Procedures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Wage Determination &amp; Payment Methods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Management of Work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Ownership and Control of Production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51" name="Group 2050"/>
          <p:cNvGrpSpPr/>
          <p:nvPr/>
        </p:nvGrpSpPr>
        <p:grpSpPr>
          <a:xfrm>
            <a:off x="323528" y="2419958"/>
            <a:ext cx="3520072" cy="2362359"/>
            <a:chOff x="323528" y="2419958"/>
            <a:chExt cx="3520072" cy="2362359"/>
          </a:xfrm>
        </p:grpSpPr>
        <p:sp>
          <p:nvSpPr>
            <p:cNvPr id="18" name="TextBox 17"/>
            <p:cNvSpPr txBox="1"/>
            <p:nvPr/>
          </p:nvSpPr>
          <p:spPr>
            <a:xfrm>
              <a:off x="323528" y="4412985"/>
              <a:ext cx="1830899" cy="369332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mtClean="0">
                  <a:solidFill>
                    <a:srgbClr val="C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Technological</a:t>
              </a:r>
              <a:endParaRPr lang="en-GB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23528" y="3084300"/>
              <a:ext cx="1830899" cy="369332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mtClean="0">
                  <a:solidFill>
                    <a:srgbClr val="C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Demographic</a:t>
              </a:r>
              <a:endParaRPr lang="en-GB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3528" y="3748642"/>
              <a:ext cx="1830899" cy="369332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mtClean="0">
                  <a:solidFill>
                    <a:srgbClr val="C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Economic</a:t>
              </a:r>
              <a:endParaRPr lang="en-GB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23528" y="2419958"/>
              <a:ext cx="1830899" cy="369332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mtClean="0">
                  <a:solidFill>
                    <a:srgbClr val="C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Political</a:t>
              </a:r>
              <a:endParaRPr lang="en-GB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cxnSp>
          <p:nvCxnSpPr>
            <p:cNvPr id="2048" name="Straight Connector 2047"/>
            <p:cNvCxnSpPr>
              <a:stCxn id="38" idx="2"/>
              <a:endCxn id="36" idx="0"/>
            </p:cNvCxnSpPr>
            <p:nvPr/>
          </p:nvCxnSpPr>
          <p:spPr bwMode="auto">
            <a:xfrm>
              <a:off x="1238978" y="2789290"/>
              <a:ext cx="0" cy="295010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/>
            <p:nvPr/>
          </p:nvCxnSpPr>
          <p:spPr bwMode="auto">
            <a:xfrm>
              <a:off x="1238977" y="3453632"/>
              <a:ext cx="0" cy="295010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/>
            <p:nvPr/>
          </p:nvCxnSpPr>
          <p:spPr bwMode="auto">
            <a:xfrm>
              <a:off x="1238977" y="4117974"/>
              <a:ext cx="0" cy="295010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030" name="Picture 6" descr="Image result for attack symbo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9660" y="2924167"/>
              <a:ext cx="1353940" cy="1353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>
                <a:solidFill>
                  <a:srgbClr val="4B006C"/>
                </a:solidFill>
                <a:latin typeface="Verdana" pitchFamily="34" charset="0"/>
              </a:rPr>
              <a:t>Centre for Development Informatics</a:t>
            </a:r>
          </a:p>
        </p:txBody>
      </p:sp>
      <p:pic>
        <p:nvPicPr>
          <p:cNvPr id="2053" name="Picture 11" descr="CDI Log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08520" y="706740"/>
            <a:ext cx="9433048" cy="576064"/>
          </a:xfrm>
        </p:spPr>
        <p:txBody>
          <a:bodyPr/>
          <a:lstStyle/>
          <a:p>
            <a:pPr algn="ctr" eaLnBrk="1" hangingPunct="1"/>
            <a:r>
              <a:rPr lang="en-GB" sz="32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Narrative 1: De-Institutionalisation</a:t>
            </a:r>
            <a:endParaRPr lang="en-GB" sz="3200" b="1" i="1" smtClean="0">
              <a:solidFill>
                <a:srgbClr val="4B006C"/>
              </a:solidFill>
              <a:latin typeface="Verdana" pitchFamily="34" charset="0"/>
              <a:ea typeface="ＭＳ Ｐゴシック" pitchFamily="-112" charset="-128"/>
            </a:endParaRP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3026520" y="1358078"/>
            <a:ext cx="5162550" cy="4622800"/>
            <a:chOff x="1815" y="5220"/>
            <a:chExt cx="8130" cy="7280"/>
          </a:xfrm>
        </p:grpSpPr>
        <p:grpSp>
          <p:nvGrpSpPr>
            <p:cNvPr id="21" name="Group 20"/>
            <p:cNvGrpSpPr>
              <a:grpSpLocks/>
            </p:cNvGrpSpPr>
            <p:nvPr/>
          </p:nvGrpSpPr>
          <p:grpSpPr bwMode="auto">
            <a:xfrm>
              <a:off x="3165" y="5220"/>
              <a:ext cx="3311" cy="705"/>
              <a:chOff x="1365" y="3300"/>
              <a:chExt cx="3311" cy="705"/>
            </a:xfrm>
          </p:grpSpPr>
          <p:sp>
            <p:nvSpPr>
              <p:cNvPr id="33" name="Text Box 4"/>
              <p:cNvSpPr txBox="1">
                <a:spLocks noChangeArrowheads="1"/>
              </p:cNvSpPr>
              <p:nvPr/>
            </p:nvSpPr>
            <p:spPr bwMode="auto">
              <a:xfrm>
                <a:off x="1365" y="330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solidFill>
                      <a:schemeClr val="bg1">
                        <a:lumMod val="85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International Agencies</a:t>
                </a:r>
                <a:endParaRPr lang="en-GB" sz="12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Text Box 5"/>
              <p:cNvSpPr txBox="1">
                <a:spLocks noChangeArrowheads="1"/>
              </p:cNvSpPr>
              <p:nvPr/>
            </p:nvSpPr>
            <p:spPr bwMode="auto">
              <a:xfrm>
                <a:off x="3101" y="330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solidFill>
                      <a:schemeClr val="bg1">
                        <a:lumMod val="85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Government Ministries</a:t>
                </a:r>
                <a:endParaRPr lang="en-GB" sz="12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" name="Group 21"/>
            <p:cNvGrpSpPr>
              <a:grpSpLocks/>
            </p:cNvGrpSpPr>
            <p:nvPr/>
          </p:nvGrpSpPr>
          <p:grpSpPr bwMode="auto">
            <a:xfrm>
              <a:off x="3780" y="11795"/>
              <a:ext cx="5048" cy="705"/>
              <a:chOff x="4425" y="9030"/>
              <a:chExt cx="5048" cy="705"/>
            </a:xfrm>
          </p:grpSpPr>
          <p:sp>
            <p:nvSpPr>
              <p:cNvPr id="30" name="Text Box 7"/>
              <p:cNvSpPr txBox="1">
                <a:spLocks noChangeArrowheads="1"/>
              </p:cNvSpPr>
              <p:nvPr/>
            </p:nvSpPr>
            <p:spPr bwMode="auto">
              <a:xfrm>
                <a:off x="4425" y="903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solidFill>
                      <a:schemeClr val="bg1">
                        <a:lumMod val="85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Trade Unions</a:t>
                </a:r>
                <a:endParaRPr lang="en-GB" sz="12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Text Box 8"/>
              <p:cNvSpPr txBox="1">
                <a:spLocks noChangeArrowheads="1"/>
              </p:cNvSpPr>
              <p:nvPr/>
            </p:nvSpPr>
            <p:spPr bwMode="auto">
              <a:xfrm>
                <a:off x="7898" y="903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solidFill>
                      <a:schemeClr val="bg1">
                        <a:lumMod val="85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Consumers &amp; Civil Society</a:t>
                </a:r>
                <a:endParaRPr lang="en-GB" sz="12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Text Box 9"/>
              <p:cNvSpPr txBox="1">
                <a:spLocks noChangeArrowheads="1"/>
              </p:cNvSpPr>
              <p:nvPr/>
            </p:nvSpPr>
            <p:spPr bwMode="auto">
              <a:xfrm>
                <a:off x="6161" y="903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solidFill>
                      <a:schemeClr val="bg1">
                        <a:lumMod val="85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Employers &amp; Associations</a:t>
                </a:r>
                <a:endParaRPr lang="en-GB" sz="12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1815" y="6165"/>
              <a:ext cx="1938" cy="111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bg1">
                  <a:lumMod val="85000"/>
                </a:schemeClr>
              </a:solidFill>
              <a:round/>
              <a:headEnd type="none" w="med" len="med"/>
              <a:tailEnd type="none" w="med" len="med"/>
            </a:ln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ILO / International Standards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 Box 11"/>
            <p:cNvSpPr txBox="1">
              <a:spLocks noChangeArrowheads="1"/>
            </p:cNvSpPr>
            <p:nvPr/>
          </p:nvSpPr>
          <p:spPr bwMode="auto">
            <a:xfrm>
              <a:off x="5378" y="6330"/>
              <a:ext cx="1575" cy="705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National Laws &amp; Policies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 Box 12"/>
            <p:cNvSpPr txBox="1">
              <a:spLocks noChangeArrowheads="1"/>
            </p:cNvSpPr>
            <p:nvPr/>
          </p:nvSpPr>
          <p:spPr bwMode="auto">
            <a:xfrm>
              <a:off x="2820" y="11025"/>
              <a:ext cx="1035" cy="705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Social Norms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 Box 13"/>
            <p:cNvSpPr txBox="1">
              <a:spLocks noChangeArrowheads="1"/>
            </p:cNvSpPr>
            <p:nvPr/>
          </p:nvSpPr>
          <p:spPr bwMode="auto">
            <a:xfrm>
              <a:off x="8370" y="10960"/>
              <a:ext cx="1575" cy="705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Production System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7" name="AutoShape 14"/>
            <p:cNvCxnSpPr>
              <a:cxnSpLocks noChangeShapeType="1"/>
            </p:cNvCxnSpPr>
            <p:nvPr/>
          </p:nvCxnSpPr>
          <p:spPr bwMode="auto">
            <a:xfrm>
              <a:off x="3795" y="6690"/>
              <a:ext cx="1890" cy="0"/>
            </a:xfrm>
            <a:prstGeom prst="straightConnector1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" name="AutoShape 15"/>
            <p:cNvSpPr>
              <a:spLocks noChangeArrowheads="1"/>
            </p:cNvSpPr>
            <p:nvPr/>
          </p:nvSpPr>
          <p:spPr bwMode="auto">
            <a:xfrm>
              <a:off x="3630" y="6830"/>
              <a:ext cx="5029" cy="4350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4865" y="8425"/>
              <a:ext cx="2605" cy="2520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 b="1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Labour Institutions</a:t>
              </a: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: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Contracts &amp; Contract Law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Social Security Systems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Collective Bargaining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Job Search Procedures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Wage Determination &amp; Payment Methods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Management of Work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Ownership and Control of Production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9" name="Picture 6" descr="Image result for freelancer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72" y="2111920"/>
            <a:ext cx="2143992" cy="513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8" descr="Image result for upwor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72" y="2963464"/>
            <a:ext cx="2143992" cy="600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uber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89" y="3901515"/>
            <a:ext cx="2148675" cy="468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Image result for domestly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89" y="4549185"/>
            <a:ext cx="2148675" cy="858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/>
          <p:cNvCxnSpPr/>
          <p:nvPr/>
        </p:nvCxnSpPr>
        <p:spPr bwMode="auto">
          <a:xfrm>
            <a:off x="2339752" y="2780928"/>
            <a:ext cx="1223331" cy="0"/>
          </a:xfrm>
          <a:prstGeom prst="straightConnector1">
            <a:avLst/>
          </a:prstGeom>
          <a:noFill/>
          <a:ln w="952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1" name="Straight Arrow Connector 50"/>
          <p:cNvCxnSpPr/>
          <p:nvPr/>
        </p:nvCxnSpPr>
        <p:spPr bwMode="auto">
          <a:xfrm>
            <a:off x="2339752" y="4549185"/>
            <a:ext cx="1223331" cy="0"/>
          </a:xfrm>
          <a:prstGeom prst="straightConnector1">
            <a:avLst/>
          </a:prstGeom>
          <a:noFill/>
          <a:ln w="952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53912318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>
                <a:solidFill>
                  <a:srgbClr val="4B006C"/>
                </a:solidFill>
                <a:latin typeface="Verdana" pitchFamily="34" charset="0"/>
              </a:rPr>
              <a:t>Centre for Development Informatics</a:t>
            </a:r>
          </a:p>
        </p:txBody>
      </p:sp>
      <p:pic>
        <p:nvPicPr>
          <p:cNvPr id="2053" name="Picture 11" descr="CDI Log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08520" y="706740"/>
            <a:ext cx="9433048" cy="576064"/>
          </a:xfrm>
        </p:spPr>
        <p:txBody>
          <a:bodyPr/>
          <a:lstStyle/>
          <a:p>
            <a:pPr algn="ctr" eaLnBrk="1" hangingPunct="1"/>
            <a:r>
              <a:rPr lang="en-GB" sz="32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Narrative 2: Re-Institutionalisation</a:t>
            </a:r>
            <a:endParaRPr lang="en-GB" sz="3200" b="1" i="1" smtClean="0">
              <a:solidFill>
                <a:srgbClr val="4B006C"/>
              </a:solidFill>
              <a:latin typeface="Verdana" pitchFamily="34" charset="0"/>
              <a:ea typeface="ＭＳ Ｐゴシック" pitchFamily="-112" charset="-128"/>
            </a:endParaRP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3026520" y="1358078"/>
            <a:ext cx="5162550" cy="4622800"/>
            <a:chOff x="1815" y="5220"/>
            <a:chExt cx="8130" cy="7280"/>
          </a:xfrm>
        </p:grpSpPr>
        <p:grpSp>
          <p:nvGrpSpPr>
            <p:cNvPr id="21" name="Group 20"/>
            <p:cNvGrpSpPr>
              <a:grpSpLocks/>
            </p:cNvGrpSpPr>
            <p:nvPr/>
          </p:nvGrpSpPr>
          <p:grpSpPr bwMode="auto">
            <a:xfrm>
              <a:off x="3165" y="5220"/>
              <a:ext cx="3311" cy="705"/>
              <a:chOff x="1365" y="3300"/>
              <a:chExt cx="3311" cy="705"/>
            </a:xfrm>
          </p:grpSpPr>
          <p:sp>
            <p:nvSpPr>
              <p:cNvPr id="33" name="Text Box 4"/>
              <p:cNvSpPr txBox="1">
                <a:spLocks noChangeArrowheads="1"/>
              </p:cNvSpPr>
              <p:nvPr/>
            </p:nvSpPr>
            <p:spPr bwMode="auto">
              <a:xfrm>
                <a:off x="1365" y="330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solidFill>
                      <a:schemeClr val="bg1">
                        <a:lumMod val="65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International Agencies</a:t>
                </a:r>
                <a:endParaRPr lang="en-GB" sz="12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Text Box 5"/>
              <p:cNvSpPr txBox="1">
                <a:spLocks noChangeArrowheads="1"/>
              </p:cNvSpPr>
              <p:nvPr/>
            </p:nvSpPr>
            <p:spPr bwMode="auto">
              <a:xfrm>
                <a:off x="3101" y="330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solidFill>
                      <a:schemeClr val="bg1">
                        <a:lumMod val="65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Government Ministries</a:t>
                </a:r>
                <a:endParaRPr lang="en-GB" sz="12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" name="Group 21"/>
            <p:cNvGrpSpPr>
              <a:grpSpLocks/>
            </p:cNvGrpSpPr>
            <p:nvPr/>
          </p:nvGrpSpPr>
          <p:grpSpPr bwMode="auto">
            <a:xfrm>
              <a:off x="3780" y="11795"/>
              <a:ext cx="5048" cy="705"/>
              <a:chOff x="4425" y="9030"/>
              <a:chExt cx="5048" cy="705"/>
            </a:xfrm>
          </p:grpSpPr>
          <p:sp>
            <p:nvSpPr>
              <p:cNvPr id="30" name="Text Box 7"/>
              <p:cNvSpPr txBox="1">
                <a:spLocks noChangeArrowheads="1"/>
              </p:cNvSpPr>
              <p:nvPr/>
            </p:nvSpPr>
            <p:spPr bwMode="auto">
              <a:xfrm>
                <a:off x="4425" y="903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solidFill>
                      <a:schemeClr val="bg1">
                        <a:lumMod val="65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Trade Unions</a:t>
                </a:r>
                <a:endParaRPr lang="en-GB" sz="12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Text Box 8"/>
              <p:cNvSpPr txBox="1">
                <a:spLocks noChangeArrowheads="1"/>
              </p:cNvSpPr>
              <p:nvPr/>
            </p:nvSpPr>
            <p:spPr bwMode="auto">
              <a:xfrm>
                <a:off x="7898" y="903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solidFill>
                      <a:schemeClr val="bg1">
                        <a:lumMod val="65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Consumers &amp; Civil Society</a:t>
                </a:r>
                <a:endParaRPr lang="en-GB" sz="12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Text Box 9"/>
              <p:cNvSpPr txBox="1">
                <a:spLocks noChangeArrowheads="1"/>
              </p:cNvSpPr>
              <p:nvPr/>
            </p:nvSpPr>
            <p:spPr bwMode="auto">
              <a:xfrm>
                <a:off x="6161" y="903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solidFill>
                      <a:schemeClr val="bg1">
                        <a:lumMod val="65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Employers &amp; Associations</a:t>
                </a:r>
                <a:endParaRPr lang="en-GB" sz="12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1815" y="6165"/>
              <a:ext cx="1938" cy="111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bg1">
                  <a:lumMod val="65000"/>
                </a:schemeClr>
              </a:solidFill>
              <a:round/>
              <a:headEnd type="none" w="med" len="med"/>
              <a:tailEnd type="none" w="med" len="med"/>
            </a:ln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ILO / International Standards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 Box 11"/>
            <p:cNvSpPr txBox="1">
              <a:spLocks noChangeArrowheads="1"/>
            </p:cNvSpPr>
            <p:nvPr/>
          </p:nvSpPr>
          <p:spPr bwMode="auto">
            <a:xfrm>
              <a:off x="5378" y="6330"/>
              <a:ext cx="1575" cy="705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National Laws &amp; Policies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 Box 12"/>
            <p:cNvSpPr txBox="1">
              <a:spLocks noChangeArrowheads="1"/>
            </p:cNvSpPr>
            <p:nvPr/>
          </p:nvSpPr>
          <p:spPr bwMode="auto">
            <a:xfrm>
              <a:off x="2820" y="11025"/>
              <a:ext cx="1035" cy="705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Social Norms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 Box 13"/>
            <p:cNvSpPr txBox="1">
              <a:spLocks noChangeArrowheads="1"/>
            </p:cNvSpPr>
            <p:nvPr/>
          </p:nvSpPr>
          <p:spPr bwMode="auto">
            <a:xfrm>
              <a:off x="8370" y="10960"/>
              <a:ext cx="1575" cy="705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Production System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7" name="AutoShape 14"/>
            <p:cNvCxnSpPr>
              <a:cxnSpLocks noChangeShapeType="1"/>
            </p:cNvCxnSpPr>
            <p:nvPr/>
          </p:nvCxnSpPr>
          <p:spPr bwMode="auto">
            <a:xfrm>
              <a:off x="3795" y="6690"/>
              <a:ext cx="1890" cy="0"/>
            </a:xfrm>
            <a:prstGeom prst="straightConnector1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" name="AutoShape 15"/>
            <p:cNvSpPr>
              <a:spLocks noChangeArrowheads="1"/>
            </p:cNvSpPr>
            <p:nvPr/>
          </p:nvSpPr>
          <p:spPr bwMode="auto">
            <a:xfrm>
              <a:off x="3630" y="6830"/>
              <a:ext cx="5029" cy="4350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4865" y="8425"/>
              <a:ext cx="2605" cy="2520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 b="1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Labour Institutions</a:t>
              </a: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: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Contracts &amp; Contract Law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Social Security Systems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Collective Bargaining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Job Search Procedures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Wage Determination &amp; Payment Methods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Management of Work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Ownership and Control of Production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4" name="Straight Arrow Connector 3"/>
          <p:cNvCxnSpPr/>
          <p:nvPr/>
        </p:nvCxnSpPr>
        <p:spPr bwMode="auto">
          <a:xfrm>
            <a:off x="2339752" y="2780928"/>
            <a:ext cx="1223331" cy="0"/>
          </a:xfrm>
          <a:prstGeom prst="straightConnector1">
            <a:avLst/>
          </a:prstGeom>
          <a:noFill/>
          <a:ln w="952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1" name="Straight Arrow Connector 50"/>
          <p:cNvCxnSpPr/>
          <p:nvPr/>
        </p:nvCxnSpPr>
        <p:spPr bwMode="auto">
          <a:xfrm>
            <a:off x="2339752" y="4549185"/>
            <a:ext cx="1223331" cy="0"/>
          </a:xfrm>
          <a:prstGeom prst="straightConnector1">
            <a:avLst/>
          </a:prstGeom>
          <a:noFill/>
          <a:ln w="952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323528" y="4412985"/>
            <a:ext cx="1830899" cy="369332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Government</a:t>
            </a:r>
            <a:endParaRPr lang="en-GB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23528" y="3084300"/>
            <a:ext cx="1830899" cy="369332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Client-Side</a:t>
            </a:r>
            <a:endParaRPr lang="en-GB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3528" y="3748642"/>
            <a:ext cx="1830899" cy="369332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Worker-Side</a:t>
            </a:r>
            <a:endParaRPr lang="en-GB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23528" y="2419958"/>
            <a:ext cx="1830899" cy="369332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Platforms</a:t>
            </a:r>
            <a:endParaRPr lang="en-GB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46406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>
                <a:solidFill>
                  <a:srgbClr val="4B006C"/>
                </a:solidFill>
                <a:latin typeface="Verdana" pitchFamily="34" charset="0"/>
              </a:rPr>
              <a:t>Centre for Development Informatics</a:t>
            </a:r>
          </a:p>
        </p:txBody>
      </p:sp>
      <p:pic>
        <p:nvPicPr>
          <p:cNvPr id="2053" name="Picture 11" descr="CDI Log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08520" y="706740"/>
            <a:ext cx="9433048" cy="576064"/>
          </a:xfrm>
        </p:spPr>
        <p:txBody>
          <a:bodyPr/>
          <a:lstStyle/>
          <a:p>
            <a:pPr algn="ctr" eaLnBrk="1" hangingPunct="1"/>
            <a:r>
              <a:rPr lang="en-GB" sz="32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Narrative 3: Global Differentiation</a:t>
            </a:r>
            <a:endParaRPr lang="en-GB" sz="3200" b="1" i="1" smtClean="0">
              <a:solidFill>
                <a:srgbClr val="4B006C"/>
              </a:solidFill>
              <a:latin typeface="Verdana" pitchFamily="34" charset="0"/>
              <a:ea typeface="ＭＳ Ｐゴシック" pitchFamily="-112" charset="-128"/>
            </a:endParaRP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3026520" y="1358078"/>
            <a:ext cx="5162550" cy="4622800"/>
            <a:chOff x="1815" y="5220"/>
            <a:chExt cx="8130" cy="7280"/>
          </a:xfrm>
        </p:grpSpPr>
        <p:grpSp>
          <p:nvGrpSpPr>
            <p:cNvPr id="21" name="Group 20"/>
            <p:cNvGrpSpPr>
              <a:grpSpLocks/>
            </p:cNvGrpSpPr>
            <p:nvPr/>
          </p:nvGrpSpPr>
          <p:grpSpPr bwMode="auto">
            <a:xfrm>
              <a:off x="3165" y="5220"/>
              <a:ext cx="3311" cy="705"/>
              <a:chOff x="1365" y="3300"/>
              <a:chExt cx="3311" cy="705"/>
            </a:xfrm>
          </p:grpSpPr>
          <p:sp>
            <p:nvSpPr>
              <p:cNvPr id="33" name="Text Box 4"/>
              <p:cNvSpPr txBox="1">
                <a:spLocks noChangeArrowheads="1"/>
              </p:cNvSpPr>
              <p:nvPr/>
            </p:nvSpPr>
            <p:spPr bwMode="auto">
              <a:xfrm>
                <a:off x="1365" y="330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solidFill>
                      <a:schemeClr val="bg1">
                        <a:lumMod val="65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International Agencies</a:t>
                </a:r>
                <a:endParaRPr lang="en-GB" sz="12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Text Box 5"/>
              <p:cNvSpPr txBox="1">
                <a:spLocks noChangeArrowheads="1"/>
              </p:cNvSpPr>
              <p:nvPr/>
            </p:nvSpPr>
            <p:spPr bwMode="auto">
              <a:xfrm>
                <a:off x="3101" y="330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solidFill>
                      <a:schemeClr val="bg1">
                        <a:lumMod val="65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Government Ministries</a:t>
                </a:r>
                <a:endParaRPr lang="en-GB" sz="12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" name="Group 21"/>
            <p:cNvGrpSpPr>
              <a:grpSpLocks/>
            </p:cNvGrpSpPr>
            <p:nvPr/>
          </p:nvGrpSpPr>
          <p:grpSpPr bwMode="auto">
            <a:xfrm>
              <a:off x="3780" y="11795"/>
              <a:ext cx="5048" cy="705"/>
              <a:chOff x="4425" y="9030"/>
              <a:chExt cx="5048" cy="705"/>
            </a:xfrm>
          </p:grpSpPr>
          <p:sp>
            <p:nvSpPr>
              <p:cNvPr id="30" name="Text Box 7"/>
              <p:cNvSpPr txBox="1">
                <a:spLocks noChangeArrowheads="1"/>
              </p:cNvSpPr>
              <p:nvPr/>
            </p:nvSpPr>
            <p:spPr bwMode="auto">
              <a:xfrm>
                <a:off x="4425" y="903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solidFill>
                      <a:schemeClr val="bg1">
                        <a:lumMod val="65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Trade Unions</a:t>
                </a:r>
                <a:endParaRPr lang="en-GB" sz="12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Text Box 8"/>
              <p:cNvSpPr txBox="1">
                <a:spLocks noChangeArrowheads="1"/>
              </p:cNvSpPr>
              <p:nvPr/>
            </p:nvSpPr>
            <p:spPr bwMode="auto">
              <a:xfrm>
                <a:off x="7898" y="903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solidFill>
                      <a:schemeClr val="bg1">
                        <a:lumMod val="65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Consumers &amp; Civil Society</a:t>
                </a:r>
                <a:endParaRPr lang="en-GB" sz="12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Text Box 9"/>
              <p:cNvSpPr txBox="1">
                <a:spLocks noChangeArrowheads="1"/>
              </p:cNvSpPr>
              <p:nvPr/>
            </p:nvSpPr>
            <p:spPr bwMode="auto">
              <a:xfrm>
                <a:off x="6161" y="903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solidFill>
                      <a:schemeClr val="bg1">
                        <a:lumMod val="65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Employers &amp; Associations</a:t>
                </a:r>
                <a:endParaRPr lang="en-GB" sz="12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1815" y="6165"/>
              <a:ext cx="1938" cy="111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bg1">
                  <a:lumMod val="65000"/>
                </a:schemeClr>
              </a:solidFill>
              <a:round/>
              <a:headEnd type="none" w="med" len="med"/>
              <a:tailEnd type="none" w="med" len="med"/>
            </a:ln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ILO / International Standards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 Box 11"/>
            <p:cNvSpPr txBox="1">
              <a:spLocks noChangeArrowheads="1"/>
            </p:cNvSpPr>
            <p:nvPr/>
          </p:nvSpPr>
          <p:spPr bwMode="auto">
            <a:xfrm>
              <a:off x="5378" y="6330"/>
              <a:ext cx="1575" cy="705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National Laws &amp; Policies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 Box 12"/>
            <p:cNvSpPr txBox="1">
              <a:spLocks noChangeArrowheads="1"/>
            </p:cNvSpPr>
            <p:nvPr/>
          </p:nvSpPr>
          <p:spPr bwMode="auto">
            <a:xfrm>
              <a:off x="2820" y="11025"/>
              <a:ext cx="1035" cy="705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Social Norms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 Box 13"/>
            <p:cNvSpPr txBox="1">
              <a:spLocks noChangeArrowheads="1"/>
            </p:cNvSpPr>
            <p:nvPr/>
          </p:nvSpPr>
          <p:spPr bwMode="auto">
            <a:xfrm>
              <a:off x="8370" y="10960"/>
              <a:ext cx="1575" cy="705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Production System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7" name="AutoShape 14"/>
            <p:cNvCxnSpPr>
              <a:cxnSpLocks noChangeShapeType="1"/>
            </p:cNvCxnSpPr>
            <p:nvPr/>
          </p:nvCxnSpPr>
          <p:spPr bwMode="auto">
            <a:xfrm>
              <a:off x="3795" y="6690"/>
              <a:ext cx="1890" cy="0"/>
            </a:xfrm>
            <a:prstGeom prst="straightConnector1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" name="AutoShape 15"/>
            <p:cNvSpPr>
              <a:spLocks noChangeArrowheads="1"/>
            </p:cNvSpPr>
            <p:nvPr/>
          </p:nvSpPr>
          <p:spPr bwMode="auto">
            <a:xfrm>
              <a:off x="3630" y="6830"/>
              <a:ext cx="5029" cy="4350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4865" y="8425"/>
              <a:ext cx="2605" cy="2520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 b="1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Labour Institutions</a:t>
              </a: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: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Contracts &amp; Contract Law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Social Security Systems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Collective Bargaining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Job Search Procedures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Wage Determination &amp; Payment Methods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Management of Work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6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Ownership and Control of Production</a:t>
              </a:r>
              <a:endParaRPr lang="en-GB" sz="120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4" name="Straight Arrow Connector 3"/>
          <p:cNvCxnSpPr/>
          <p:nvPr/>
        </p:nvCxnSpPr>
        <p:spPr bwMode="auto">
          <a:xfrm>
            <a:off x="2339752" y="2780928"/>
            <a:ext cx="1223331" cy="0"/>
          </a:xfrm>
          <a:prstGeom prst="straightConnector1">
            <a:avLst/>
          </a:prstGeom>
          <a:noFill/>
          <a:ln w="952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1" name="Straight Arrow Connector 50"/>
          <p:cNvCxnSpPr/>
          <p:nvPr/>
        </p:nvCxnSpPr>
        <p:spPr bwMode="auto">
          <a:xfrm>
            <a:off x="2339752" y="4549185"/>
            <a:ext cx="1223331" cy="0"/>
          </a:xfrm>
          <a:prstGeom prst="straightConnector1">
            <a:avLst/>
          </a:prstGeom>
          <a:noFill/>
          <a:ln w="952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074" name="Picture 2" descr="Image result for global north-south div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90328"/>
            <a:ext cx="2996914" cy="153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27404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>
                <a:solidFill>
                  <a:srgbClr val="4B006C"/>
                </a:solidFill>
                <a:latin typeface="Verdana" pitchFamily="34" charset="0"/>
              </a:rPr>
              <a:t>Centre for Development Informatics</a:t>
            </a:r>
          </a:p>
        </p:txBody>
      </p:sp>
      <p:pic>
        <p:nvPicPr>
          <p:cNvPr id="2053" name="Picture 11" descr="CDI Log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08520" y="706740"/>
            <a:ext cx="9433048" cy="576064"/>
          </a:xfrm>
        </p:spPr>
        <p:txBody>
          <a:bodyPr/>
          <a:lstStyle/>
          <a:p>
            <a:pPr algn="ctr" eaLnBrk="1" hangingPunct="1"/>
            <a:r>
              <a:rPr lang="en-GB" sz="32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Narrative 4: Institutional Dynamics</a:t>
            </a:r>
            <a:endParaRPr lang="en-GB" sz="3200" b="1" i="1" smtClean="0">
              <a:solidFill>
                <a:srgbClr val="4B006C"/>
              </a:solidFill>
              <a:latin typeface="Verdana" pitchFamily="34" charset="0"/>
              <a:ea typeface="ＭＳ Ｐゴシック" pitchFamily="-112" charset="-128"/>
            </a:endParaRP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3026520" y="1358078"/>
            <a:ext cx="5162550" cy="4622800"/>
            <a:chOff x="1815" y="5220"/>
            <a:chExt cx="8130" cy="7280"/>
          </a:xfrm>
        </p:grpSpPr>
        <p:grpSp>
          <p:nvGrpSpPr>
            <p:cNvPr id="21" name="Group 20"/>
            <p:cNvGrpSpPr>
              <a:grpSpLocks/>
            </p:cNvGrpSpPr>
            <p:nvPr/>
          </p:nvGrpSpPr>
          <p:grpSpPr bwMode="auto">
            <a:xfrm>
              <a:off x="3165" y="5220"/>
              <a:ext cx="3311" cy="705"/>
              <a:chOff x="1365" y="3300"/>
              <a:chExt cx="3311" cy="705"/>
            </a:xfrm>
          </p:grpSpPr>
          <p:sp>
            <p:nvSpPr>
              <p:cNvPr id="33" name="Text Box 4"/>
              <p:cNvSpPr txBox="1">
                <a:spLocks noChangeArrowheads="1"/>
              </p:cNvSpPr>
              <p:nvPr/>
            </p:nvSpPr>
            <p:spPr bwMode="auto">
              <a:xfrm>
                <a:off x="1365" y="330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solidFill>
                      <a:schemeClr val="bg1">
                        <a:lumMod val="85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International Agencies</a:t>
                </a:r>
                <a:endParaRPr lang="en-GB" sz="12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Text Box 5"/>
              <p:cNvSpPr txBox="1">
                <a:spLocks noChangeArrowheads="1"/>
              </p:cNvSpPr>
              <p:nvPr/>
            </p:nvSpPr>
            <p:spPr bwMode="auto">
              <a:xfrm>
                <a:off x="3101" y="330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solidFill>
                      <a:schemeClr val="bg1">
                        <a:lumMod val="85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Government Ministries</a:t>
                </a:r>
                <a:endParaRPr lang="en-GB" sz="12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" name="Group 21"/>
            <p:cNvGrpSpPr>
              <a:grpSpLocks/>
            </p:cNvGrpSpPr>
            <p:nvPr/>
          </p:nvGrpSpPr>
          <p:grpSpPr bwMode="auto">
            <a:xfrm>
              <a:off x="3780" y="11795"/>
              <a:ext cx="5048" cy="705"/>
              <a:chOff x="4425" y="9030"/>
              <a:chExt cx="5048" cy="705"/>
            </a:xfrm>
          </p:grpSpPr>
          <p:sp>
            <p:nvSpPr>
              <p:cNvPr id="30" name="Text Box 7"/>
              <p:cNvSpPr txBox="1">
                <a:spLocks noChangeArrowheads="1"/>
              </p:cNvSpPr>
              <p:nvPr/>
            </p:nvSpPr>
            <p:spPr bwMode="auto">
              <a:xfrm>
                <a:off x="4425" y="903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solidFill>
                      <a:schemeClr val="bg1">
                        <a:lumMod val="85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Trade Unions</a:t>
                </a:r>
                <a:endParaRPr lang="en-GB" sz="12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Text Box 8"/>
              <p:cNvSpPr txBox="1">
                <a:spLocks noChangeArrowheads="1"/>
              </p:cNvSpPr>
              <p:nvPr/>
            </p:nvSpPr>
            <p:spPr bwMode="auto">
              <a:xfrm>
                <a:off x="7898" y="903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solidFill>
                      <a:schemeClr val="bg1">
                        <a:lumMod val="85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Consumers &amp; Civil Society</a:t>
                </a:r>
                <a:endParaRPr lang="en-GB" sz="12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Text Box 9"/>
              <p:cNvSpPr txBox="1">
                <a:spLocks noChangeArrowheads="1"/>
              </p:cNvSpPr>
              <p:nvPr/>
            </p:nvSpPr>
            <p:spPr bwMode="auto">
              <a:xfrm>
                <a:off x="6161" y="903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solidFill>
                      <a:schemeClr val="bg1">
                        <a:lumMod val="85000"/>
                      </a:schemeClr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Employers &amp; Associations</a:t>
                </a:r>
                <a:endParaRPr lang="en-GB" sz="12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1815" y="6165"/>
              <a:ext cx="1938" cy="111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bg1">
                  <a:lumMod val="85000"/>
                </a:schemeClr>
              </a:solidFill>
              <a:round/>
              <a:headEnd type="none" w="med" len="med"/>
              <a:tailEnd type="none" w="med" len="med"/>
            </a:ln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ILO / International Standards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 Box 11"/>
            <p:cNvSpPr txBox="1">
              <a:spLocks noChangeArrowheads="1"/>
            </p:cNvSpPr>
            <p:nvPr/>
          </p:nvSpPr>
          <p:spPr bwMode="auto">
            <a:xfrm>
              <a:off x="5378" y="6330"/>
              <a:ext cx="1575" cy="705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National Laws &amp; Policies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 Box 12"/>
            <p:cNvSpPr txBox="1">
              <a:spLocks noChangeArrowheads="1"/>
            </p:cNvSpPr>
            <p:nvPr/>
          </p:nvSpPr>
          <p:spPr bwMode="auto">
            <a:xfrm>
              <a:off x="2820" y="11025"/>
              <a:ext cx="1035" cy="705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Social Norms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 Box 13"/>
            <p:cNvSpPr txBox="1">
              <a:spLocks noChangeArrowheads="1"/>
            </p:cNvSpPr>
            <p:nvPr/>
          </p:nvSpPr>
          <p:spPr bwMode="auto">
            <a:xfrm>
              <a:off x="8370" y="10960"/>
              <a:ext cx="1575" cy="705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Production System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7" name="AutoShape 14"/>
            <p:cNvCxnSpPr>
              <a:cxnSpLocks noChangeShapeType="1"/>
            </p:cNvCxnSpPr>
            <p:nvPr/>
          </p:nvCxnSpPr>
          <p:spPr bwMode="auto">
            <a:xfrm>
              <a:off x="3795" y="6690"/>
              <a:ext cx="1890" cy="0"/>
            </a:xfrm>
            <a:prstGeom prst="straightConnector1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" name="AutoShape 15"/>
            <p:cNvSpPr>
              <a:spLocks noChangeArrowheads="1"/>
            </p:cNvSpPr>
            <p:nvPr/>
          </p:nvSpPr>
          <p:spPr bwMode="auto">
            <a:xfrm>
              <a:off x="3630" y="6830"/>
              <a:ext cx="5029" cy="4350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4865" y="8425"/>
              <a:ext cx="2605" cy="2520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 b="1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Labour Institutions</a:t>
              </a: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: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Contracts &amp; Contract Law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Social Security Systems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Collective Bargaining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Job Search Procedures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Wage Determination &amp; Payment Methods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Management of Work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solidFill>
                    <a:schemeClr val="bg1">
                      <a:lumMod val="8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Ownership and Control of Production</a:t>
              </a:r>
              <a:endParaRPr lang="en-GB" sz="120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883895" y="2380428"/>
            <a:ext cx="3000473" cy="2128692"/>
            <a:chOff x="4883895" y="2380428"/>
            <a:chExt cx="3000473" cy="2128692"/>
          </a:xfrm>
        </p:grpSpPr>
        <p:cxnSp>
          <p:nvCxnSpPr>
            <p:cNvPr id="4" name="Straight Arrow Connector 3"/>
            <p:cNvCxnSpPr/>
            <p:nvPr/>
          </p:nvCxnSpPr>
          <p:spPr bwMode="auto">
            <a:xfrm>
              <a:off x="4883895" y="2380428"/>
              <a:ext cx="3000473" cy="1120580"/>
            </a:xfrm>
            <a:prstGeom prst="straightConnector1">
              <a:avLst/>
            </a:prstGeom>
            <a:noFill/>
            <a:ln w="952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Straight Arrow Connector 50"/>
            <p:cNvCxnSpPr/>
            <p:nvPr/>
          </p:nvCxnSpPr>
          <p:spPr bwMode="auto">
            <a:xfrm flipV="1">
              <a:off x="4883895" y="3501008"/>
              <a:ext cx="3000473" cy="1008112"/>
            </a:xfrm>
            <a:prstGeom prst="straightConnector1">
              <a:avLst/>
            </a:prstGeom>
            <a:noFill/>
            <a:ln w="952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pic>
        <p:nvPicPr>
          <p:cNvPr id="3074" name="Picture 2" descr="Image result for global north-south div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28728"/>
            <a:ext cx="5274447" cy="270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5019247" y="2395121"/>
            <a:ext cx="2979958" cy="2128693"/>
            <a:chOff x="5019247" y="2395121"/>
            <a:chExt cx="2979958" cy="2128693"/>
          </a:xfrm>
        </p:grpSpPr>
        <p:cxnSp>
          <p:nvCxnSpPr>
            <p:cNvPr id="37" name="Straight Arrow Connector 36"/>
            <p:cNvCxnSpPr/>
            <p:nvPr/>
          </p:nvCxnSpPr>
          <p:spPr bwMode="auto">
            <a:xfrm>
              <a:off x="5019247" y="2395121"/>
              <a:ext cx="2979958" cy="0"/>
            </a:xfrm>
            <a:prstGeom prst="straightConnector1">
              <a:avLst/>
            </a:prstGeom>
            <a:noFill/>
            <a:ln w="952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8" name="Straight Arrow Connector 37"/>
            <p:cNvCxnSpPr/>
            <p:nvPr/>
          </p:nvCxnSpPr>
          <p:spPr bwMode="auto">
            <a:xfrm flipV="1">
              <a:off x="5019247" y="4509120"/>
              <a:ext cx="2979958" cy="14694"/>
            </a:xfrm>
            <a:prstGeom prst="straightConnector1">
              <a:avLst/>
            </a:prstGeom>
            <a:noFill/>
            <a:ln w="952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055" name="Group 2054"/>
          <p:cNvGrpSpPr/>
          <p:nvPr/>
        </p:nvGrpSpPr>
        <p:grpSpPr>
          <a:xfrm>
            <a:off x="4883895" y="2371577"/>
            <a:ext cx="3095455" cy="2152237"/>
            <a:chOff x="3706317" y="3639759"/>
            <a:chExt cx="3095455" cy="2152237"/>
          </a:xfrm>
        </p:grpSpPr>
        <p:cxnSp>
          <p:nvCxnSpPr>
            <p:cNvPr id="40" name="Straight Arrow Connector 39"/>
            <p:cNvCxnSpPr/>
            <p:nvPr/>
          </p:nvCxnSpPr>
          <p:spPr bwMode="auto">
            <a:xfrm>
              <a:off x="3706317" y="3639759"/>
              <a:ext cx="3095455" cy="2152237"/>
            </a:xfrm>
            <a:prstGeom prst="straightConnector1">
              <a:avLst/>
            </a:prstGeom>
            <a:noFill/>
            <a:ln w="952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1" name="Straight Arrow Connector 40"/>
            <p:cNvCxnSpPr/>
            <p:nvPr/>
          </p:nvCxnSpPr>
          <p:spPr bwMode="auto">
            <a:xfrm>
              <a:off x="3706317" y="5768451"/>
              <a:ext cx="3072435" cy="10557"/>
            </a:xfrm>
            <a:prstGeom prst="straightConnector1">
              <a:avLst/>
            </a:prstGeom>
            <a:noFill/>
            <a:ln w="952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2" name="Group 51"/>
          <p:cNvGrpSpPr/>
          <p:nvPr/>
        </p:nvGrpSpPr>
        <p:grpSpPr>
          <a:xfrm flipV="1">
            <a:off x="4903750" y="2380428"/>
            <a:ext cx="3095455" cy="2152237"/>
            <a:chOff x="3706317" y="3639759"/>
            <a:chExt cx="3095455" cy="2152237"/>
          </a:xfrm>
        </p:grpSpPr>
        <p:cxnSp>
          <p:nvCxnSpPr>
            <p:cNvPr id="53" name="Straight Arrow Connector 52"/>
            <p:cNvCxnSpPr/>
            <p:nvPr/>
          </p:nvCxnSpPr>
          <p:spPr bwMode="auto">
            <a:xfrm>
              <a:off x="3706317" y="3639759"/>
              <a:ext cx="3095455" cy="2152237"/>
            </a:xfrm>
            <a:prstGeom prst="straightConnector1">
              <a:avLst/>
            </a:prstGeom>
            <a:noFill/>
            <a:ln w="952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4" name="Straight Arrow Connector 53"/>
            <p:cNvCxnSpPr/>
            <p:nvPr/>
          </p:nvCxnSpPr>
          <p:spPr bwMode="auto">
            <a:xfrm>
              <a:off x="3706317" y="5768451"/>
              <a:ext cx="3072435" cy="10557"/>
            </a:xfrm>
            <a:prstGeom prst="straightConnector1">
              <a:avLst/>
            </a:prstGeom>
            <a:noFill/>
            <a:ln w="952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44375156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>
                <a:solidFill>
                  <a:srgbClr val="4B006C"/>
                </a:solidFill>
                <a:latin typeface="Verdana" pitchFamily="34" charset="0"/>
              </a:rPr>
              <a:t>Centre for Development Informatics</a:t>
            </a:r>
          </a:p>
        </p:txBody>
      </p:sp>
      <p:pic>
        <p:nvPicPr>
          <p:cNvPr id="2053" name="Picture 11" descr="CDI Log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706740"/>
            <a:ext cx="9144000" cy="576064"/>
          </a:xfrm>
        </p:spPr>
        <p:txBody>
          <a:bodyPr/>
          <a:lstStyle/>
          <a:p>
            <a:pPr algn="ctr" eaLnBrk="1" hangingPunct="1"/>
            <a:r>
              <a:rPr lang="en-GB" sz="32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Platform Labour Institutions: Agenda</a:t>
            </a:r>
            <a:endParaRPr lang="en-GB" sz="3200" b="1" i="1" smtClean="0">
              <a:solidFill>
                <a:srgbClr val="4B006C"/>
              </a:solidFill>
              <a:latin typeface="Verdana" pitchFamily="34" charset="0"/>
              <a:ea typeface="ＭＳ Ｐゴシック" pitchFamily="-112" charset="-128"/>
            </a:endParaRP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2195736" y="1427686"/>
            <a:ext cx="5162550" cy="4622800"/>
            <a:chOff x="1815" y="5220"/>
            <a:chExt cx="8130" cy="7280"/>
          </a:xfrm>
        </p:grpSpPr>
        <p:grpSp>
          <p:nvGrpSpPr>
            <p:cNvPr id="21" name="Group 20"/>
            <p:cNvGrpSpPr>
              <a:grpSpLocks/>
            </p:cNvGrpSpPr>
            <p:nvPr/>
          </p:nvGrpSpPr>
          <p:grpSpPr bwMode="auto">
            <a:xfrm>
              <a:off x="3165" y="5220"/>
              <a:ext cx="3311" cy="705"/>
              <a:chOff x="1365" y="3300"/>
              <a:chExt cx="3311" cy="705"/>
            </a:xfrm>
          </p:grpSpPr>
          <p:sp>
            <p:nvSpPr>
              <p:cNvPr id="33" name="Text Box 4"/>
              <p:cNvSpPr txBox="1">
                <a:spLocks noChangeArrowheads="1"/>
              </p:cNvSpPr>
              <p:nvPr/>
            </p:nvSpPr>
            <p:spPr bwMode="auto">
              <a:xfrm>
                <a:off x="1365" y="330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International Agencies</a:t>
                </a:r>
                <a:endParaRPr lang="en-GB" sz="12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Text Box 5"/>
              <p:cNvSpPr txBox="1">
                <a:spLocks noChangeArrowheads="1"/>
              </p:cNvSpPr>
              <p:nvPr/>
            </p:nvSpPr>
            <p:spPr bwMode="auto">
              <a:xfrm>
                <a:off x="3101" y="330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Government Ministries</a:t>
                </a:r>
                <a:endParaRPr lang="en-GB" sz="12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" name="Group 21"/>
            <p:cNvGrpSpPr>
              <a:grpSpLocks/>
            </p:cNvGrpSpPr>
            <p:nvPr/>
          </p:nvGrpSpPr>
          <p:grpSpPr bwMode="auto">
            <a:xfrm>
              <a:off x="3780" y="11795"/>
              <a:ext cx="5048" cy="705"/>
              <a:chOff x="4425" y="9030"/>
              <a:chExt cx="5048" cy="705"/>
            </a:xfrm>
          </p:grpSpPr>
          <p:sp>
            <p:nvSpPr>
              <p:cNvPr id="30" name="Text Box 7"/>
              <p:cNvSpPr txBox="1">
                <a:spLocks noChangeArrowheads="1"/>
              </p:cNvSpPr>
              <p:nvPr/>
            </p:nvSpPr>
            <p:spPr bwMode="auto">
              <a:xfrm>
                <a:off x="4425" y="903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Trade Unions</a:t>
                </a:r>
                <a:endParaRPr lang="en-GB" sz="12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Text Box 8"/>
              <p:cNvSpPr txBox="1">
                <a:spLocks noChangeArrowheads="1"/>
              </p:cNvSpPr>
              <p:nvPr/>
            </p:nvSpPr>
            <p:spPr bwMode="auto">
              <a:xfrm>
                <a:off x="7898" y="903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Consumers &amp; Civil Society</a:t>
                </a:r>
                <a:endParaRPr lang="en-GB" sz="12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Text Box 9"/>
              <p:cNvSpPr txBox="1">
                <a:spLocks noChangeArrowheads="1"/>
              </p:cNvSpPr>
              <p:nvPr/>
            </p:nvSpPr>
            <p:spPr bwMode="auto">
              <a:xfrm>
                <a:off x="6161" y="9030"/>
                <a:ext cx="15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45720" tIns="18288" rIns="45720" bIns="18288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Employers &amp; Associations</a:t>
                </a:r>
                <a:endParaRPr lang="en-GB" sz="12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1815" y="6165"/>
              <a:ext cx="1938" cy="111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ILO / International Standards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 Box 11"/>
            <p:cNvSpPr txBox="1">
              <a:spLocks noChangeArrowheads="1"/>
            </p:cNvSpPr>
            <p:nvPr/>
          </p:nvSpPr>
          <p:spPr bwMode="auto">
            <a:xfrm>
              <a:off x="5378" y="6330"/>
              <a:ext cx="1575" cy="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National Laws &amp; Policies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 Box 12"/>
            <p:cNvSpPr txBox="1">
              <a:spLocks noChangeArrowheads="1"/>
            </p:cNvSpPr>
            <p:nvPr/>
          </p:nvSpPr>
          <p:spPr bwMode="auto">
            <a:xfrm>
              <a:off x="2820" y="11025"/>
              <a:ext cx="1035" cy="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Social Norms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 Box 13"/>
            <p:cNvSpPr txBox="1">
              <a:spLocks noChangeArrowheads="1"/>
            </p:cNvSpPr>
            <p:nvPr/>
          </p:nvSpPr>
          <p:spPr bwMode="auto">
            <a:xfrm>
              <a:off x="8370" y="10960"/>
              <a:ext cx="1575" cy="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Production System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7" name="AutoShape 14"/>
            <p:cNvCxnSpPr>
              <a:cxnSpLocks noChangeShapeType="1"/>
            </p:cNvCxnSpPr>
            <p:nvPr/>
          </p:nvCxnSpPr>
          <p:spPr bwMode="auto">
            <a:xfrm>
              <a:off x="3795" y="6690"/>
              <a:ext cx="189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" name="AutoShape 15"/>
            <p:cNvSpPr>
              <a:spLocks noChangeArrowheads="1"/>
            </p:cNvSpPr>
            <p:nvPr/>
          </p:nvSpPr>
          <p:spPr bwMode="auto">
            <a:xfrm>
              <a:off x="3630" y="6830"/>
              <a:ext cx="5029" cy="4350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4865" y="8425"/>
              <a:ext cx="2605" cy="2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rot="0" vert="horz" wrap="square" lIns="45720" tIns="18288" rIns="45720" bIns="18288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Labour Institutions</a:t>
              </a: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: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Contracts &amp; Contract Law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Social Security Systems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Collective Bargaining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Job Search Procedures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Wage Determination &amp; Payment Methods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Management of Work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GB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Ownership and Control of Production</a:t>
              </a:r>
              <a:endParaRPr lang="en-GB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942613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900113" y="6237288"/>
            <a:ext cx="21605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>
                <a:solidFill>
                  <a:srgbClr val="4B006C"/>
                </a:solidFill>
                <a:latin typeface="Verdana" pitchFamily="34" charset="0"/>
              </a:rPr>
              <a:t>Centre for Development Informatics</a:t>
            </a:r>
          </a:p>
        </p:txBody>
      </p:sp>
      <p:pic>
        <p:nvPicPr>
          <p:cNvPr id="2053" name="Picture 11" descr="CDI Log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237288"/>
            <a:ext cx="4746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692696"/>
            <a:ext cx="8640960" cy="576064"/>
          </a:xfrm>
        </p:spPr>
        <p:txBody>
          <a:bodyPr/>
          <a:lstStyle/>
          <a:p>
            <a:pPr algn="ctr" eaLnBrk="1" hangingPunct="1"/>
            <a:r>
              <a:rPr lang="en-GB" sz="3600" b="1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Decent Digital Work Standards</a:t>
            </a:r>
            <a:endParaRPr lang="en-GB" sz="3600" b="1" i="1" smtClean="0">
              <a:solidFill>
                <a:srgbClr val="4B006C"/>
              </a:solidFill>
              <a:latin typeface="Verdana" pitchFamily="34" charset="0"/>
              <a:ea typeface="ＭＳ Ｐゴシック" pitchFamily="-112" charset="-128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129985"/>
              </p:ext>
            </p:extLst>
          </p:nvPr>
        </p:nvGraphicFramePr>
        <p:xfrm>
          <a:off x="179512" y="1268760"/>
          <a:ext cx="8784976" cy="4896544"/>
        </p:xfrm>
        <a:graphic>
          <a:graphicData uri="http://schemas.openxmlformats.org/drawingml/2006/table">
            <a:tbl>
              <a:tblPr firstRow="1" firstCol="1" bandRow="1"/>
              <a:tblGrid>
                <a:gridCol w="2160240"/>
                <a:gridCol w="6624736"/>
              </a:tblGrid>
              <a:tr h="12173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Code Components / Standards</a:t>
                      </a:r>
                      <a:endParaRPr lang="en-GB" sz="9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30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Employment Context</a:t>
                      </a:r>
                      <a:endParaRPr lang="en-GB" sz="9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8142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Social Security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Provision of annual, sick and maternity leave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Provision of unemployment, disability and health insurance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Provision of liability insurance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Provision of pension contributions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Portable benefits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Shared contributions from workers, platforms and clients including taxation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2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Social Dialogue, Employers’ and Workers’ Representation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Right to organise and negotiate collective agreements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Legal changes where collective negotiation is prevented for independent contractors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Enable (collective) communication between workers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1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Economic and Social Context for Decent Work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Compliance with all relevant national laws in worker jurisdiction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Client responsibility for digital supply chain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Access for policy-makers to anonymised transactional platform data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30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Employment</a:t>
                      </a:r>
                      <a:endParaRPr lang="en-GB" sz="9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651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Employment Opportunities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Opportunity to access digital gig economy work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Provision of training opportunities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Worker-accessible, portable work history and reputation profiles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96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Stability and Security of Work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Combination of stability and flexibility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Clarification / recategorisation / development of new / flexibility to choose employment status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46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Equal Opportunity and Treatment in Employment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 discrimination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Data protection and privacy for both clients and workers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4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Dignity and Respect at Work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Respectful and prompt communications between clients, platform and workers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Clear rules for work rejection and re-work, worker deactivation, worker ratings, and worker ‘levelling-up’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Human review of worker complaints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Neutral third-party dispute resolution mechanism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30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Work Conditions</a:t>
                      </a:r>
                      <a:endParaRPr lang="en-GB" sz="9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269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Adequate Earnings and Productive Work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At least minimum wage paid taking unpaid time and other costs into account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Clear information and communication about tasks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Clear information about payment including schedule and conditions and non-payment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General-terms details about client identity and task purpose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Rating system for both clients and workers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3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Decent Working Time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Compliance with national working time directives and with ILO guidelines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8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Safe Work Environment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9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Ensure potentially psychologically unsafe tasks are signalled, and support provided</a:t>
                      </a:r>
                    </a:p>
                  </a:txBody>
                  <a:tcPr marL="45873" marR="458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486769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12423</TotalTime>
  <Words>815</Words>
  <Application>Microsoft Office PowerPoint</Application>
  <PresentationFormat>On-screen Show (4:3)</PresentationFormat>
  <Paragraphs>181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ＭＳ Ｐゴシック</vt:lpstr>
      <vt:lpstr>Arial</vt:lpstr>
      <vt:lpstr>Calibri</vt:lpstr>
      <vt:lpstr>Symbol</vt:lpstr>
      <vt:lpstr>Times New Roman</vt:lpstr>
      <vt:lpstr>Verdana</vt:lpstr>
      <vt:lpstr>Default Design</vt:lpstr>
      <vt:lpstr>Institutional Theory and Platform Labour in Developing Countries</vt:lpstr>
      <vt:lpstr>Institutions</vt:lpstr>
      <vt:lpstr>Institutions and Work Over Time</vt:lpstr>
      <vt:lpstr>Labour Institutions</vt:lpstr>
      <vt:lpstr>Narrative 1: De-Institutionalisation</vt:lpstr>
      <vt:lpstr>Narrative 2: Re-Institutionalisation</vt:lpstr>
      <vt:lpstr>Narrative 3: Global Differentiation</vt:lpstr>
      <vt:lpstr>Narrative 4: Institutional Dynamics</vt:lpstr>
      <vt:lpstr>Platform Labour Institutions: Agenda</vt:lpstr>
      <vt:lpstr>Decent Digital Work Standards</vt:lpstr>
    </vt:vector>
  </TitlesOfParts>
  <Company>Manchester Computing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Richard Heeks</dc:creator>
  <cp:lastModifiedBy>Prof. Richard Heeks</cp:lastModifiedBy>
  <cp:revision>666</cp:revision>
  <cp:lastPrinted>2010-11-21T10:34:12Z</cp:lastPrinted>
  <dcterms:created xsi:type="dcterms:W3CDTF">2011-11-22T13:36:36Z</dcterms:created>
  <dcterms:modified xsi:type="dcterms:W3CDTF">2018-01-07T15:09:35Z</dcterms:modified>
</cp:coreProperties>
</file>