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96" r:id="rId2"/>
    <p:sldId id="275" r:id="rId3"/>
    <p:sldId id="286" r:id="rId4"/>
    <p:sldId id="279" r:id="rId5"/>
    <p:sldId id="289" r:id="rId6"/>
    <p:sldId id="280" r:id="rId7"/>
    <p:sldId id="281" r:id="rId8"/>
    <p:sldId id="290" r:id="rId9"/>
    <p:sldId id="284" r:id="rId10"/>
    <p:sldId id="287" r:id="rId11"/>
    <p:sldId id="293" r:id="rId12"/>
    <p:sldId id="292" r:id="rId13"/>
    <p:sldId id="295" r:id="rId14"/>
    <p:sldId id="291" r:id="rId15"/>
    <p:sldId id="2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505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1047" autoAdjust="0"/>
  </p:normalViewPr>
  <p:slideViewPr>
    <p:cSldViewPr snapToGrid="0">
      <p:cViewPr varScale="1">
        <p:scale>
          <a:sx n="86" d="100"/>
          <a:sy n="86" d="100"/>
        </p:scale>
        <p:origin x="216" y="3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52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C1D6-A3CF-4E32-AF4A-B4B66D81313D}" type="datetimeFigureOut">
              <a:rPr lang="en-GB" smtClean="0"/>
              <a:t>10/04/2018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01819-FCF2-403D-A266-4EA2CA992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817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7D494-CA29-4935-BA6A-7AF86A26E226}" type="datetimeFigureOut">
              <a:rPr lang="id-ID" smtClean="0"/>
              <a:pPr/>
              <a:t>10/04/18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21031-C88C-4C36-9D77-C5B96A42A40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0099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Consult FF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Kayaknya</a:t>
            </a:r>
            <a:r>
              <a:rPr lang="en-US" dirty="0"/>
              <a:t> </a:t>
            </a:r>
            <a:r>
              <a:rPr lang="en-US" dirty="0" err="1"/>
              <a:t>mirip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“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Ensuring equity principles for participation” </a:t>
            </a:r>
            <a:r>
              <a:rPr lang="en-US" dirty="0" err="1">
                <a:latin typeface="Segoe UI" panose="020B0502040204020203" pitchFamily="34" charset="0"/>
                <a:cs typeface="Segoe UI" panose="020B0502040204020203" pitchFamily="34" charset="0"/>
              </a:rPr>
              <a:t>dengan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“Equitably sharing rights, responsibilities, and risks”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1031-C88C-4C36-9D77-C5B96A42A40E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9575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Amarta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group lending institution, similar to Bangladesh’s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Grameen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Bank. Its concept was to work together with big banks to disburse loans to members of lending groups in rural areas.</a:t>
            </a:r>
            <a:endParaRPr lang="en-ID" sz="1200" b="1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1" dirty="0">
                <a:solidFill>
                  <a:schemeClr val="bg1"/>
                </a:solidFill>
              </a:rPr>
              <a:t>Advanced Credit Score Technology </a:t>
            </a:r>
            <a:r>
              <a:rPr lang="en-ID" sz="1200" dirty="0">
                <a:solidFill>
                  <a:schemeClr val="bg1"/>
                </a:solidFill>
              </a:rPr>
              <a:t>with machine learning approach to assess the feasibility of each borrower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1" dirty="0">
                <a:solidFill>
                  <a:schemeClr val="bg1"/>
                </a:solidFill>
              </a:rPr>
              <a:t>30 percent commission</a:t>
            </a:r>
            <a:r>
              <a:rPr lang="en-ID" sz="1200" dirty="0">
                <a:solidFill>
                  <a:schemeClr val="bg1"/>
                </a:solidFill>
              </a:rPr>
              <a:t> from investors?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1031-C88C-4C36-9D77-C5B96A42A40E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2123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 vision: empowering women in rural area to become independent in accessing financial resource. Collaborate with bank. Performance monitoring with credit scoring, create lots of data.</a:t>
            </a:r>
          </a:p>
          <a:p>
            <a:r>
              <a:rPr lang="en-US" dirty="0"/>
              <a:t>Bias algorithm: those with credit score of E won’t have a chance to receive loan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1031-C88C-4C36-9D77-C5B96A42A40E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5668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Fish feeding is done inefficiently by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laborers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farmers don’t have any technology to control the feeding yet</a:t>
            </a:r>
          </a:p>
          <a:p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Overfeeding negatively impacts the environment in many ways, as a great deal of fish food ultimately goes to waste. It also harms the health of a farmer’s stock. </a:t>
            </a:r>
          </a:p>
          <a:p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Underfeeding, on the other hand, means fish may not survive.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Data </a:t>
            </a:r>
            <a:r>
              <a:rPr lang="en-US" sz="1200" b="1" dirty="0" err="1">
                <a:solidFill>
                  <a:schemeClr val="bg1"/>
                </a:solidFill>
              </a:rPr>
              <a:t>untuk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transparansi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dan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i="1" dirty="0">
                <a:solidFill>
                  <a:schemeClr val="bg1"/>
                </a:solidFill>
              </a:rPr>
              <a:t>traceability </a:t>
            </a:r>
            <a:r>
              <a:rPr lang="en-US" sz="1200" b="1" dirty="0" err="1">
                <a:solidFill>
                  <a:schemeClr val="bg1"/>
                </a:solidFill>
              </a:rPr>
              <a:t>kualitas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ikan</a:t>
            </a:r>
            <a:endParaRPr lang="en-US" sz="12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1031-C88C-4C36-9D77-C5B96A42A40E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8046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chemeClr val="bg1"/>
                </a:solidFill>
              </a:rPr>
              <a:t>Expansion to Bangladesh and Thailand</a:t>
            </a:r>
          </a:p>
          <a:p>
            <a:r>
              <a:rPr lang="en-US" sz="1200" b="0" dirty="0">
                <a:solidFill>
                  <a:schemeClr val="bg1"/>
                </a:solidFill>
              </a:rPr>
              <a:t>Future vision: platform, connect fish farmer with potential buyer. Data as a leverage for fish farmer (e.g. access to financing, improve quality of fish)</a:t>
            </a:r>
          </a:p>
          <a:p>
            <a:r>
              <a:rPr lang="en-US" sz="1200" b="0" dirty="0" err="1">
                <a:solidFill>
                  <a:schemeClr val="bg1"/>
                </a:solidFill>
              </a:rPr>
              <a:t>Koperasi</a:t>
            </a:r>
            <a:r>
              <a:rPr lang="en-US" sz="1200" b="0" dirty="0">
                <a:solidFill>
                  <a:schemeClr val="bg1"/>
                </a:solidFill>
              </a:rPr>
              <a:t> </a:t>
            </a:r>
            <a:r>
              <a:rPr lang="en-US" sz="1200" b="0" dirty="0" err="1">
                <a:solidFill>
                  <a:schemeClr val="bg1"/>
                </a:solidFill>
              </a:rPr>
              <a:t>petani</a:t>
            </a:r>
            <a:r>
              <a:rPr lang="en-US" sz="1200" b="0" dirty="0">
                <a:solidFill>
                  <a:schemeClr val="bg1"/>
                </a:solidFill>
              </a:rPr>
              <a:t> </a:t>
            </a:r>
            <a:r>
              <a:rPr lang="en-US" sz="1200" b="0" dirty="0" err="1">
                <a:solidFill>
                  <a:schemeClr val="bg1"/>
                </a:solidFill>
              </a:rPr>
              <a:t>ikan</a:t>
            </a:r>
            <a:endParaRPr lang="en-US" sz="1200" b="0" dirty="0">
              <a:solidFill>
                <a:schemeClr val="bg1"/>
              </a:solidFill>
            </a:endParaRPr>
          </a:p>
          <a:p>
            <a:endParaRPr lang="en-US" sz="1200" b="0" dirty="0">
              <a:solidFill>
                <a:schemeClr val="bg1"/>
              </a:solidFill>
            </a:endParaRPr>
          </a:p>
          <a:p>
            <a:r>
              <a:rPr lang="en-US" sz="1200" b="0" dirty="0">
                <a:solidFill>
                  <a:schemeClr val="bg1"/>
                </a:solidFill>
              </a:rPr>
              <a:t>Too expensive for fish farmers to buy the product</a:t>
            </a:r>
          </a:p>
          <a:p>
            <a:r>
              <a:rPr lang="en-US" sz="1200" b="0" dirty="0">
                <a:solidFill>
                  <a:schemeClr val="bg1"/>
                </a:solidFill>
              </a:rPr>
              <a:t>53% rent, but cannot cover production cost</a:t>
            </a:r>
          </a:p>
          <a:p>
            <a:endParaRPr lang="en-US" sz="1200" b="0" dirty="0">
              <a:solidFill>
                <a:schemeClr val="bg1"/>
              </a:solidFill>
            </a:endParaRPr>
          </a:p>
          <a:p>
            <a:r>
              <a:rPr lang="en-US" sz="1200" b="0" dirty="0">
                <a:solidFill>
                  <a:schemeClr val="bg1"/>
                </a:solidFill>
              </a:rPr>
              <a:t>Replacing traditional labor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1031-C88C-4C36-9D77-C5B96A42A40E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2495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Amarta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group lending institution, similar to Bangladesh’s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Grameen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Bank. Its concept was to work together with big banks to disburse loans to members of lending groups in rural areas.</a:t>
            </a:r>
            <a:endParaRPr lang="en-ID" sz="1200" b="1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1" dirty="0">
                <a:solidFill>
                  <a:schemeClr val="bg1"/>
                </a:solidFill>
              </a:rPr>
              <a:t>Advanced Credit Score Technology </a:t>
            </a:r>
            <a:r>
              <a:rPr lang="en-ID" sz="1200" dirty="0">
                <a:solidFill>
                  <a:schemeClr val="bg1"/>
                </a:solidFill>
              </a:rPr>
              <a:t>with machine learning approach to assess the feasibility of each borrower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1" dirty="0">
                <a:solidFill>
                  <a:schemeClr val="bg1"/>
                </a:solidFill>
              </a:rPr>
              <a:t>30 percent commission</a:t>
            </a:r>
            <a:r>
              <a:rPr lang="en-ID" sz="1200" dirty="0">
                <a:solidFill>
                  <a:schemeClr val="bg1"/>
                </a:solidFill>
              </a:rPr>
              <a:t> from investors?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1031-C88C-4C36-9D77-C5B96A42A40E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4059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1031-C88C-4C36-9D77-C5B96A42A40E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747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687"/>
            <a:ext cx="12192000" cy="6867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7333" y="2146300"/>
            <a:ext cx="8720667" cy="159868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2267" y="3886200"/>
            <a:ext cx="6925733" cy="5080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213348"/>
            <a:ext cx="4114800" cy="581152"/>
          </a:xfrm>
        </p:spPr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13348"/>
            <a:ext cx="3314700" cy="581152"/>
          </a:xfrm>
        </p:spPr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77800" y="6225189"/>
            <a:ext cx="4501291" cy="55747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66451"/>
            <a:ext cx="3337852" cy="111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5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206" y="-40727"/>
            <a:ext cx="12270415" cy="6939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28"/>
            <a:ext cx="11379200" cy="84583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6887"/>
            <a:ext cx="11379200" cy="4830077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0000"/>
              </a:lnSpc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0000"/>
              </a:lnSpc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0000"/>
              </a:lnSpc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0000"/>
              </a:lnSpc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249730"/>
            <a:ext cx="4526691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79092" y="6360088"/>
            <a:ext cx="2800867" cy="365125"/>
          </a:xfrm>
        </p:spPr>
        <p:txBody>
          <a:bodyPr/>
          <a:lstStyle/>
          <a:p>
            <a:r>
              <a:rPr lang="en-GB" dirty="0"/>
              <a:t>cipg.or.id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60088"/>
            <a:ext cx="3365500" cy="365125"/>
          </a:xfrm>
        </p:spPr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29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9" y="4381"/>
            <a:ext cx="12186563" cy="6849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345" y="1272748"/>
            <a:ext cx="8616321" cy="1349184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344" y="2717007"/>
            <a:ext cx="8616323" cy="150018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34688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cipg.or.id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8300" y="6334688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41300" y="6224330"/>
            <a:ext cx="4437791" cy="585840"/>
          </a:xfrm>
        </p:spPr>
        <p:txBody>
          <a:bodyPr/>
          <a:lstStyle>
            <a:lvl1pPr>
              <a:defRPr sz="1200" i="1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7789194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206" y="-40727"/>
            <a:ext cx="12270415" cy="6939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27"/>
            <a:ext cx="11341100" cy="845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90351"/>
            <a:ext cx="5638800" cy="478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90351"/>
            <a:ext cx="5549900" cy="4786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47388"/>
            <a:ext cx="4114800" cy="365125"/>
          </a:xfrm>
        </p:spPr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2100" y="6347388"/>
            <a:ext cx="2743200" cy="365125"/>
          </a:xfrm>
        </p:spPr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90500" y="6237030"/>
            <a:ext cx="4488591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8522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70415" cy="69368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5127"/>
            <a:ext cx="11582398" cy="8458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310459"/>
            <a:ext cx="56546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233867"/>
            <a:ext cx="5654676" cy="39557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10459"/>
            <a:ext cx="575309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33867"/>
            <a:ext cx="5753099" cy="39557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34688"/>
            <a:ext cx="4114800" cy="365125"/>
          </a:xfrm>
        </p:spPr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2100" y="6334688"/>
            <a:ext cx="2743200" cy="365125"/>
          </a:xfrm>
        </p:spPr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215900" y="6224330"/>
            <a:ext cx="4463191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857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206" y="-40727"/>
            <a:ext cx="12270415" cy="6939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365127"/>
            <a:ext cx="11582400" cy="845837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60088"/>
            <a:ext cx="4114800" cy="365125"/>
          </a:xfrm>
        </p:spPr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21800" y="6360088"/>
            <a:ext cx="2743200" cy="365125"/>
          </a:xfrm>
        </p:spPr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03200" y="6249730"/>
            <a:ext cx="4475891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018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206" y="-40727"/>
            <a:ext cx="12270415" cy="693945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60088"/>
            <a:ext cx="4114800" cy="365125"/>
          </a:xfrm>
        </p:spPr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32900" y="6360088"/>
            <a:ext cx="2743200" cy="365125"/>
          </a:xfrm>
        </p:spPr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249730"/>
            <a:ext cx="4526691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817" y="-2617"/>
            <a:ext cx="12197636" cy="6863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655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7600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655" y="2057399"/>
            <a:ext cx="3932237" cy="41598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21988"/>
            <a:ext cx="4114800" cy="365125"/>
          </a:xfrm>
        </p:spPr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2100" y="6321988"/>
            <a:ext cx="2743200" cy="365125"/>
          </a:xfrm>
        </p:spPr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90500" y="6211630"/>
            <a:ext cx="4488591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  <a:r>
              <a:rPr lang="en-GB" dirty="0"/>
              <a:t>, </a:t>
            </a:r>
            <a:r>
              <a:rPr lang="id-ID" dirty="0"/>
              <a:t>advancing policy</a:t>
            </a:r>
            <a:r>
              <a:rPr lang="en-GB" dirty="0"/>
              <a:t>, </a:t>
            </a:r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806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817" y="-2617"/>
            <a:ext cx="12197636" cy="6863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52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0"/>
            <a:ext cx="6172200" cy="576000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522" y="2057399"/>
            <a:ext cx="3932237" cy="41598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38199" y="6300530"/>
            <a:ext cx="3840892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</a:p>
          <a:p>
            <a:pPr algn="ctr"/>
            <a:r>
              <a:rPr lang="id-ID" dirty="0"/>
              <a:t>advancing policy</a:t>
            </a:r>
          </a:p>
          <a:p>
            <a:pPr algn="r"/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9898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206" y="-40727"/>
            <a:ext cx="12270415" cy="6939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458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359243"/>
            <a:ext cx="10515600" cy="4817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199" y="6300530"/>
            <a:ext cx="3840892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</a:p>
          <a:p>
            <a:pPr algn="ctr"/>
            <a:r>
              <a:rPr lang="id-ID" dirty="0"/>
              <a:t>advancing policy</a:t>
            </a:r>
          </a:p>
          <a:p>
            <a:pPr algn="r"/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6429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206" y="-40727"/>
            <a:ext cx="12270415" cy="693945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2368" y="365125"/>
            <a:ext cx="178143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8585887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199" y="6300530"/>
            <a:ext cx="3840892" cy="585840"/>
          </a:xfrm>
        </p:spPr>
        <p:txBody>
          <a:bodyPr/>
          <a:lstStyle>
            <a:lvl1pPr>
              <a:defRPr sz="1200" i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id-ID" dirty="0"/>
              <a:t>Researching innovation</a:t>
            </a:r>
          </a:p>
          <a:p>
            <a:pPr algn="ctr"/>
            <a:r>
              <a:rPr lang="id-ID" dirty="0"/>
              <a:t>advancing policy</a:t>
            </a:r>
          </a:p>
          <a:p>
            <a:pPr algn="r"/>
            <a:r>
              <a:rPr lang="id-ID" dirty="0"/>
              <a:t>improving governance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473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971"/>
            <a:ext cx="12192000" cy="6873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38201" y="3558747"/>
            <a:ext cx="10859529" cy="2570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9" name="TextBox 8"/>
          <p:cNvSpPr txBox="1"/>
          <p:nvPr userDrawn="1"/>
        </p:nvSpPr>
        <p:spPr>
          <a:xfrm>
            <a:off x="2234628" y="1105250"/>
            <a:ext cx="77227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6600" dirty="0">
                <a:solidFill>
                  <a:schemeClr val="accent2"/>
                </a:solidFill>
                <a:latin typeface="Franklin Gothic Demi Cond" panose="020B07060304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Thank you!</a:t>
            </a:r>
          </a:p>
          <a:p>
            <a:pPr algn="ctr"/>
            <a:endParaRPr lang="id-ID" sz="18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CENTRE</a:t>
            </a:r>
            <a:r>
              <a:rPr lang="id-ID" sz="1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FOR INNOVATION POLICY AND GOVERNANCE</a:t>
            </a:r>
          </a:p>
          <a:p>
            <a:pPr algn="ctr"/>
            <a:r>
              <a:rPr lang="id-ID" sz="14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Indonesia Sustainability Centre</a:t>
            </a:r>
          </a:p>
          <a:p>
            <a:pPr algn="ctr"/>
            <a:r>
              <a:rPr lang="id-ID" sz="14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Komp. Harmoni Plaza Blok B-5</a:t>
            </a:r>
          </a:p>
          <a:p>
            <a:pPr algn="ctr"/>
            <a:r>
              <a:rPr lang="id-ID" sz="14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Jl. Suryopranoto No. 2, Harmoni</a:t>
            </a:r>
          </a:p>
          <a:p>
            <a:pPr algn="ctr"/>
            <a:r>
              <a:rPr lang="id-ID" sz="14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Jakarta Pusat, INDONESIA</a:t>
            </a:r>
          </a:p>
          <a:p>
            <a:pPr algn="ctr"/>
            <a:endParaRPr lang="id-ID" sz="1400" baseline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id-ID" sz="14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office@cipg.or.id</a:t>
            </a:r>
            <a:endParaRPr lang="id-ID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twitter.com/icipg</a:t>
            </a:r>
          </a:p>
          <a:p>
            <a:pPr algn="ctr"/>
            <a:r>
              <a: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facebook.com/ICIPG</a:t>
            </a:r>
          </a:p>
          <a:p>
            <a:pPr algn="ctr"/>
            <a:endParaRPr lang="id-ID" sz="18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id-ID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cipg.or.id</a:t>
            </a:r>
            <a:endParaRPr lang="en-GB" sz="3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9039" y="5263058"/>
            <a:ext cx="3337852" cy="111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8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/>
              <a:t>12/10/2016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/>
              <a:t>cipg.or.id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D5D6C5E-680D-45D1-84B0-E0EFCBA4B5C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55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Franklin Gothic Demi Cond" panose="020B07060304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image" Target="../media/image15.tiff"/><Relationship Id="rId7" Type="http://schemas.openxmlformats.org/officeDocument/2006/relationships/image" Target="../media/image1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tiff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tiff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tiff"/><Relationship Id="rId3" Type="http://schemas.openxmlformats.org/officeDocument/2006/relationships/image" Target="../media/image24.tiff"/><Relationship Id="rId7" Type="http://schemas.openxmlformats.org/officeDocument/2006/relationships/image" Target="../media/image2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tiff"/><Relationship Id="rId11" Type="http://schemas.openxmlformats.org/officeDocument/2006/relationships/image" Target="../media/image15.tiff"/><Relationship Id="rId5" Type="http://schemas.openxmlformats.org/officeDocument/2006/relationships/image" Target="../media/image26.tiff"/><Relationship Id="rId10" Type="http://schemas.openxmlformats.org/officeDocument/2006/relationships/image" Target="../media/image31.tiff"/><Relationship Id="rId4" Type="http://schemas.openxmlformats.org/officeDocument/2006/relationships/image" Target="../media/image25.tiff"/><Relationship Id="rId9" Type="http://schemas.openxmlformats.org/officeDocument/2006/relationships/image" Target="../media/image30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f"/><Relationship Id="rId3" Type="http://schemas.openxmlformats.org/officeDocument/2006/relationships/image" Target="../media/image32.tiff"/><Relationship Id="rId7" Type="http://schemas.openxmlformats.org/officeDocument/2006/relationships/image" Target="../media/image3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iff"/><Relationship Id="rId3" Type="http://schemas.openxmlformats.org/officeDocument/2006/relationships/image" Target="../media/image32.tiff"/><Relationship Id="rId7" Type="http://schemas.openxmlformats.org/officeDocument/2006/relationships/image" Target="../media/image45.tiff"/><Relationship Id="rId12" Type="http://schemas.openxmlformats.org/officeDocument/2006/relationships/image" Target="../media/image5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tiff"/><Relationship Id="rId11" Type="http://schemas.openxmlformats.org/officeDocument/2006/relationships/image" Target="../media/image49.tiff"/><Relationship Id="rId5" Type="http://schemas.openxmlformats.org/officeDocument/2006/relationships/image" Target="../media/image43.tiff"/><Relationship Id="rId10" Type="http://schemas.openxmlformats.org/officeDocument/2006/relationships/image" Target="../media/image48.tiff"/><Relationship Id="rId4" Type="http://schemas.openxmlformats.org/officeDocument/2006/relationships/image" Target="../media/image42.tiff"/><Relationship Id="rId9" Type="http://schemas.openxmlformats.org/officeDocument/2006/relationships/image" Target="../media/image47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tiff"/><Relationship Id="rId3" Type="http://schemas.openxmlformats.org/officeDocument/2006/relationships/image" Target="../media/image51.tiff"/><Relationship Id="rId7" Type="http://schemas.openxmlformats.org/officeDocument/2006/relationships/image" Target="../media/image5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tiff"/><Relationship Id="rId11" Type="http://schemas.openxmlformats.org/officeDocument/2006/relationships/image" Target="../media/image59.tiff"/><Relationship Id="rId5" Type="http://schemas.openxmlformats.org/officeDocument/2006/relationships/image" Target="../media/image53.tiff"/><Relationship Id="rId10" Type="http://schemas.openxmlformats.org/officeDocument/2006/relationships/image" Target="../media/image58.tiff"/><Relationship Id="rId4" Type="http://schemas.openxmlformats.org/officeDocument/2006/relationships/image" Target="../media/image52.tiff"/><Relationship Id="rId9" Type="http://schemas.openxmlformats.org/officeDocument/2006/relationships/image" Target="../media/image5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1.tif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tiff"/><Relationship Id="rId5" Type="http://schemas.openxmlformats.org/officeDocument/2006/relationships/image" Target="../media/image52.tiff"/><Relationship Id="rId4" Type="http://schemas.openxmlformats.org/officeDocument/2006/relationships/image" Target="../media/image51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tiff"/><Relationship Id="rId13" Type="http://schemas.openxmlformats.org/officeDocument/2006/relationships/image" Target="../media/image70.tiff"/><Relationship Id="rId3" Type="http://schemas.openxmlformats.org/officeDocument/2006/relationships/image" Target="../media/image51.tiff"/><Relationship Id="rId7" Type="http://schemas.openxmlformats.org/officeDocument/2006/relationships/image" Target="../media/image64.tiff"/><Relationship Id="rId12" Type="http://schemas.openxmlformats.org/officeDocument/2006/relationships/image" Target="../media/image69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tiff"/><Relationship Id="rId11" Type="http://schemas.openxmlformats.org/officeDocument/2006/relationships/image" Target="../media/image68.tiff"/><Relationship Id="rId5" Type="http://schemas.openxmlformats.org/officeDocument/2006/relationships/image" Target="../media/image62.tiff"/><Relationship Id="rId10" Type="http://schemas.openxmlformats.org/officeDocument/2006/relationships/image" Target="../media/image67.tiff"/><Relationship Id="rId4" Type="http://schemas.openxmlformats.org/officeDocument/2006/relationships/image" Target="../media/image52.tiff"/><Relationship Id="rId9" Type="http://schemas.openxmlformats.org/officeDocument/2006/relationships/image" Target="../media/image6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f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tiff"/><Relationship Id="rId4" Type="http://schemas.openxmlformats.org/officeDocument/2006/relationships/image" Target="../media/image73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7" Type="http://schemas.openxmlformats.org/officeDocument/2006/relationships/image" Target="../media/image80.tiff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tiff"/><Relationship Id="rId5" Type="http://schemas.openxmlformats.org/officeDocument/2006/relationships/image" Target="../media/image78.tiff"/><Relationship Id="rId4" Type="http://schemas.openxmlformats.org/officeDocument/2006/relationships/image" Target="../media/image77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Digital Economy and Inclusive Development:</a:t>
            </a:r>
            <a:br>
              <a:rPr lang="en-US" sz="3600" dirty="0"/>
            </a:br>
            <a:r>
              <a:rPr lang="en-US" sz="3600" dirty="0"/>
              <a:t>Insights from Indonesia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2267" y="3811250"/>
            <a:ext cx="6925733" cy="508000"/>
          </a:xfrm>
        </p:spPr>
        <p:txBody>
          <a:bodyPr>
            <a:noAutofit/>
          </a:bodyPr>
          <a:lstStyle/>
          <a:p>
            <a:r>
              <a:rPr lang="en-GB" b="1" dirty="0" err="1"/>
              <a:t>Wirawan</a:t>
            </a:r>
            <a:r>
              <a:rPr lang="en-GB" b="1" dirty="0"/>
              <a:t> </a:t>
            </a:r>
            <a:r>
              <a:rPr lang="en-GB" b="1" dirty="0" err="1"/>
              <a:t>Agahari</a:t>
            </a:r>
            <a:endParaRPr lang="en-GB" b="1" dirty="0"/>
          </a:p>
          <a:p>
            <a:r>
              <a:rPr lang="en-GB" b="1" dirty="0"/>
              <a:t>DIODE Network Workshop, The University of Manchester, 11-12 April 2018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90448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140FBF-59AC-3E4E-95CE-44C596DF9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digital economy initiatives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E3ED0C-A411-724F-B8A3-340A1E5F33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575122"/>
              </p:ext>
            </p:extLst>
          </p:nvPr>
        </p:nvGraphicFramePr>
        <p:xfrm>
          <a:off x="381000" y="1631245"/>
          <a:ext cx="11379200" cy="38244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3298699888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3629885295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071793380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1731446852"/>
                    </a:ext>
                  </a:extLst>
                </a:gridCol>
              </a:tblGrid>
              <a:tr h="11982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991710"/>
                  </a:ext>
                </a:extLst>
              </a:tr>
              <a:tr h="6783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The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Financially excluded population in rural areas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Inefficient and high cost of fish feeding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SMEs products are not market ready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865909"/>
                  </a:ext>
                </a:extLst>
              </a:tr>
              <a:tr h="749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How it 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P2P Lending for female micro-entrepreneurs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IoT</a:t>
                      </a:r>
                      <a:r>
                        <a:rPr lang="en-US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solution for fish and shrimp farming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Capacity building and mentoring for SMEs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16593"/>
                  </a:ext>
                </a:extLst>
              </a:tr>
              <a:tr h="1198293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Challenges</a:t>
                      </a:r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24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Technological knowledge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US" sz="24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Financial literacy &amp; sustainability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US" sz="24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Digital mindset &amp; visionary thinking</a:t>
                      </a:r>
                      <a:endParaRPr 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1182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8A89-FB06-534C-97F5-34BE6DDA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C8D08-FF3D-9E47-B7E8-745ADCDF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A34DF-894A-F740-A00D-2F4748489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282B95-2E1E-0842-9328-F4AEB1FE32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785" y="1980055"/>
            <a:ext cx="2057400" cy="518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7DB51F-E7B5-F849-9E06-3B3F7B55EC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816" y="1980055"/>
            <a:ext cx="1841604" cy="5380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84EA7C-1963-D349-8F49-E22513A25C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7005" y="1825177"/>
            <a:ext cx="1377312" cy="69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48182B-F1A3-7748-852C-4EDEDF99D32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8240" y="2115319"/>
            <a:ext cx="1291960" cy="43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71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3F2F-E7B9-864D-834A-DBC981C95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Lens: Inclusive Development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D0944-628A-F74C-B996-55D5C7C1F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BFBA7-D607-B440-8CC8-3C1C13D1B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4FD4D-7D06-124B-A8CF-1D601F699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21A472-4C8B-284F-A832-7B2669588E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669" y="1543222"/>
            <a:ext cx="1385328" cy="13853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1A10AA-E72A-AD4D-B7CB-D47990C17F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6377" y="1643379"/>
            <a:ext cx="1185014" cy="11850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E340A5-5CFD-DC47-A813-5502238AB1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480" y="1622695"/>
            <a:ext cx="1053570" cy="105357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CB1EE1-3297-BF46-ABD9-7B7E0F64752E}"/>
              </a:ext>
            </a:extLst>
          </p:cNvPr>
          <p:cNvSpPr txBox="1"/>
          <p:nvPr/>
        </p:nvSpPr>
        <p:spPr>
          <a:xfrm>
            <a:off x="-1" y="2928550"/>
            <a:ext cx="35526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Economic</a:t>
            </a:r>
          </a:p>
          <a:p>
            <a:pPr algn="ctr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Increasing household income</a:t>
            </a:r>
          </a:p>
          <a:p>
            <a:pPr marL="285750" indent="-285750" algn="ctr">
              <a:buFontTx/>
              <a:buChar char="-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Access to finance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626FB2-BE08-4E47-842F-90CD5AC73C4C}"/>
              </a:ext>
            </a:extLst>
          </p:cNvPr>
          <p:cNvSpPr txBox="1"/>
          <p:nvPr/>
        </p:nvSpPr>
        <p:spPr>
          <a:xfrm>
            <a:off x="4132965" y="2928550"/>
            <a:ext cx="35526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Social</a:t>
            </a:r>
          </a:p>
          <a:p>
            <a:pPr algn="ctr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Enhancing access to education</a:t>
            </a:r>
          </a:p>
          <a:p>
            <a:pPr marL="285750" indent="-285750" algn="ctr">
              <a:buFontTx/>
              <a:buChar char="-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Ensuring equity principles for participation</a:t>
            </a:r>
          </a:p>
          <a:p>
            <a:pPr marL="285750" indent="-285750" algn="ctr">
              <a:buFontTx/>
              <a:buChar char="-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Opening up opportunities for employment</a:t>
            </a:r>
          </a:p>
          <a:p>
            <a:pPr marL="285750" indent="-285750" algn="ctr">
              <a:buFontTx/>
              <a:buChar char="-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Equitably sharing rights, responsibilities, and risks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C226A-9763-964C-A858-4A68DE4963DC}"/>
              </a:ext>
            </a:extLst>
          </p:cNvPr>
          <p:cNvSpPr txBox="1"/>
          <p:nvPr/>
        </p:nvSpPr>
        <p:spPr>
          <a:xfrm>
            <a:off x="8265931" y="2820348"/>
            <a:ext cx="35526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Ecological</a:t>
            </a:r>
          </a:p>
          <a:p>
            <a:pPr algn="ctr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Environmentally concern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DE503F-8102-524F-B7A1-745B439757A0}"/>
              </a:ext>
            </a:extLst>
          </p:cNvPr>
          <p:cNvSpPr/>
          <p:nvPr/>
        </p:nvSpPr>
        <p:spPr>
          <a:xfrm>
            <a:off x="7433767" y="5988120"/>
            <a:ext cx="4758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References: Farhan &amp; </a:t>
            </a:r>
            <a:r>
              <a:rPr lang="en-ID" sz="1100" b="1" i="1" dirty="0" err="1">
                <a:latin typeface="Segoe UI" panose="020B0502040204020203" pitchFamily="34" charset="0"/>
                <a:cs typeface="Segoe UI" panose="020B0502040204020203" pitchFamily="34" charset="0"/>
              </a:rPr>
              <a:t>Sudrajat</a:t>
            </a:r>
            <a:r>
              <a:rPr lang="en-ID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 (2017), compiled from various sources</a:t>
            </a:r>
            <a:endParaRPr lang="en-US" sz="11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30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6474C-C8F8-5647-9502-1A13AE25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DEB3D-1E62-C14A-87B9-05447265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C9FFF-4709-5240-AC7B-D69BEE401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5CF519-CA32-0348-8527-60C035520D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66" y="58454"/>
            <a:ext cx="2919078" cy="73514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59EC56D-EFE6-C147-AFE8-DE8CBBC63F80}"/>
              </a:ext>
            </a:extLst>
          </p:cNvPr>
          <p:cNvGrpSpPr/>
          <p:nvPr/>
        </p:nvGrpSpPr>
        <p:grpSpPr>
          <a:xfrm>
            <a:off x="248466" y="2587687"/>
            <a:ext cx="4612852" cy="403200"/>
            <a:chOff x="4068158" y="152972"/>
            <a:chExt cx="1782979" cy="4032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5CF28F-4BF7-9D42-8CA1-37DDE19C7A1C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BF104D-7C43-904C-A80F-67BE4E9C2537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How it works</a:t>
              </a:r>
              <a:endParaRPr lang="en-US" sz="1400" b="1" kern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2F2AA4-2CE0-D647-9529-D41D353085A2}"/>
              </a:ext>
            </a:extLst>
          </p:cNvPr>
          <p:cNvGrpSpPr/>
          <p:nvPr/>
        </p:nvGrpSpPr>
        <p:grpSpPr>
          <a:xfrm>
            <a:off x="248466" y="950852"/>
            <a:ext cx="4623336" cy="403200"/>
            <a:chOff x="4068158" y="152972"/>
            <a:chExt cx="1782979" cy="4032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46FC1A6-1A3A-1E4C-A3CC-215068CB5BD4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D4665DF-7DC2-3E44-96FB-70ABFDA9C8F2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The Problem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051CB09-299C-3C4A-99EB-14FE5A8152DD}"/>
              </a:ext>
            </a:extLst>
          </p:cNvPr>
          <p:cNvSpPr/>
          <p:nvPr/>
        </p:nvSpPr>
        <p:spPr>
          <a:xfrm>
            <a:off x="1500266" y="1417182"/>
            <a:ext cx="36732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Lack of access to financial capital </a:t>
            </a:r>
            <a:r>
              <a:rPr lang="en-ID" sz="1400" dirty="0">
                <a:latin typeface="Segoe UI" panose="020B0502040204020203" pitchFamily="34" charset="0"/>
                <a:cs typeface="Segoe UI" panose="020B0502040204020203" pitchFamily="34" charset="0"/>
              </a:rPr>
              <a:t>in rural areas </a:t>
            </a:r>
          </a:p>
          <a:p>
            <a:pPr marL="285750" indent="-285750">
              <a:buFontTx/>
              <a:buChar char="-"/>
            </a:pPr>
            <a:r>
              <a:rPr lang="en-ID" sz="1400" dirty="0">
                <a:latin typeface="Segoe UI" panose="020B0502040204020203" pitchFamily="34" charset="0"/>
                <a:cs typeface="Segoe UI" panose="020B0502040204020203" pitchFamily="34" charset="0"/>
              </a:rPr>
              <a:t>insufficient collateral</a:t>
            </a:r>
          </a:p>
          <a:p>
            <a:pPr marL="285750" indent="-285750">
              <a:buFontTx/>
              <a:buChar char="-"/>
            </a:pPr>
            <a:r>
              <a:rPr lang="en-ID" sz="1400" dirty="0">
                <a:latin typeface="Segoe UI" panose="020B0502040204020203" pitchFamily="34" charset="0"/>
                <a:cs typeface="Segoe UI" panose="020B0502040204020203" pitchFamily="34" charset="0"/>
              </a:rPr>
              <a:t>fluctuating income</a:t>
            </a:r>
          </a:p>
          <a:p>
            <a:pPr marL="285750" indent="-285750">
              <a:buFontTx/>
              <a:buChar char="-"/>
            </a:pPr>
            <a:r>
              <a:rPr lang="en-ID" sz="1400" dirty="0">
                <a:latin typeface="Segoe UI" panose="020B0502040204020203" pitchFamily="34" charset="0"/>
                <a:cs typeface="Segoe UI" panose="020B0502040204020203" pitchFamily="34" charset="0"/>
              </a:rPr>
              <a:t>the absence of credit history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3843D20-8E8E-DA40-B5F5-B80C9715AB7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400804"/>
            <a:ext cx="1128254" cy="11282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D859ADD-64CA-AE45-A5F2-B65E991DCB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253" y="3470161"/>
            <a:ext cx="987542" cy="98754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ED3A20-A0BF-8940-8FF3-C317B9B1A49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527" y="4833272"/>
            <a:ext cx="1122632" cy="11226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EAD345E-C99B-744E-A3A0-1E4BBBAF8FD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2769" y="53257"/>
            <a:ext cx="6813331" cy="25334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42D200-DA11-7F46-B104-8015A271CF7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409"/>
          <a:stretch/>
        </p:blipFill>
        <p:spPr>
          <a:xfrm>
            <a:off x="5162769" y="4093960"/>
            <a:ext cx="6813331" cy="20524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931A1D-9241-4444-A5F6-2D20E37C6D2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5162769" y="2586733"/>
            <a:ext cx="6813331" cy="145088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26E5E60-35DD-5B44-889A-C39F76932E35}"/>
              </a:ext>
            </a:extLst>
          </p:cNvPr>
          <p:cNvSpPr/>
          <p:nvPr/>
        </p:nvSpPr>
        <p:spPr>
          <a:xfrm>
            <a:off x="1500266" y="3067777"/>
            <a:ext cx="347703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Peer-to-Peer lending platform, </a:t>
            </a:r>
            <a:r>
              <a:rPr lang="en-US" sz="1500" dirty="0">
                <a:latin typeface="Segoe UI" panose="020B0502040204020203" pitchFamily="34" charset="0"/>
                <a:cs typeface="Segoe UI" panose="020B0502040204020203" pitchFamily="34" charset="0"/>
              </a:rPr>
              <a:t>connecting investors with </a:t>
            </a:r>
            <a:r>
              <a:rPr lang="en-US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female </a:t>
            </a:r>
            <a:r>
              <a:rPr lang="en-US" sz="1500" dirty="0">
                <a:latin typeface="Segoe UI" panose="020B0502040204020203" pitchFamily="34" charset="0"/>
                <a:cs typeface="Segoe UI" panose="020B0502040204020203" pitchFamily="34" charset="0"/>
              </a:rPr>
              <a:t>micro-entrepreneurs in </a:t>
            </a:r>
            <a:r>
              <a:rPr lang="en-US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rural areas </a:t>
            </a:r>
            <a:r>
              <a:rPr lang="en-US" sz="1500" dirty="0">
                <a:latin typeface="Segoe UI" panose="020B0502040204020203" pitchFamily="34" charset="0"/>
                <a:cs typeface="Segoe UI" panose="020B0502040204020203" pitchFamily="34" charset="0"/>
              </a:rPr>
              <a:t>in Indonesia</a:t>
            </a:r>
          </a:p>
          <a:p>
            <a:endParaRPr lang="en-ID" sz="15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ID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Lending groups </a:t>
            </a: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of 15-20 people, loan from US$ 225 to US$ 750</a:t>
            </a:r>
          </a:p>
          <a:p>
            <a:endParaRPr lang="en-ID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ID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Commission from both lenders and borrowers </a:t>
            </a: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as a revenue source</a:t>
            </a:r>
            <a:endParaRPr lang="en-US" sz="15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ID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Advanced Credit Score Technology </a:t>
            </a: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with machine learning approach</a:t>
            </a:r>
            <a:endParaRPr lang="en-US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37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FB0A98-E49A-1043-9559-A0680486E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BB6CD-C466-874C-B32B-1EA365A6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0DFB7-AF7E-1D4F-8E58-4A6340601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 dirty="0" err="1"/>
              <a:t>Researching</a:t>
            </a:r>
            <a:r>
              <a:rPr lang="id-ID" dirty="0"/>
              <a:t> </a:t>
            </a:r>
            <a:r>
              <a:rPr lang="id-ID" dirty="0" err="1"/>
              <a:t>innovation</a:t>
            </a:r>
            <a:r>
              <a:rPr lang="en-GB" dirty="0"/>
              <a:t>, </a:t>
            </a:r>
            <a:r>
              <a:rPr lang="id-ID" dirty="0" err="1"/>
              <a:t>advancing</a:t>
            </a:r>
            <a:r>
              <a:rPr lang="id-ID" dirty="0"/>
              <a:t> </a:t>
            </a:r>
            <a:r>
              <a:rPr lang="id-ID" dirty="0" err="1"/>
              <a:t>policy</a:t>
            </a:r>
            <a:r>
              <a:rPr lang="en-GB" dirty="0"/>
              <a:t>, </a:t>
            </a:r>
            <a:r>
              <a:rPr lang="id-ID" dirty="0" err="1"/>
              <a:t>improving</a:t>
            </a:r>
            <a:r>
              <a:rPr lang="id-ID" dirty="0"/>
              <a:t> </a:t>
            </a:r>
            <a:r>
              <a:rPr lang="id-ID" dirty="0" err="1"/>
              <a:t>governance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96268A-E664-B343-9643-2D7342A739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66" y="58454"/>
            <a:ext cx="2919078" cy="73514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25E6D8-9625-0044-890D-E985318443A5}"/>
              </a:ext>
            </a:extLst>
          </p:cNvPr>
          <p:cNvGrpSpPr/>
          <p:nvPr/>
        </p:nvGrpSpPr>
        <p:grpSpPr>
          <a:xfrm>
            <a:off x="248465" y="892817"/>
            <a:ext cx="5627679" cy="403200"/>
            <a:chOff x="4068158" y="152972"/>
            <a:chExt cx="1782979" cy="4032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954846-D1B0-B947-A331-BDD4E6EA66F1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ACBCF3-5239-634F-999F-F260D06A4877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Inclusiveness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0247611-237C-5D4A-B1D0-9400670C48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368" y="1978354"/>
            <a:ext cx="1124935" cy="11249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2A1C9D-C80D-8C48-8D6E-7C3AABEEC7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142" y="3927315"/>
            <a:ext cx="1137657" cy="113765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C85E6BF-3955-E74F-B47B-63775E4518BD}"/>
              </a:ext>
            </a:extLst>
          </p:cNvPr>
          <p:cNvSpPr/>
          <p:nvPr/>
        </p:nvSpPr>
        <p:spPr>
          <a:xfrm>
            <a:off x="5969000" y="452919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D" sz="1600" i="1" dirty="0">
                <a:latin typeface="Segoe UI" panose="020B0502040204020203" pitchFamily="34" charset="0"/>
                <a:cs typeface="Segoe UI" panose="020B0502040204020203" pitchFamily="34" charset="0"/>
              </a:rPr>
              <a:t>“ I am happy to be </a:t>
            </a:r>
            <a:r>
              <a:rPr lang="en-ID" sz="1600" b="1" i="1" dirty="0">
                <a:latin typeface="Segoe UI" panose="020B0502040204020203" pitchFamily="34" charset="0"/>
                <a:cs typeface="Segoe UI" panose="020B0502040204020203" pitchFamily="34" charset="0"/>
              </a:rPr>
              <a:t>able to renovate the house</a:t>
            </a:r>
            <a:r>
              <a:rPr lang="en-ID" sz="1600" i="1" dirty="0">
                <a:latin typeface="Segoe UI" panose="020B0502040204020203" pitchFamily="34" charset="0"/>
                <a:cs typeface="Segoe UI" panose="020B0502040204020203" pitchFamily="34" charset="0"/>
              </a:rPr>
              <a:t>. I can </a:t>
            </a:r>
            <a:r>
              <a:rPr lang="en-ID" sz="1600" b="1" i="1" dirty="0">
                <a:latin typeface="Segoe UI" panose="020B0502040204020203" pitchFamily="34" charset="0"/>
                <a:cs typeface="Segoe UI" panose="020B0502040204020203" pitchFamily="34" charset="0"/>
              </a:rPr>
              <a:t>save some of the profits</a:t>
            </a:r>
            <a:r>
              <a:rPr lang="en-ID" sz="1600" i="1" dirty="0">
                <a:latin typeface="Segoe UI" panose="020B0502040204020203" pitchFamily="34" charset="0"/>
                <a:cs typeface="Segoe UI" panose="020B0502040204020203" pitchFamily="34" charset="0"/>
              </a:rPr>
              <a:t> from selling ‘</a:t>
            </a:r>
            <a:r>
              <a:rPr lang="en-ID" sz="1600" i="1" dirty="0" err="1">
                <a:latin typeface="Segoe UI" panose="020B0502040204020203" pitchFamily="34" charset="0"/>
                <a:cs typeface="Segoe UI" panose="020B0502040204020203" pitchFamily="34" charset="0"/>
              </a:rPr>
              <a:t>gorengan</a:t>
            </a:r>
            <a:r>
              <a:rPr lang="en-ID" sz="1600" i="1" dirty="0">
                <a:latin typeface="Segoe UI" panose="020B0502040204020203" pitchFamily="34" charset="0"/>
                <a:cs typeface="Segoe UI" panose="020B0502040204020203" pitchFamily="34" charset="0"/>
              </a:rPr>
              <a:t>’ for renovating my house. Now, my house already </a:t>
            </a:r>
            <a:r>
              <a:rPr lang="en-ID" sz="1600" b="1" i="1" dirty="0">
                <a:latin typeface="Segoe UI" panose="020B0502040204020203" pitchFamily="34" charset="0"/>
                <a:cs typeface="Segoe UI" panose="020B0502040204020203" pitchFamily="34" charset="0"/>
              </a:rPr>
              <a:t>has a bathroom and a kitchenette</a:t>
            </a:r>
            <a:r>
              <a:rPr lang="en-ID" sz="1600" i="1" dirty="0">
                <a:latin typeface="Segoe UI" panose="020B0502040204020203" pitchFamily="34" charset="0"/>
                <a:cs typeface="Segoe UI" panose="020B0502040204020203" pitchFamily="34" charset="0"/>
              </a:rPr>
              <a:t>. From now on, I want to try to </a:t>
            </a:r>
            <a:r>
              <a:rPr lang="en-ID" sz="1600" b="1" i="1" dirty="0">
                <a:latin typeface="Segoe UI" panose="020B0502040204020203" pitchFamily="34" charset="0"/>
                <a:cs typeface="Segoe UI" panose="020B0502040204020203" pitchFamily="34" charset="0"/>
              </a:rPr>
              <a:t>live healthy to avoid disease</a:t>
            </a:r>
            <a:r>
              <a:rPr lang="en-ID" sz="1600" i="1" dirty="0">
                <a:latin typeface="Segoe UI" panose="020B0502040204020203" pitchFamily="34" charset="0"/>
                <a:cs typeface="Segoe UI" panose="020B0502040204020203" pitchFamily="34" charset="0"/>
              </a:rPr>
              <a:t>.”</a:t>
            </a:r>
          </a:p>
          <a:p>
            <a:r>
              <a:rPr lang="en-ID" sz="1600" b="1" i="1" dirty="0">
                <a:latin typeface="Segoe UI" panose="020B0502040204020203" pitchFamily="34" charset="0"/>
                <a:cs typeface="Segoe UI" panose="020B0502040204020203" pitchFamily="34" charset="0"/>
              </a:rPr>
              <a:t>- Peni,39 years old</a:t>
            </a:r>
            <a:endParaRPr lang="en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8AFD545-9D15-1F49-B0BC-1FEAECF362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800" y="1064301"/>
            <a:ext cx="5739481" cy="321941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8B78B63-9CEF-AD4E-86FE-8811D9634EDB}"/>
              </a:ext>
            </a:extLst>
          </p:cNvPr>
          <p:cNvSpPr/>
          <p:nvPr/>
        </p:nvSpPr>
        <p:spPr>
          <a:xfrm>
            <a:off x="1688467" y="1682633"/>
            <a:ext cx="422216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>
                <a:latin typeface="Segoe UI" panose="020B0502040204020203" pitchFamily="34" charset="0"/>
                <a:cs typeface="Segoe UI" panose="020B0502040204020203" pitchFamily="34" charset="0"/>
              </a:rPr>
              <a:t>Increase in net income from </a:t>
            </a:r>
            <a:r>
              <a:rPr lang="en-ID" b="1" dirty="0">
                <a:latin typeface="Segoe UI" panose="020B0502040204020203" pitchFamily="34" charset="0"/>
                <a:cs typeface="Segoe UI" panose="020B0502040204020203" pitchFamily="34" charset="0"/>
              </a:rPr>
              <a:t>5.92 – 14.81 US Dollar (&gt;100%)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Better access to education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for their kids due to increased income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Self-employed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as an entrepreneur</a:t>
            </a: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Everyone can become investor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and create social impact</a:t>
            </a: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Empowering women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to improve quality of life</a:t>
            </a: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Group lending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system</a:t>
            </a:r>
          </a:p>
        </p:txBody>
      </p:sp>
    </p:spTree>
    <p:extLst>
      <p:ext uri="{BB962C8B-B14F-4D97-AF65-F5344CB8AC3E}">
        <p14:creationId xmlns:p14="http://schemas.microsoft.com/office/powerpoint/2010/main" val="270695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34E6D-020D-774D-B097-8095794B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3E9B7-F999-4E4D-9C8D-2CB7D411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96EC75-A617-994C-82AB-75C610CA4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502022-5037-154B-AD1C-6DF685D84AA5}"/>
              </a:ext>
            </a:extLst>
          </p:cNvPr>
          <p:cNvSpPr txBox="1"/>
          <p:nvPr/>
        </p:nvSpPr>
        <p:spPr>
          <a:xfrm>
            <a:off x="1277826" y="1785611"/>
            <a:ext cx="14709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16.6 </a:t>
            </a:r>
          </a:p>
          <a:p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million USD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D0404D-B4FD-3749-8B73-E7F259519687}"/>
              </a:ext>
            </a:extLst>
          </p:cNvPr>
          <p:cNvSpPr txBox="1"/>
          <p:nvPr/>
        </p:nvSpPr>
        <p:spPr>
          <a:xfrm>
            <a:off x="408048" y="1461848"/>
            <a:ext cx="214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Total loan disbursed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300E7D-E5A6-E048-9D1F-CAF16E179A41}"/>
              </a:ext>
            </a:extLst>
          </p:cNvPr>
          <p:cNvSpPr txBox="1"/>
          <p:nvPr/>
        </p:nvSpPr>
        <p:spPr>
          <a:xfrm>
            <a:off x="2588833" y="1442718"/>
            <a:ext cx="3370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Empowered micro-entrepreneurs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C479BD-B75F-2344-9C31-BCB8BFCC12DF}"/>
              </a:ext>
            </a:extLst>
          </p:cNvPr>
          <p:cNvSpPr txBox="1"/>
          <p:nvPr/>
        </p:nvSpPr>
        <p:spPr>
          <a:xfrm>
            <a:off x="4134656" y="3107948"/>
            <a:ext cx="12203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532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Villages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267565-7675-AC48-9204-4872DC9F0ACF}"/>
              </a:ext>
            </a:extLst>
          </p:cNvPr>
          <p:cNvSpPr txBox="1"/>
          <p:nvPr/>
        </p:nvSpPr>
        <p:spPr>
          <a:xfrm>
            <a:off x="3878981" y="1820372"/>
            <a:ext cx="17516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70,977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Women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6E7DE8-347D-F34A-9B11-EE7C9F023655}"/>
              </a:ext>
            </a:extLst>
          </p:cNvPr>
          <p:cNvSpPr txBox="1"/>
          <p:nvPr/>
        </p:nvSpPr>
        <p:spPr>
          <a:xfrm>
            <a:off x="1435615" y="5035675"/>
            <a:ext cx="9120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27 </a:t>
            </a:r>
          </a:p>
          <a:p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Percent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BAFBF1-05BD-E443-82E6-CF46832B32E9}"/>
              </a:ext>
            </a:extLst>
          </p:cNvPr>
          <p:cNvSpPr txBox="1"/>
          <p:nvPr/>
        </p:nvSpPr>
        <p:spPr>
          <a:xfrm>
            <a:off x="599468" y="4423092"/>
            <a:ext cx="1739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Increase in average income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57D9AC-965F-F046-9C98-38990BAAB7E6}"/>
              </a:ext>
            </a:extLst>
          </p:cNvPr>
          <p:cNvSpPr txBox="1"/>
          <p:nvPr/>
        </p:nvSpPr>
        <p:spPr>
          <a:xfrm>
            <a:off x="4014572" y="5029111"/>
            <a:ext cx="11721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94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Percent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C05B43-87FD-D54D-93BA-493F10581065}"/>
              </a:ext>
            </a:extLst>
          </p:cNvPr>
          <p:cNvSpPr txBox="1"/>
          <p:nvPr/>
        </p:nvSpPr>
        <p:spPr>
          <a:xfrm>
            <a:off x="2807050" y="4423092"/>
            <a:ext cx="2519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Micro-entrepreneurs above the poverty line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22A440-DCFF-1647-BB7F-19668CB2D7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458" y="1825445"/>
            <a:ext cx="958368" cy="9583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BDB4A7-8F47-8747-9DE6-B33BD7EAC3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872" y="5039836"/>
            <a:ext cx="884231" cy="88423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19424393-CF45-7F45-AB7C-F9327E6A89DB}"/>
              </a:ext>
            </a:extLst>
          </p:cNvPr>
          <p:cNvGrpSpPr/>
          <p:nvPr/>
        </p:nvGrpSpPr>
        <p:grpSpPr>
          <a:xfrm>
            <a:off x="248465" y="892817"/>
            <a:ext cx="5627679" cy="403200"/>
            <a:chOff x="4068158" y="152972"/>
            <a:chExt cx="1782979" cy="4032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6325565-B2D5-164C-83CD-DB671BF32261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E8078E1-7695-A347-9FCC-C28B887399E4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Impact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355D659-83E5-EA4B-B023-9DCFE2282D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598" y="1878053"/>
            <a:ext cx="870687" cy="8706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0F1F85-B9E6-2944-9C4E-39B6DFC26E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5308" y="3107280"/>
            <a:ext cx="972077" cy="97207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7801C26-7617-A342-876C-66E0B881F271}"/>
              </a:ext>
            </a:extLst>
          </p:cNvPr>
          <p:cNvGrpSpPr/>
          <p:nvPr/>
        </p:nvGrpSpPr>
        <p:grpSpPr>
          <a:xfrm>
            <a:off x="6437321" y="907803"/>
            <a:ext cx="5627679" cy="403200"/>
            <a:chOff x="4068158" y="152972"/>
            <a:chExt cx="1782979" cy="4032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A8559D1-B06C-7C43-9DDD-37A27ABC6FF9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1BA9694-EA62-7E40-9FB3-6749D90D1569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Challenges</a:t>
              </a: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17D788A3-EA8C-554B-9271-C0436B83782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209" y="5110167"/>
            <a:ext cx="954159" cy="95415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3C4EED-7BF0-D248-9F06-DA8117B4E48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795" y="1869262"/>
            <a:ext cx="2218627" cy="22186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330E06E-4A45-644D-B806-C72A7B8905D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7630" y="2136612"/>
            <a:ext cx="1781748" cy="1781748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1A34A8C-A702-1B4D-9788-5C2F4A095BB4}"/>
              </a:ext>
            </a:extLst>
          </p:cNvPr>
          <p:cNvSpPr/>
          <p:nvPr/>
        </p:nvSpPr>
        <p:spPr>
          <a:xfrm>
            <a:off x="6437321" y="4178973"/>
            <a:ext cx="2234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b="1" dirty="0">
                <a:latin typeface="Segoe UI" panose="020B0502040204020203" pitchFamily="34" charset="0"/>
                <a:cs typeface="Segoe UI" panose="020B0502040204020203" pitchFamily="34" charset="0"/>
              </a:rPr>
              <a:t>Technological skill and knowledge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02E94AE-55A9-4E41-9CF8-FE06FBFF6825}"/>
              </a:ext>
            </a:extLst>
          </p:cNvPr>
          <p:cNvSpPr/>
          <p:nvPr/>
        </p:nvSpPr>
        <p:spPr>
          <a:xfrm>
            <a:off x="9621409" y="4242582"/>
            <a:ext cx="2234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b="1" dirty="0">
                <a:latin typeface="Segoe UI" panose="020B0502040204020203" pitchFamily="34" charset="0"/>
                <a:cs typeface="Segoe UI" panose="020B0502040204020203" pitchFamily="34" charset="0"/>
              </a:rPr>
              <a:t>Financial literacy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BA7C1A3-F071-D443-ADC3-F2EF1478BE86}"/>
              </a:ext>
            </a:extLst>
          </p:cNvPr>
          <p:cNvSpPr txBox="1"/>
          <p:nvPr/>
        </p:nvSpPr>
        <p:spPr>
          <a:xfrm>
            <a:off x="1079438" y="3284188"/>
            <a:ext cx="14709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99.7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Percent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30DEA1-A418-394E-8EB1-1A5A9318EE68}"/>
              </a:ext>
            </a:extLst>
          </p:cNvPr>
          <p:cNvSpPr txBox="1"/>
          <p:nvPr/>
        </p:nvSpPr>
        <p:spPr>
          <a:xfrm>
            <a:off x="335548" y="2963355"/>
            <a:ext cx="214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On time repayment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A308F43D-1404-814F-A340-D04574D42E7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37" y="3266807"/>
            <a:ext cx="1066364" cy="106636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CFB7FD9-1703-F948-8E3B-503810F9C3D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66" y="58454"/>
            <a:ext cx="2919078" cy="7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93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7B0F0-EB8B-B14D-B81D-D4CFDFA90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78315-AB23-424B-8FDE-4C17A114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B49C08-7FEC-BB45-A61E-FEDD2E974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C78A67-937F-DA40-AB06-B9DA83571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01" y="116781"/>
            <a:ext cx="2274342" cy="6645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0B0CA3C-1375-AD47-9493-C143E6C18B9C}"/>
              </a:ext>
            </a:extLst>
          </p:cNvPr>
          <p:cNvGrpSpPr/>
          <p:nvPr/>
        </p:nvGrpSpPr>
        <p:grpSpPr>
          <a:xfrm>
            <a:off x="252738" y="2677129"/>
            <a:ext cx="4612852" cy="403200"/>
            <a:chOff x="4068158" y="152972"/>
            <a:chExt cx="1782979" cy="4032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3FAB3BA-53B6-A843-9EDB-48EE4D7B907D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E630142-E12D-7F42-9BBB-A0C4A907EA4E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How it works</a:t>
              </a:r>
              <a:endParaRPr lang="en-US" sz="1400" b="1" kern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636BCD-E517-AA42-AA47-AB5275D84DF7}"/>
              </a:ext>
            </a:extLst>
          </p:cNvPr>
          <p:cNvGrpSpPr/>
          <p:nvPr/>
        </p:nvGrpSpPr>
        <p:grpSpPr>
          <a:xfrm>
            <a:off x="289001" y="891658"/>
            <a:ext cx="4623336" cy="403200"/>
            <a:chOff x="4068158" y="152972"/>
            <a:chExt cx="1782979" cy="4032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368920-31BC-1746-A015-EB59FC2CA537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8446E49-6089-2645-A33F-E0D265E5490E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The Problem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9E2DF05-6694-4240-8BE1-A37E10E3B7B8}"/>
              </a:ext>
            </a:extLst>
          </p:cNvPr>
          <p:cNvSpPr/>
          <p:nvPr/>
        </p:nvSpPr>
        <p:spPr>
          <a:xfrm>
            <a:off x="1466707" y="1351519"/>
            <a:ext cx="345354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inefficiency of feeding in the fish farming business</a:t>
            </a:r>
          </a:p>
          <a:p>
            <a:pPr marL="285750" indent="-285750">
              <a:buFontTx/>
              <a:buChar char="-"/>
            </a:pP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50-80% of cost for fish feeding</a:t>
            </a:r>
          </a:p>
          <a:p>
            <a:pPr marL="285750" indent="-285750">
              <a:buFontTx/>
              <a:buChar char="-"/>
            </a:pP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Unmeasured and inexact fish feeding method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DF3691-9E6C-0943-A9DF-02CD416718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508" y="1376374"/>
            <a:ext cx="1036429" cy="103642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CE0E21-52D2-4C46-8E63-3C22DBEF3A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80" y="3080329"/>
            <a:ext cx="1197192" cy="11971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F18215-B916-0D47-9957-35CA71FD12F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80" y="4193618"/>
            <a:ext cx="1323507" cy="132350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28D5152-2913-AF49-ACDA-AE57A7372FFF}"/>
              </a:ext>
            </a:extLst>
          </p:cNvPr>
          <p:cNvSpPr/>
          <p:nvPr/>
        </p:nvSpPr>
        <p:spPr>
          <a:xfrm>
            <a:off x="1521587" y="3190687"/>
            <a:ext cx="34703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500" b="1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automatic smart feeder </a:t>
            </a:r>
            <a:r>
              <a:rPr lang="en-ID" sz="1500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sensors, measure appetite and dispense food appropriately</a:t>
            </a:r>
          </a:p>
          <a:p>
            <a:endParaRPr lang="en-ID" sz="1500" dirty="0">
              <a:solidFill>
                <a:srgbClr val="17171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ID" sz="1500" b="1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real-­time reports of consumption</a:t>
            </a:r>
            <a:r>
              <a:rPr lang="en-ID" sz="1500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straight to the farmer’s smartphone</a:t>
            </a:r>
            <a:endParaRPr lang="en-US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500" dirty="0">
                <a:latin typeface="Segoe UI" panose="020B0502040204020203" pitchFamily="34" charset="0"/>
                <a:cs typeface="Segoe UI" panose="020B0502040204020203" pitchFamily="34" charset="0"/>
              </a:rPr>
              <a:t>Revenue from</a:t>
            </a:r>
            <a:r>
              <a:rPr lang="en-US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 hardware and software</a:t>
            </a:r>
          </a:p>
          <a:p>
            <a:pPr marL="285750" indent="-285750">
              <a:buFontTx/>
              <a:buChar char="-"/>
            </a:pPr>
            <a:r>
              <a:rPr lang="en-US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One-time purchase </a:t>
            </a:r>
            <a:r>
              <a:rPr lang="en-US" sz="1500" dirty="0">
                <a:latin typeface="Segoe UI" panose="020B0502040204020203" pitchFamily="34" charset="0"/>
                <a:cs typeface="Segoe UI" panose="020B0502040204020203" pitchFamily="34" charset="0"/>
              </a:rPr>
              <a:t>(578 USD)</a:t>
            </a:r>
            <a:r>
              <a:rPr lang="en-US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500" dirty="0">
                <a:latin typeface="Segoe UI" panose="020B0502040204020203" pitchFamily="34" charset="0"/>
                <a:cs typeface="Segoe UI" panose="020B0502040204020203" pitchFamily="34" charset="0"/>
              </a:rPr>
              <a:t>or</a:t>
            </a:r>
            <a:r>
              <a:rPr lang="en-US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 monthly rental </a:t>
            </a:r>
            <a:r>
              <a:rPr lang="en-US" sz="1500" dirty="0">
                <a:latin typeface="Segoe UI" panose="020B0502040204020203" pitchFamily="34" charset="0"/>
                <a:cs typeface="Segoe UI" panose="020B0502040204020203" pitchFamily="34" charset="0"/>
              </a:rPr>
              <a:t>(22 USD/month)</a:t>
            </a:r>
          </a:p>
          <a:p>
            <a:pPr marL="285750" indent="-285750">
              <a:buFontTx/>
              <a:buChar char="-"/>
            </a:pPr>
            <a:r>
              <a:rPr lang="en-ID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monthly fee</a:t>
            </a: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 for dashboard and feeding reports</a:t>
            </a:r>
            <a:endParaRPr lang="en-US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5E6F21-C39F-F142-96E2-F9852BDC80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3848" y="356881"/>
            <a:ext cx="5718317" cy="4288738"/>
          </a:xfrm>
          <a:prstGeom prst="rect">
            <a:avLst/>
          </a:prstGeom>
        </p:spPr>
      </p:pic>
      <p:pic>
        <p:nvPicPr>
          <p:cNvPr id="26" name="Content Placeholder 20">
            <a:extLst>
              <a:ext uri="{FF2B5EF4-FFF2-40B4-BE49-F238E27FC236}">
                <a16:creationId xmlns:a16="http://schemas.microsoft.com/office/drawing/2014/main" id="{EA5CCA9A-FEA7-D042-BFD9-5772CE47BAF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305" y="2363719"/>
            <a:ext cx="2128190" cy="378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9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0C354E-5EA2-C34B-9C8D-C5D77BA6D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00C85-4B72-EF4E-AF88-CEFBA8E30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D27EF-0902-2B46-8FD6-20FE1684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F6E697-0DA6-5C41-82F3-96C97DDD81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01" y="116781"/>
            <a:ext cx="2274342" cy="6645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D72A39B-8116-1C4E-AE80-878247CC73F5}"/>
              </a:ext>
            </a:extLst>
          </p:cNvPr>
          <p:cNvGrpSpPr/>
          <p:nvPr/>
        </p:nvGrpSpPr>
        <p:grpSpPr>
          <a:xfrm>
            <a:off x="248465" y="892817"/>
            <a:ext cx="5627679" cy="403200"/>
            <a:chOff x="4068158" y="152972"/>
            <a:chExt cx="1782979" cy="4032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ED3FD0E-BAB3-4549-AEDB-454D6F7E2DA7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275D68-5543-024C-A02D-A13FD60539B5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Inclusiveness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AB526D1-8729-274F-8DF8-889C9131CF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01" y="1552292"/>
            <a:ext cx="1098881" cy="1098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D12793-9216-1748-937E-0E4708B3C5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44" y="2844154"/>
            <a:ext cx="898345" cy="8983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FA9519-3ADA-1445-BA1B-B09E611728C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725" y="4306470"/>
            <a:ext cx="802964" cy="8029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21A218-03C3-D349-B1E5-EFC68428D9D2}"/>
              </a:ext>
            </a:extLst>
          </p:cNvPr>
          <p:cNvSpPr/>
          <p:nvPr/>
        </p:nvSpPr>
        <p:spPr>
          <a:xfrm>
            <a:off x="1540113" y="1684336"/>
            <a:ext cx="42221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>
                <a:latin typeface="Segoe UI" panose="020B0502040204020203" pitchFamily="34" charset="0"/>
                <a:cs typeface="Segoe UI" panose="020B0502040204020203" pitchFamily="34" charset="0"/>
              </a:rPr>
              <a:t>Increase in gross margin from </a:t>
            </a:r>
            <a:r>
              <a:rPr lang="en-ID" b="1" dirty="0">
                <a:latin typeface="Segoe UI" panose="020B0502040204020203" pitchFamily="34" charset="0"/>
                <a:cs typeface="Segoe UI" panose="020B0502040204020203" pitchFamily="34" charset="0"/>
              </a:rPr>
              <a:t>US$ 0.15 to US$ 0.34 (92%)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Fish farmer become more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tech-savvy</a:t>
            </a: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Reducing water pollution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due to fish food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No water exchange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for the whole cycle (3 months)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6B8DAA-692C-3C4C-BF0E-24B12DDA7173}"/>
              </a:ext>
            </a:extLst>
          </p:cNvPr>
          <p:cNvSpPr/>
          <p:nvPr/>
        </p:nvSpPr>
        <p:spPr>
          <a:xfrm>
            <a:off x="6289578" y="4306470"/>
            <a:ext cx="54051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i="1" dirty="0">
                <a:latin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en-US" i="1" dirty="0" err="1">
                <a:latin typeface="Segoe UI" panose="020B0502040204020203" pitchFamily="34" charset="0"/>
                <a:cs typeface="Segoe UI" panose="020B0502040204020203" pitchFamily="34" charset="0"/>
              </a:rPr>
              <a:t>eFishery</a:t>
            </a:r>
            <a:r>
              <a:rPr lang="en-US" i="1" dirty="0">
                <a:latin typeface="Segoe UI" panose="020B0502040204020203" pitchFamily="34" charset="0"/>
                <a:cs typeface="Segoe UI" panose="020B0502040204020203" pitchFamily="34" charset="0"/>
              </a:rPr>
              <a:t> helps me to reduce the feeding cost that is currently really high. My 50-something year old employee is also helped by this as the machine makes his job is easier”</a:t>
            </a:r>
          </a:p>
          <a:p>
            <a:pPr lvl="0"/>
            <a:r>
              <a:rPr lang="sv-SE" b="1" i="1" dirty="0">
                <a:latin typeface="Segoe UI" panose="020B0502040204020203" pitchFamily="34" charset="0"/>
                <a:cs typeface="Segoe UI" panose="020B0502040204020203" pitchFamily="34" charset="0"/>
              </a:rPr>
              <a:t>– Kang Hernan, </a:t>
            </a:r>
            <a:r>
              <a:rPr lang="sv-SE" b="1" i="1" dirty="0" err="1">
                <a:latin typeface="Segoe UI" panose="020B0502040204020203" pitchFamily="34" charset="0"/>
                <a:cs typeface="Segoe UI" panose="020B0502040204020203" pitchFamily="34" charset="0"/>
              </a:rPr>
              <a:t>petani</a:t>
            </a:r>
            <a:r>
              <a:rPr lang="sv-SE" b="1" i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sv-SE" b="1" i="1" dirty="0" err="1">
                <a:latin typeface="Segoe UI" panose="020B0502040204020203" pitchFamily="34" charset="0"/>
                <a:cs typeface="Segoe UI" panose="020B0502040204020203" pitchFamily="34" charset="0"/>
              </a:rPr>
              <a:t>nila</a:t>
            </a:r>
            <a:r>
              <a:rPr lang="sv-SE" b="1" i="1" dirty="0"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sv-SE" b="1" i="1" dirty="0" err="1">
                <a:latin typeface="Segoe UI" panose="020B0502040204020203" pitchFamily="34" charset="0"/>
                <a:cs typeface="Segoe UI" panose="020B0502040204020203" pitchFamily="34" charset="0"/>
              </a:rPr>
              <a:t>Subang</a:t>
            </a:r>
            <a:r>
              <a:rPr lang="sv-SE" b="1" i="1" dirty="0">
                <a:latin typeface="Segoe UI" panose="020B0502040204020203" pitchFamily="34" charset="0"/>
                <a:cs typeface="Segoe UI" panose="020B0502040204020203" pitchFamily="34" charset="0"/>
              </a:rPr>
              <a:t>, Jawa Barat)</a:t>
            </a:r>
            <a:endParaRPr lang="en-US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C453AE-C425-944A-82DD-36FDA0815C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9579" y="574345"/>
            <a:ext cx="5405136" cy="362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2487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34E6D-020D-774D-B097-8095794B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3E9B7-F999-4E4D-9C8D-2CB7D411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96EC75-A617-994C-82AB-75C610CA4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502022-5037-154B-AD1C-6DF685D84AA5}"/>
              </a:ext>
            </a:extLst>
          </p:cNvPr>
          <p:cNvSpPr txBox="1"/>
          <p:nvPr/>
        </p:nvSpPr>
        <p:spPr>
          <a:xfrm>
            <a:off x="1200287" y="2216680"/>
            <a:ext cx="1679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&gt;1,500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D0404D-B4FD-3749-8B73-E7F259519687}"/>
              </a:ext>
            </a:extLst>
          </p:cNvPr>
          <p:cNvSpPr txBox="1"/>
          <p:nvPr/>
        </p:nvSpPr>
        <p:spPr>
          <a:xfrm>
            <a:off x="542341" y="1629525"/>
            <a:ext cx="214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Units sold /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rented</a:t>
            </a: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300E7D-E5A6-E048-9D1F-CAF16E179A41}"/>
              </a:ext>
            </a:extLst>
          </p:cNvPr>
          <p:cNvSpPr txBox="1"/>
          <p:nvPr/>
        </p:nvSpPr>
        <p:spPr>
          <a:xfrm>
            <a:off x="885243" y="3204350"/>
            <a:ext cx="1261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Fish farmers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C479BD-B75F-2344-9C31-BCB8BFCC12DF}"/>
              </a:ext>
            </a:extLst>
          </p:cNvPr>
          <p:cNvSpPr txBox="1"/>
          <p:nvPr/>
        </p:nvSpPr>
        <p:spPr>
          <a:xfrm>
            <a:off x="1480912" y="5039968"/>
            <a:ext cx="12203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88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Percent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267565-7675-AC48-9204-4872DC9F0ACF}"/>
              </a:ext>
            </a:extLst>
          </p:cNvPr>
          <p:cNvSpPr txBox="1"/>
          <p:nvPr/>
        </p:nvSpPr>
        <p:spPr>
          <a:xfrm>
            <a:off x="1009258" y="3538145"/>
            <a:ext cx="1751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&gt;300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6E7DE8-347D-F34A-9B11-EE7C9F023655}"/>
              </a:ext>
            </a:extLst>
          </p:cNvPr>
          <p:cNvSpPr txBox="1"/>
          <p:nvPr/>
        </p:nvSpPr>
        <p:spPr>
          <a:xfrm>
            <a:off x="4460970" y="2084926"/>
            <a:ext cx="9120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21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Percent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BAFBF1-05BD-E443-82E6-CF46832B32E9}"/>
              </a:ext>
            </a:extLst>
          </p:cNvPr>
          <p:cNvSpPr txBox="1"/>
          <p:nvPr/>
        </p:nvSpPr>
        <p:spPr>
          <a:xfrm>
            <a:off x="3379387" y="1594265"/>
            <a:ext cx="2076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Increase in feeding efficiency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FAA805A-28CE-9946-8033-1B81AB608D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01" y="116781"/>
            <a:ext cx="2274342" cy="66451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D395564-32BF-1147-A60F-04C3B17E0922}"/>
              </a:ext>
            </a:extLst>
          </p:cNvPr>
          <p:cNvSpPr txBox="1"/>
          <p:nvPr/>
        </p:nvSpPr>
        <p:spPr>
          <a:xfrm>
            <a:off x="511239" y="4657516"/>
            <a:ext cx="2204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Small-medium scale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20C032-7385-9D4B-90FB-78E91853A6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00" y="2107045"/>
            <a:ext cx="828029" cy="8280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8D9FFE-7725-3344-81E8-A588F1E4DB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40" y="3553380"/>
            <a:ext cx="908841" cy="90884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947C47B-28B3-F049-93A7-EAB141E45BD3}"/>
              </a:ext>
            </a:extLst>
          </p:cNvPr>
          <p:cNvSpPr txBox="1"/>
          <p:nvPr/>
        </p:nvSpPr>
        <p:spPr>
          <a:xfrm>
            <a:off x="4344485" y="5073213"/>
            <a:ext cx="9120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12 </a:t>
            </a:r>
          </a:p>
          <a:p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Percent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FE1A60-82EB-D349-B849-B1C904D8A9EC}"/>
              </a:ext>
            </a:extLst>
          </p:cNvPr>
          <p:cNvSpPr txBox="1"/>
          <p:nvPr/>
        </p:nvSpPr>
        <p:spPr>
          <a:xfrm>
            <a:off x="3517152" y="4683928"/>
            <a:ext cx="1739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Total cost reduction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54133D-D018-504C-960F-B3BEB58055BD}"/>
              </a:ext>
            </a:extLst>
          </p:cNvPr>
          <p:cNvSpPr txBox="1"/>
          <p:nvPr/>
        </p:nvSpPr>
        <p:spPr>
          <a:xfrm>
            <a:off x="4466919" y="3484597"/>
            <a:ext cx="9120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92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Percent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FCB7814-EA82-2E4A-BB3D-956B46A34DB9}"/>
              </a:ext>
            </a:extLst>
          </p:cNvPr>
          <p:cNvSpPr txBox="1"/>
          <p:nvPr/>
        </p:nvSpPr>
        <p:spPr>
          <a:xfrm>
            <a:off x="3633637" y="3140230"/>
            <a:ext cx="1739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Profit increase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F6D86E-F7E3-FC45-8DDC-28D757DBFC5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7152" y="5073213"/>
            <a:ext cx="827333" cy="827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BBE5B0-FDC2-A84D-B817-0EF31D57994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773" y="1978858"/>
            <a:ext cx="1104689" cy="11046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BFA2197-F9F5-6541-B7D7-AEF35DA2D6D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005" y="3504690"/>
            <a:ext cx="988820" cy="9888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849BD1-EE99-CA4E-A8D2-CC237F84C46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422" y="4983172"/>
            <a:ext cx="1235269" cy="1235269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291FCFC3-7009-8C48-A679-4D4A574300A5}"/>
              </a:ext>
            </a:extLst>
          </p:cNvPr>
          <p:cNvGrpSpPr/>
          <p:nvPr/>
        </p:nvGrpSpPr>
        <p:grpSpPr>
          <a:xfrm>
            <a:off x="248465" y="892817"/>
            <a:ext cx="5627679" cy="403200"/>
            <a:chOff x="4068158" y="152972"/>
            <a:chExt cx="1782979" cy="40320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A266152-CD03-2146-8176-1A427B25ECFE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D206443-8BB1-A043-B7BB-E2D0B6833B31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Impact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39CFD0A-E7EC-E74C-8201-D716A774D49D}"/>
              </a:ext>
            </a:extLst>
          </p:cNvPr>
          <p:cNvGrpSpPr/>
          <p:nvPr/>
        </p:nvGrpSpPr>
        <p:grpSpPr>
          <a:xfrm>
            <a:off x="6437321" y="907803"/>
            <a:ext cx="5627679" cy="403200"/>
            <a:chOff x="4068158" y="152972"/>
            <a:chExt cx="1782979" cy="40320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23F357-2D45-BE47-A294-EEF997FB1914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9D1F35B-B66E-BD48-BF48-2BAE16A0F504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Challenges</a:t>
              </a:r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1C674453-93DF-304A-8A71-42FB0AB3D3E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2916" y="2373950"/>
            <a:ext cx="1330143" cy="1330143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903F865B-3ACA-CF4A-96FC-22124E8C2D7D}"/>
              </a:ext>
            </a:extLst>
          </p:cNvPr>
          <p:cNvSpPr/>
          <p:nvPr/>
        </p:nvSpPr>
        <p:spPr>
          <a:xfrm>
            <a:off x="6437321" y="3776161"/>
            <a:ext cx="2234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b="1" dirty="0">
                <a:latin typeface="Segoe UI" panose="020B0502040204020203" pitchFamily="34" charset="0"/>
                <a:cs typeface="Segoe UI" panose="020B0502040204020203" pitchFamily="34" charset="0"/>
              </a:rPr>
              <a:t>Business model struggle</a:t>
            </a:r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0443512-9F53-6641-9CF3-F423A9E72E8F}"/>
              </a:ext>
            </a:extLst>
          </p:cNvPr>
          <p:cNvSpPr/>
          <p:nvPr/>
        </p:nvSpPr>
        <p:spPr>
          <a:xfrm>
            <a:off x="9381071" y="3751267"/>
            <a:ext cx="2381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b="1" dirty="0">
                <a:latin typeface="Segoe UI" panose="020B0502040204020203" pitchFamily="34" charset="0"/>
                <a:cs typeface="Segoe UI" panose="020B0502040204020203" pitchFamily="34" charset="0"/>
              </a:rPr>
              <a:t>Technology push into traditional market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7E1A69B-437D-464E-A449-8BCEA27C546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7111" y="2382174"/>
            <a:ext cx="1359782" cy="135978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61F800D-9722-BF49-9EDE-440C3FDF684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678" y="2216680"/>
            <a:ext cx="1657030" cy="165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82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6474C-C8F8-5647-9502-1A13AE25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DEB3D-1E62-C14A-87B9-05447265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C9FFF-4709-5240-AC7B-D69BEE401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9EC56D-EFE6-C147-AFE8-DE8CBBC63F80}"/>
              </a:ext>
            </a:extLst>
          </p:cNvPr>
          <p:cNvGrpSpPr/>
          <p:nvPr/>
        </p:nvGrpSpPr>
        <p:grpSpPr>
          <a:xfrm>
            <a:off x="239966" y="3122430"/>
            <a:ext cx="4612852" cy="403200"/>
            <a:chOff x="4068158" y="152972"/>
            <a:chExt cx="1782979" cy="4032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5CF28F-4BF7-9D42-8CA1-37DDE19C7A1C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BF104D-7C43-904C-A80F-67BE4E9C2537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How it works</a:t>
              </a:r>
              <a:endParaRPr lang="en-US" sz="1400" b="1" kern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2F2AA4-2CE0-D647-9529-D41D353085A2}"/>
              </a:ext>
            </a:extLst>
          </p:cNvPr>
          <p:cNvGrpSpPr/>
          <p:nvPr/>
        </p:nvGrpSpPr>
        <p:grpSpPr>
          <a:xfrm>
            <a:off x="248587" y="1304115"/>
            <a:ext cx="4623336" cy="403200"/>
            <a:chOff x="4068158" y="152972"/>
            <a:chExt cx="1782979" cy="4032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46FC1A6-1A3A-1E4C-A3CC-215068CB5BD4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D4665DF-7DC2-3E44-96FB-70ABFDA9C8F2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The Problem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ED02BB61-4A1A-DD41-9CBD-A1EC20A894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66" y="-79431"/>
            <a:ext cx="1871272" cy="94148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67AF661-C96C-1D40-B669-D0289A322788}"/>
              </a:ext>
            </a:extLst>
          </p:cNvPr>
          <p:cNvSpPr/>
          <p:nvPr/>
        </p:nvSpPr>
        <p:spPr>
          <a:xfrm>
            <a:off x="1418261" y="1907041"/>
            <a:ext cx="34535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Lack of capacity and capability of local SMEs </a:t>
            </a: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in commercializing their products </a:t>
            </a:r>
            <a:r>
              <a:rPr lang="en-ID" sz="1500" b="1" dirty="0">
                <a:latin typeface="Segoe UI" panose="020B0502040204020203" pitchFamily="34" charset="0"/>
                <a:cs typeface="Segoe UI" panose="020B0502040204020203" pitchFamily="34" charset="0"/>
              </a:rPr>
              <a:t>to realize digital economy vision</a:t>
            </a:r>
            <a:r>
              <a:rPr lang="en-ID" sz="1500" dirty="0">
                <a:latin typeface="Segoe UI" panose="020B0502040204020203" pitchFamily="34" charset="0"/>
                <a:cs typeface="Segoe UI" panose="020B0502040204020203" pitchFamily="34" charset="0"/>
              </a:rPr>
              <a:t> of Indonesia</a:t>
            </a:r>
            <a:endParaRPr lang="en-US" sz="15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7C3C51-5B08-B949-A2A6-B1596FCC5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202" y="107557"/>
            <a:ext cx="2641600" cy="889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A38593A-07CF-CD4B-A8B6-94F6573619A4}"/>
              </a:ext>
            </a:extLst>
          </p:cNvPr>
          <p:cNvSpPr/>
          <p:nvPr/>
        </p:nvSpPr>
        <p:spPr>
          <a:xfrm>
            <a:off x="1401484" y="3747589"/>
            <a:ext cx="347031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500" b="1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Top-down</a:t>
            </a:r>
            <a:r>
              <a:rPr lang="en-ID" sz="1500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approach, pioneered by </a:t>
            </a:r>
            <a:r>
              <a:rPr lang="en-ID" sz="1500" b="1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 State-owned Enterprises</a:t>
            </a:r>
            <a:r>
              <a:rPr lang="en-ID" sz="1500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Indonesia</a:t>
            </a:r>
          </a:p>
          <a:p>
            <a:endParaRPr lang="en-ID" sz="1500" b="1" dirty="0">
              <a:solidFill>
                <a:srgbClr val="17171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ID" sz="1500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Establishing </a:t>
            </a:r>
            <a:r>
              <a:rPr lang="en-ID" sz="1500" b="1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economy ecosystem</a:t>
            </a:r>
            <a:r>
              <a:rPr lang="en-ID" sz="1500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through </a:t>
            </a:r>
            <a:r>
              <a:rPr lang="en-ID" sz="1500" b="1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capacity building, access to market, access to finance</a:t>
            </a:r>
            <a:endParaRPr lang="en-ID" sz="1500" dirty="0">
              <a:solidFill>
                <a:srgbClr val="17171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ID" sz="1500" dirty="0">
              <a:solidFill>
                <a:srgbClr val="17171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ID" sz="1500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 stages: </a:t>
            </a:r>
            <a:r>
              <a:rPr lang="en-ID" sz="1500" b="1" dirty="0">
                <a:solidFill>
                  <a:srgbClr val="17171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Go-Modern, Go-Digital, Go-Online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5506A6-B407-9F47-B00A-BE00D6C6CF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291" y="162330"/>
            <a:ext cx="6106662" cy="29030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4B13C0-4A9E-964C-86B2-444AFF40380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68" y="3688912"/>
            <a:ext cx="629725" cy="6297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7F129F8-3317-3144-A0B3-FCB7393CB5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944" y="4360217"/>
            <a:ext cx="718214" cy="71821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06D7CD3-6FAA-FA49-AEBC-5F689929197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914" y="5171875"/>
            <a:ext cx="850306" cy="85030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A88EBAF-919C-674C-92CC-E80D2EE4778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944" y="2033352"/>
            <a:ext cx="1014113" cy="1014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B1B5F82-FF48-AC40-A420-B173DE40D2A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6" y="2055758"/>
            <a:ext cx="1009590" cy="100959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DF53B76-ABA4-E046-A26A-FFDF5A6B6BE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7856" y="3353216"/>
            <a:ext cx="6359459" cy="257902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ECE0CB-BB1D-C14D-A65C-3D72C408078F}"/>
              </a:ext>
            </a:extLst>
          </p:cNvPr>
          <p:cNvSpPr/>
          <p:nvPr/>
        </p:nvSpPr>
        <p:spPr>
          <a:xfrm>
            <a:off x="236687" y="860610"/>
            <a:ext cx="46351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500" b="1" i="1" dirty="0">
                <a:latin typeface="Segoe UI" panose="020B0502040204020203" pitchFamily="34" charset="0"/>
                <a:cs typeface="Segoe UI" panose="020B0502040204020203" pitchFamily="34" charset="0"/>
              </a:rPr>
              <a:t>(in English: creative home of SOEs)</a:t>
            </a:r>
            <a:endParaRPr lang="en-US" sz="15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66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0C354E-5EA2-C34B-9C8D-C5D77BA6D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00C85-4B72-EF4E-AF88-CEFBA8E30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D27EF-0902-2B46-8FD6-20FE1684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72A39B-8116-1C4E-AE80-878247CC73F5}"/>
              </a:ext>
            </a:extLst>
          </p:cNvPr>
          <p:cNvGrpSpPr/>
          <p:nvPr/>
        </p:nvGrpSpPr>
        <p:grpSpPr>
          <a:xfrm>
            <a:off x="248465" y="892817"/>
            <a:ext cx="5627679" cy="403200"/>
            <a:chOff x="4068158" y="152972"/>
            <a:chExt cx="1782979" cy="4032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ED3FD0E-BAB3-4549-AEDB-454D6F7E2DA7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275D68-5543-024C-A02D-A13FD60539B5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Inclusiveness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AB526D1-8729-274F-8DF8-889C9131CF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82" y="1968216"/>
            <a:ext cx="1098881" cy="1098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D12793-9216-1748-937E-0E4708B3C5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68" y="3934521"/>
            <a:ext cx="898345" cy="8983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21A218-03C3-D349-B1E5-EFC68428D9D2}"/>
              </a:ext>
            </a:extLst>
          </p:cNvPr>
          <p:cNvSpPr/>
          <p:nvPr/>
        </p:nvSpPr>
        <p:spPr>
          <a:xfrm>
            <a:off x="1540113" y="1684336"/>
            <a:ext cx="42221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>
                <a:latin typeface="Segoe UI" panose="020B0502040204020203" pitchFamily="34" charset="0"/>
                <a:cs typeface="Segoe UI" panose="020B0502040204020203" pitchFamily="34" charset="0"/>
              </a:rPr>
              <a:t>(Potential)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income improvement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of SMEs,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increase in market reach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due to digitalization</a:t>
            </a: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Providing access to financial resource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as part of the program</a:t>
            </a: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Empowering SMEs with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digital knowledge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Opportunities for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SMEs to participate and compete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in the digital era</a:t>
            </a: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Create responsibilities for SMEs to be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profitable and market ready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6ED1C9-62B2-E846-AAF2-82CDCB13D2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66" y="-79431"/>
            <a:ext cx="1871272" cy="9414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4354D3-D319-3B41-86AE-4AFE10451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202" y="107557"/>
            <a:ext cx="2641600" cy="889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159E40-6716-B54C-AF6E-25FD1D7C601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8644" y="4188276"/>
            <a:ext cx="3689913" cy="20720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8C9DD5-CD41-7442-A323-D8ADAFA8834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8157" y="59870"/>
            <a:ext cx="4176843" cy="417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80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34E6D-020D-774D-B097-8095794B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3E9B7-F999-4E4D-9C8D-2CB7D411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96EC75-A617-994C-82AB-75C610CA4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D0404D-B4FD-3749-8B73-E7F259519687}"/>
              </a:ext>
            </a:extLst>
          </p:cNvPr>
          <p:cNvSpPr txBox="1"/>
          <p:nvPr/>
        </p:nvSpPr>
        <p:spPr>
          <a:xfrm>
            <a:off x="2144218" y="1658673"/>
            <a:ext cx="214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SMEs participation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91FCFC3-7009-8C48-A679-4D4A574300A5}"/>
              </a:ext>
            </a:extLst>
          </p:cNvPr>
          <p:cNvGrpSpPr/>
          <p:nvPr/>
        </p:nvGrpSpPr>
        <p:grpSpPr>
          <a:xfrm>
            <a:off x="248465" y="892817"/>
            <a:ext cx="5627679" cy="403200"/>
            <a:chOff x="4068158" y="152972"/>
            <a:chExt cx="1782979" cy="40320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A266152-CD03-2146-8176-1A427B25ECFE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D206443-8BB1-A043-B7BB-E2D0B6833B31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Impact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39CFD0A-E7EC-E74C-8201-D716A774D49D}"/>
              </a:ext>
            </a:extLst>
          </p:cNvPr>
          <p:cNvGrpSpPr/>
          <p:nvPr/>
        </p:nvGrpSpPr>
        <p:grpSpPr>
          <a:xfrm>
            <a:off x="6437321" y="907803"/>
            <a:ext cx="5627679" cy="403200"/>
            <a:chOff x="4068158" y="152972"/>
            <a:chExt cx="1782979" cy="40320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23F357-2D45-BE47-A294-EEF997FB1914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9D1F35B-B66E-BD48-BF48-2BAE16A0F504}"/>
                </a:ext>
              </a:extLst>
            </p:cNvPr>
            <p:cNvSpPr/>
            <p:nvPr/>
          </p:nvSpPr>
          <p:spPr>
            <a:xfrm>
              <a:off x="4068158" y="152972"/>
              <a:ext cx="1782979" cy="40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latin typeface="Segoe UI" panose="020B0502040204020203" pitchFamily="34" charset="0"/>
                  <a:cs typeface="Segoe UI" panose="020B0502040204020203" pitchFamily="34" charset="0"/>
                </a:rPr>
                <a:t>Challenges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903F865B-3ACA-CF4A-96FC-22124E8C2D7D}"/>
              </a:ext>
            </a:extLst>
          </p:cNvPr>
          <p:cNvSpPr/>
          <p:nvPr/>
        </p:nvSpPr>
        <p:spPr>
          <a:xfrm>
            <a:off x="6707144" y="2749741"/>
            <a:ext cx="17160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Digital mind-set</a:t>
            </a:r>
            <a:endParaRPr lang="en-US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0443512-9F53-6641-9CF3-F423A9E72E8F}"/>
              </a:ext>
            </a:extLst>
          </p:cNvPr>
          <p:cNvSpPr/>
          <p:nvPr/>
        </p:nvSpPr>
        <p:spPr>
          <a:xfrm>
            <a:off x="9358921" y="2749741"/>
            <a:ext cx="23818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Visionary thinking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EC3D28D-F1B7-B040-ABE0-2F97BF876B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66" y="-79431"/>
            <a:ext cx="1871272" cy="94148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4A0D0CE-BE8D-E047-BCF0-E4FAEFD67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202" y="107557"/>
            <a:ext cx="2641600" cy="889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DB3C2974-F509-F44E-85A6-73A7DFC21DA7}"/>
              </a:ext>
            </a:extLst>
          </p:cNvPr>
          <p:cNvSpPr txBox="1"/>
          <p:nvPr/>
        </p:nvSpPr>
        <p:spPr>
          <a:xfrm>
            <a:off x="4143873" y="2119219"/>
            <a:ext cx="16275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22,547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Products listed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1F1CA9-901E-034F-8496-F9E5925E9B3E}"/>
              </a:ext>
            </a:extLst>
          </p:cNvPr>
          <p:cNvSpPr txBox="1"/>
          <p:nvPr/>
        </p:nvSpPr>
        <p:spPr>
          <a:xfrm>
            <a:off x="1173227" y="3133940"/>
            <a:ext cx="17516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9,113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SMEs go digital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B47E74-15AC-6E4B-880A-A64A9F711C20}"/>
              </a:ext>
            </a:extLst>
          </p:cNvPr>
          <p:cNvSpPr txBox="1"/>
          <p:nvPr/>
        </p:nvSpPr>
        <p:spPr>
          <a:xfrm>
            <a:off x="1100610" y="2144797"/>
            <a:ext cx="19770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475,429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SMEs registered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C870FB-A058-0C4D-93C9-22FB45F16F18}"/>
              </a:ext>
            </a:extLst>
          </p:cNvPr>
          <p:cNvSpPr txBox="1"/>
          <p:nvPr/>
        </p:nvSpPr>
        <p:spPr>
          <a:xfrm>
            <a:off x="1653340" y="4390248"/>
            <a:ext cx="3370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Capacity building conducted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CCEE43A-32F6-CF4B-901D-9836B6802FF3}"/>
              </a:ext>
            </a:extLst>
          </p:cNvPr>
          <p:cNvSpPr txBox="1"/>
          <p:nvPr/>
        </p:nvSpPr>
        <p:spPr>
          <a:xfrm>
            <a:off x="4026591" y="4883332"/>
            <a:ext cx="16275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514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District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A98FD06-C16D-1648-B056-5BB41BD89749}"/>
              </a:ext>
            </a:extLst>
          </p:cNvPr>
          <p:cNvSpPr txBox="1"/>
          <p:nvPr/>
        </p:nvSpPr>
        <p:spPr>
          <a:xfrm>
            <a:off x="1077350" y="4980003"/>
            <a:ext cx="17516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3,181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Training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8FE57A4-320C-8841-9516-35AB060589A4}"/>
              </a:ext>
            </a:extLst>
          </p:cNvPr>
          <p:cNvSpPr txBox="1"/>
          <p:nvPr/>
        </p:nvSpPr>
        <p:spPr>
          <a:xfrm>
            <a:off x="3964575" y="3266439"/>
            <a:ext cx="17516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9,171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Transaction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3E9BEB7-F80A-6140-9089-E0F2B50B030A}"/>
              </a:ext>
            </a:extLst>
          </p:cNvPr>
          <p:cNvSpPr/>
          <p:nvPr/>
        </p:nvSpPr>
        <p:spPr>
          <a:xfrm>
            <a:off x="7794612" y="4883332"/>
            <a:ext cx="2381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Competitiveness of </a:t>
            </a:r>
            <a:r>
              <a:rPr lang="en-ID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blanja.com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D74C8B-ABAC-0F4C-BD9E-38D89B091C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9441" y="1596397"/>
            <a:ext cx="1132712" cy="1132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48664F-99B4-7540-94B9-6D45E86055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223" y="3491371"/>
            <a:ext cx="1350697" cy="1350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E745CD-35F8-ED4D-BE5F-C907B7D4F1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4456" y="1658673"/>
            <a:ext cx="1113386" cy="11133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BC038D-1E3A-9B4E-8D3A-C24E98E913C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90" y="2162753"/>
            <a:ext cx="753660" cy="7536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70E1C4-E1F8-D544-BBBF-A5D0DE35D0D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30" y="3254876"/>
            <a:ext cx="809432" cy="8094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FD0D0D-0ACB-9943-BA2D-504BC1D7BB8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1" y="2143676"/>
            <a:ext cx="917303" cy="91730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EB2EFC0-C581-5244-A797-B8A8B59F174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2159" y="3266439"/>
            <a:ext cx="895583" cy="89558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443F547-83BF-3E46-B35D-75FB56D1D90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65" y="4904360"/>
            <a:ext cx="964761" cy="9647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6E695C-9457-C143-A6A1-58BE8B23CD4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2524" y="4746208"/>
            <a:ext cx="1204062" cy="120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7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7064-8E01-EC43-969A-F8616900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Linking Digital Economy with Inclusive Development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B1032-5288-7447-9A82-CA0CB7FB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EC776-9DE7-B44E-B822-6C8CE141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5314F-D0B4-0C43-8563-33A24BB32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13</a:t>
            </a:fld>
            <a:endParaRPr lang="en-GB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743FEA6E-D91B-484F-ABF9-060576F90F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358701"/>
              </p:ext>
            </p:extLst>
          </p:nvPr>
        </p:nvGraphicFramePr>
        <p:xfrm>
          <a:off x="381000" y="1705963"/>
          <a:ext cx="11379200" cy="355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75840">
                  <a:extLst>
                    <a:ext uri="{9D8B030D-6E8A-4147-A177-3AD203B41FA5}">
                      <a16:colId xmlns:a16="http://schemas.microsoft.com/office/drawing/2014/main" val="190001540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3695013237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560386769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2886906080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776684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Development Dimension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Sub-Dimension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04293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Economic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Increasing household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4837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Access to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631808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Enhancing access to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809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Ensuring equity principles for participation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929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Opening up opportunities for employment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260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Equitably sharing rights, responsibilities, and 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47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Ecological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Environmentally concern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7117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255CD5B-57ED-924E-8B79-BB9FD564C2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909" y="1756073"/>
            <a:ext cx="944062" cy="237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3C5843-E539-6542-8E8A-437C73F744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9815" y="1751069"/>
            <a:ext cx="932565" cy="272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1027A3-320E-CD4A-B691-5DC396E0F52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3648" y="1703398"/>
            <a:ext cx="671484" cy="337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417608-C0D4-6346-850A-A62C97CFEA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5456" y="1751203"/>
            <a:ext cx="884419" cy="29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74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5064F-FB03-3240-B3D0-2D1B6C24A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4B9CB-CE69-0A41-B3DF-AABB11F0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d-ID"/>
              <a:t>Researching innovation</a:t>
            </a:r>
            <a:r>
              <a:rPr lang="en-GB"/>
              <a:t>, </a:t>
            </a:r>
            <a:r>
              <a:rPr lang="id-ID"/>
              <a:t>advancing policy</a:t>
            </a:r>
            <a:r>
              <a:rPr lang="en-GB"/>
              <a:t>, </a:t>
            </a:r>
            <a:r>
              <a:rPr lang="id-ID"/>
              <a:t>improving governance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74173-E88E-8847-81BF-CE8D30E61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cipg.or.id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0C319-EAC2-6C47-8167-20F8158F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D6C5E-680D-45D1-84B0-E0EFCBA4B5C6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42677-5093-D548-AF37-38EBAAB54EEF}"/>
              </a:ext>
            </a:extLst>
          </p:cNvPr>
          <p:cNvSpPr txBox="1"/>
          <p:nvPr/>
        </p:nvSpPr>
        <p:spPr>
          <a:xfrm>
            <a:off x="381000" y="3605178"/>
            <a:ext cx="3552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Digital divide (access, skills, knowledge) as crucial barriers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A9DC7E-9B2B-CC40-9C8E-135FD8549857}"/>
              </a:ext>
            </a:extLst>
          </p:cNvPr>
          <p:cNvSpPr txBox="1"/>
          <p:nvPr/>
        </p:nvSpPr>
        <p:spPr>
          <a:xfrm>
            <a:off x="4294265" y="3605178"/>
            <a:ext cx="3552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Two sides of digital economy in Indonesia: Inclusiveness and inequalities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C76869-3EEC-BE43-A883-70B29E6C823C}"/>
              </a:ext>
            </a:extLst>
          </p:cNvPr>
          <p:cNvSpPr txBox="1"/>
          <p:nvPr/>
        </p:nvSpPr>
        <p:spPr>
          <a:xfrm>
            <a:off x="8423431" y="3621647"/>
            <a:ext cx="3552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infrastructure is still lacking, but emerging technologies are on its way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5D4C5F-B01A-B84E-8F69-D0D713AA95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174" y="2129477"/>
            <a:ext cx="1373705" cy="13737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7BD9AC-E077-4846-BF53-5D4E4D80DB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9525" y="2119210"/>
            <a:ext cx="1485968" cy="14859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A32A60-6D56-C945-A607-DAC95F27A9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496" y="2108502"/>
            <a:ext cx="1527042" cy="1527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17CF7E-E095-0A4B-B265-FBF170E752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8224" y="2221206"/>
            <a:ext cx="1281976" cy="12819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8F48D1-F399-4146-8BA8-B08D34E3AA3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296" y="2188157"/>
            <a:ext cx="1348074" cy="13480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F4D0D0-E0C5-A64C-B85F-A471514C870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69" y="2221656"/>
            <a:ext cx="1399991" cy="139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21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348653"/>
      </p:ext>
    </p:extLst>
  </p:cSld>
  <p:clrMapOvr>
    <a:masterClrMapping/>
  </p:clrMapOvr>
</p:sld>
</file>

<file path=ppt/theme/theme1.xml><?xml version="1.0" encoding="utf-8"?>
<a:theme xmlns:a="http://schemas.openxmlformats.org/drawingml/2006/main" name="CIPG Presentation (1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E85CC2-E8B3-4DA4-BFC0-7E930254CE66}" vid="{BEBE44E2-57F6-4575-A03B-FD6E463CE7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8623</TotalTime>
  <Words>1291</Words>
  <Application>Microsoft Macintosh PowerPoint</Application>
  <PresentationFormat>Widescreen</PresentationFormat>
  <Paragraphs>263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Franklin Gothic Demi Cond</vt:lpstr>
      <vt:lpstr>Franklin Gothic Medium</vt:lpstr>
      <vt:lpstr>Segoe UI</vt:lpstr>
      <vt:lpstr>Wingdings</vt:lpstr>
      <vt:lpstr>CIPG Presentation (1)</vt:lpstr>
      <vt:lpstr>Digital Economy and Inclusive Development: Insights from Indonesia</vt:lpstr>
      <vt:lpstr>Three digital economy initiatives</vt:lpstr>
      <vt:lpstr>Analytical Lens: Inclusive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Linking Digital Economy with Inclusive Development</vt:lpstr>
      <vt:lpstr>Concluding remarks</vt:lpstr>
      <vt:lpstr>PowerPoint Presentation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PITAKA01</dc:creator>
  <cp:lastModifiedBy>Wirawan Agahari</cp:lastModifiedBy>
  <cp:revision>105</cp:revision>
  <cp:lastPrinted>2018-04-11T06:25:14Z</cp:lastPrinted>
  <dcterms:created xsi:type="dcterms:W3CDTF">2018-02-12T04:12:36Z</dcterms:created>
  <dcterms:modified xsi:type="dcterms:W3CDTF">2018-04-11T07:47:48Z</dcterms:modified>
</cp:coreProperties>
</file>