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5" r:id="rId3"/>
    <p:sldId id="258" r:id="rId4"/>
    <p:sldId id="317" r:id="rId5"/>
    <p:sldId id="318" r:id="rId6"/>
    <p:sldId id="319" r:id="rId7"/>
    <p:sldId id="320" r:id="rId8"/>
    <p:sldId id="299" r:id="rId9"/>
    <p:sldId id="322" r:id="rId10"/>
    <p:sldId id="323" r:id="rId11"/>
    <p:sldId id="324" r:id="rId12"/>
    <p:sldId id="325" r:id="rId13"/>
    <p:sldId id="326" r:id="rId14"/>
    <p:sldId id="296" r:id="rId15"/>
    <p:sldId id="327" r:id="rId16"/>
    <p:sldId id="297" r:id="rId17"/>
    <p:sldId id="316" r:id="rId18"/>
  </p:sldIdLst>
  <p:sldSz cx="10693400" cy="7556500"/>
  <p:notesSz cx="9939338" cy="6805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37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989" autoAdjust="0"/>
  </p:normalViewPr>
  <p:slideViewPr>
    <p:cSldViewPr>
      <p:cViewPr varScale="1">
        <p:scale>
          <a:sx n="39" d="100"/>
          <a:sy n="39" d="100"/>
        </p:scale>
        <p:origin x="2094"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7145" cy="341711"/>
          </a:xfrm>
          <a:prstGeom prst="rect">
            <a:avLst/>
          </a:prstGeom>
        </p:spPr>
        <p:txBody>
          <a:bodyPr vert="horz" lIns="83896" tIns="41948" rIns="83896" bIns="41948" rtlCol="0"/>
          <a:lstStyle>
            <a:lvl1pPr algn="l">
              <a:defRPr sz="1100"/>
            </a:lvl1pPr>
          </a:lstStyle>
          <a:p>
            <a:endParaRPr lang="en-GB"/>
          </a:p>
        </p:txBody>
      </p:sp>
      <p:sp>
        <p:nvSpPr>
          <p:cNvPr id="3" name="Date Placeholder 2"/>
          <p:cNvSpPr>
            <a:spLocks noGrp="1"/>
          </p:cNvSpPr>
          <p:nvPr>
            <p:ph type="dt" idx="1"/>
          </p:nvPr>
        </p:nvSpPr>
        <p:spPr>
          <a:xfrm>
            <a:off x="5630718" y="0"/>
            <a:ext cx="4305669" cy="341711"/>
          </a:xfrm>
          <a:prstGeom prst="rect">
            <a:avLst/>
          </a:prstGeom>
        </p:spPr>
        <p:txBody>
          <a:bodyPr vert="horz" lIns="83896" tIns="41948" rIns="83896" bIns="41948" rtlCol="0"/>
          <a:lstStyle>
            <a:lvl1pPr algn="r">
              <a:defRPr sz="1100"/>
            </a:lvl1pPr>
          </a:lstStyle>
          <a:p>
            <a:fld id="{2D94F9E5-5968-4832-98B3-E4594A18E8CC}" type="datetimeFigureOut">
              <a:rPr lang="en-GB" smtClean="0"/>
              <a:t>12/04/2018</a:t>
            </a:fld>
            <a:endParaRPr lang="en-GB"/>
          </a:p>
        </p:txBody>
      </p:sp>
      <p:sp>
        <p:nvSpPr>
          <p:cNvPr id="4" name="Slide Image Placeholder 3"/>
          <p:cNvSpPr>
            <a:spLocks noGrp="1" noRot="1" noChangeAspect="1"/>
          </p:cNvSpPr>
          <p:nvPr>
            <p:ph type="sldImg" idx="2"/>
          </p:nvPr>
        </p:nvSpPr>
        <p:spPr>
          <a:xfrm>
            <a:off x="3344863" y="850900"/>
            <a:ext cx="3249612" cy="2297113"/>
          </a:xfrm>
          <a:prstGeom prst="rect">
            <a:avLst/>
          </a:prstGeom>
          <a:noFill/>
          <a:ln w="12700">
            <a:solidFill>
              <a:prstClr val="black"/>
            </a:solidFill>
          </a:ln>
        </p:spPr>
        <p:txBody>
          <a:bodyPr vert="horz" lIns="83896" tIns="41948" rIns="83896" bIns="41948" rtlCol="0" anchor="ctr"/>
          <a:lstStyle/>
          <a:p>
            <a:endParaRPr lang="en-GB"/>
          </a:p>
        </p:txBody>
      </p:sp>
      <p:sp>
        <p:nvSpPr>
          <p:cNvPr id="5" name="Notes Placeholder 4"/>
          <p:cNvSpPr>
            <a:spLocks noGrp="1"/>
          </p:cNvSpPr>
          <p:nvPr>
            <p:ph type="body" sz="quarter" idx="3"/>
          </p:nvPr>
        </p:nvSpPr>
        <p:spPr>
          <a:xfrm>
            <a:off x="994524" y="3275559"/>
            <a:ext cx="7950290" cy="2679353"/>
          </a:xfrm>
          <a:prstGeom prst="rect">
            <a:avLst/>
          </a:prstGeom>
        </p:spPr>
        <p:txBody>
          <a:bodyPr vert="horz" lIns="83896" tIns="41948" rIns="83896" bIns="4194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6463903"/>
            <a:ext cx="4307145" cy="341710"/>
          </a:xfrm>
          <a:prstGeom prst="rect">
            <a:avLst/>
          </a:prstGeom>
        </p:spPr>
        <p:txBody>
          <a:bodyPr vert="horz" lIns="83896" tIns="41948" rIns="83896" bIns="41948" rtlCol="0" anchor="b"/>
          <a:lstStyle>
            <a:lvl1pPr algn="l">
              <a:defRPr sz="1100"/>
            </a:lvl1pPr>
          </a:lstStyle>
          <a:p>
            <a:endParaRPr lang="en-GB"/>
          </a:p>
        </p:txBody>
      </p:sp>
      <p:sp>
        <p:nvSpPr>
          <p:cNvPr id="7" name="Slide Number Placeholder 6"/>
          <p:cNvSpPr>
            <a:spLocks noGrp="1"/>
          </p:cNvSpPr>
          <p:nvPr>
            <p:ph type="sldNum" sz="quarter" idx="5"/>
          </p:nvPr>
        </p:nvSpPr>
        <p:spPr>
          <a:xfrm>
            <a:off x="5630718" y="6463903"/>
            <a:ext cx="4305669" cy="341710"/>
          </a:xfrm>
          <a:prstGeom prst="rect">
            <a:avLst/>
          </a:prstGeom>
        </p:spPr>
        <p:txBody>
          <a:bodyPr vert="horz" lIns="83896" tIns="41948" rIns="83896" bIns="41948" rtlCol="0" anchor="b"/>
          <a:lstStyle>
            <a:lvl1pPr algn="r">
              <a:defRPr sz="1100"/>
            </a:lvl1pPr>
          </a:lstStyle>
          <a:p>
            <a:fld id="{816DD093-3D30-40A9-B724-83B0732105FC}" type="slidenum">
              <a:rPr lang="en-GB" smtClean="0"/>
              <a:t>‹#›</a:t>
            </a:fld>
            <a:endParaRPr lang="en-GB"/>
          </a:p>
        </p:txBody>
      </p:sp>
    </p:spTree>
    <p:extLst>
      <p:ext uri="{BB962C8B-B14F-4D97-AF65-F5344CB8AC3E}">
        <p14:creationId xmlns:p14="http://schemas.microsoft.com/office/powerpoint/2010/main" val="2835169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1</a:t>
            </a:fld>
            <a:endParaRPr lang="en-GB"/>
          </a:p>
        </p:txBody>
      </p:sp>
    </p:spTree>
    <p:extLst>
      <p:ext uri="{BB962C8B-B14F-4D97-AF65-F5344CB8AC3E}">
        <p14:creationId xmlns:p14="http://schemas.microsoft.com/office/powerpoint/2010/main" val="3187269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6DD093-3D30-40A9-B724-83B0732105FC}" type="slidenum">
              <a:rPr lang="en-GB" smtClean="0"/>
              <a:t>2</a:t>
            </a:fld>
            <a:endParaRPr lang="en-GB"/>
          </a:p>
        </p:txBody>
      </p:sp>
    </p:spTree>
    <p:extLst>
      <p:ext uri="{BB962C8B-B14F-4D97-AF65-F5344CB8AC3E}">
        <p14:creationId xmlns:p14="http://schemas.microsoft.com/office/powerpoint/2010/main" val="2479190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The researches were initiated to understand</a:t>
            </a:r>
            <a:r>
              <a:rPr lang="en-US" baseline="0" dirty="0" smtClean="0"/>
              <a:t> Why</a:t>
            </a:r>
            <a:r>
              <a:rPr lang="en-US" dirty="0" smtClean="0"/>
              <a:t> </a:t>
            </a:r>
            <a:r>
              <a:rPr lang="en-US" baseline="0" dirty="0" smtClean="0"/>
              <a:t>successful disruptive startups did not emerge in Azerbaijan. </a:t>
            </a:r>
          </a:p>
          <a:p>
            <a:endParaRPr lang="en-US" baseline="0" dirty="0" smtClean="0"/>
          </a:p>
          <a:p>
            <a:r>
              <a:rPr lang="en-US" baseline="0" dirty="0" smtClean="0"/>
              <a:t>What is the problem? Where is the problem? What cause the problem? </a:t>
            </a:r>
          </a:p>
          <a:p>
            <a:endParaRPr lang="en-US" baseline="0" dirty="0" smtClean="0"/>
          </a:p>
          <a:p>
            <a:r>
              <a:rPr lang="en-US" baseline="0" dirty="0" smtClean="0"/>
              <a:t>Even small number of startups (les than 500) cannot represent success stories</a:t>
            </a:r>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3</a:t>
            </a:fld>
            <a:endParaRPr lang="en-GB"/>
          </a:p>
        </p:txBody>
      </p:sp>
    </p:spTree>
    <p:extLst>
      <p:ext uri="{BB962C8B-B14F-4D97-AF65-F5344CB8AC3E}">
        <p14:creationId xmlns:p14="http://schemas.microsoft.com/office/powerpoint/2010/main" val="4174695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The motivation is to understand what is difference between Global North and global South</a:t>
            </a:r>
            <a:r>
              <a:rPr lang="en-US" baseline="0" dirty="0" smtClean="0"/>
              <a:t> in terms of startups’ process and practice</a:t>
            </a:r>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4</a:t>
            </a:fld>
            <a:endParaRPr lang="en-GB"/>
          </a:p>
        </p:txBody>
      </p:sp>
    </p:spTree>
    <p:extLst>
      <p:ext uri="{BB962C8B-B14F-4D97-AF65-F5344CB8AC3E}">
        <p14:creationId xmlns:p14="http://schemas.microsoft.com/office/powerpoint/2010/main" val="3832947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What is startup failure?</a:t>
            </a:r>
          </a:p>
          <a:p>
            <a:endParaRPr lang="en-US" dirty="0" smtClean="0"/>
          </a:p>
          <a:p>
            <a:r>
              <a:rPr lang="en-US" dirty="0" smtClean="0"/>
              <a:t>Startup</a:t>
            </a:r>
            <a:r>
              <a:rPr lang="en-US" baseline="0" dirty="0" smtClean="0"/>
              <a:t> ecosystem is like marathon in terms of the number of participants who just participate without any chance to win. And the strange part is all startups know that they likely will not win but they participate in any way.</a:t>
            </a:r>
          </a:p>
          <a:p>
            <a:endParaRPr lang="en-US" baseline="0" dirty="0" smtClean="0"/>
          </a:p>
          <a:p>
            <a:r>
              <a:rPr lang="en-US" baseline="0" dirty="0" smtClean="0"/>
              <a:t>Though many losers is not good in sport, in startup ecosystem big number helps to build a healthy environment which can create many number of success stories. </a:t>
            </a:r>
          </a:p>
          <a:p>
            <a:endParaRPr lang="en-US" baseline="0" dirty="0" smtClean="0"/>
          </a:p>
          <a:p>
            <a:r>
              <a:rPr lang="en-US" baseline="0" dirty="0" smtClean="0"/>
              <a:t>Not all participants can finish and sometimes the number of finishers is pretty low. From that perspective good startup ecosystem should generate more and more participants which can ensure relatively more success stories. </a:t>
            </a:r>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5</a:t>
            </a:fld>
            <a:endParaRPr lang="en-GB"/>
          </a:p>
        </p:txBody>
      </p:sp>
    </p:spTree>
    <p:extLst>
      <p:ext uri="{BB962C8B-B14F-4D97-AF65-F5344CB8AC3E}">
        <p14:creationId xmlns:p14="http://schemas.microsoft.com/office/powerpoint/2010/main" val="69460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In global south the number of initial startups is low which determines insufficient</a:t>
            </a:r>
            <a:r>
              <a:rPr lang="en-US" baseline="0" dirty="0" smtClean="0"/>
              <a:t> success stories. </a:t>
            </a:r>
          </a:p>
          <a:p>
            <a:r>
              <a:rPr lang="en-US" baseline="0" dirty="0" smtClean="0"/>
              <a:t>The main problem is the number of startup projects. First of there is need to increase the number of startups to get successful one in the end. </a:t>
            </a:r>
          </a:p>
          <a:p>
            <a:r>
              <a:rPr lang="en-US" baseline="0" dirty="0" smtClean="0"/>
              <a:t>Generally IT should be vice versa because of huge opportunities in global south…there are still a lot of market segments which are open for new market players; there is low level of competitiveness in digital sector; </a:t>
            </a:r>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6</a:t>
            </a:fld>
            <a:endParaRPr lang="en-GB"/>
          </a:p>
        </p:txBody>
      </p:sp>
    </p:spTree>
    <p:extLst>
      <p:ext uri="{BB962C8B-B14F-4D97-AF65-F5344CB8AC3E}">
        <p14:creationId xmlns:p14="http://schemas.microsoft.com/office/powerpoint/2010/main" val="2534971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57305" indent="-157305">
              <a:buFontTx/>
              <a:buChar char="-"/>
            </a:pPr>
            <a:r>
              <a:rPr lang="en-US" dirty="0" smtClean="0"/>
              <a:t>The numbers</a:t>
            </a:r>
            <a:r>
              <a:rPr lang="en-US" baseline="0" dirty="0" smtClean="0"/>
              <a:t> surprise because it is very small scope.</a:t>
            </a:r>
          </a:p>
          <a:p>
            <a:pPr marL="157305" indent="-157305">
              <a:buFontTx/>
              <a:buChar char="-"/>
            </a:pPr>
            <a:endParaRPr lang="en-US" baseline="0" dirty="0" smtClean="0"/>
          </a:p>
          <a:p>
            <a:pPr marL="157305" indent="-157305">
              <a:buFontTx/>
              <a:buChar char="-"/>
            </a:pPr>
            <a:r>
              <a:rPr lang="en-US" baseline="0" dirty="0" smtClean="0"/>
              <a:t>Also, the problem is with sectorial definition of startups. There are few number which goals to establish disruptive projects with new trends of ICT (e.g., cloud tech, </a:t>
            </a:r>
            <a:r>
              <a:rPr lang="en-US" baseline="0" dirty="0" err="1" smtClean="0"/>
              <a:t>blockchain</a:t>
            </a:r>
            <a:r>
              <a:rPr lang="en-US" baseline="0" dirty="0" smtClean="0"/>
              <a:t> tech, big data etc.) </a:t>
            </a:r>
          </a:p>
          <a:p>
            <a:pPr marL="157305" indent="-157305">
              <a:buFontTx/>
              <a:buChar char="-"/>
            </a:pPr>
            <a:endParaRPr lang="en-US" baseline="0" dirty="0" smtClean="0"/>
          </a:p>
          <a:p>
            <a:pPr marL="157305" indent="-157305">
              <a:buFontTx/>
              <a:buChar char="-"/>
            </a:pPr>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7</a:t>
            </a:fld>
            <a:endParaRPr lang="en-GB"/>
          </a:p>
        </p:txBody>
      </p:sp>
    </p:spTree>
    <p:extLst>
      <p:ext uri="{BB962C8B-B14F-4D97-AF65-F5344CB8AC3E}">
        <p14:creationId xmlns:p14="http://schemas.microsoft.com/office/powerpoint/2010/main" val="906850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71450" indent="-171450">
              <a:buFontTx/>
              <a:buChar char="-"/>
            </a:pPr>
            <a:r>
              <a:rPr lang="en-US" dirty="0" smtClean="0"/>
              <a:t>I</a:t>
            </a:r>
            <a:r>
              <a:rPr lang="en-US" baseline="0" dirty="0" smtClean="0"/>
              <a:t>n my original research I tried to understand multi-stakeholders’ relation with startups in terms of their support. This research enables to understand to what extend startups’ sustainability depends on stakeholders from startup ecosystem. </a:t>
            </a:r>
          </a:p>
          <a:p>
            <a:pPr marL="171450" indent="-171450">
              <a:buFontTx/>
              <a:buChar char="-"/>
            </a:pPr>
            <a:endParaRPr lang="en-US" baseline="0" dirty="0" smtClean="0"/>
          </a:p>
          <a:p>
            <a:pPr marL="171450" indent="-171450">
              <a:buFontTx/>
              <a:buChar char="-"/>
            </a:pPr>
            <a:r>
              <a:rPr lang="en-US" baseline="0" dirty="0" smtClean="0"/>
              <a:t>Factors: </a:t>
            </a:r>
          </a:p>
          <a:p>
            <a:pPr marL="171450" indent="-171450">
              <a:buFontTx/>
              <a:buChar char="-"/>
            </a:pPr>
            <a:r>
              <a:rPr lang="en-US" baseline="0" dirty="0" smtClean="0"/>
              <a:t>ecosystem/institutional – place, connection and legitimacy</a:t>
            </a:r>
          </a:p>
          <a:p>
            <a:pPr marL="171450" indent="-171450">
              <a:buFontTx/>
              <a:buChar char="-"/>
            </a:pPr>
            <a:r>
              <a:rPr lang="en-US" baseline="0" dirty="0" smtClean="0"/>
              <a:t>Market/product – product, business model, technology</a:t>
            </a:r>
          </a:p>
          <a:p>
            <a:pPr marL="171450" indent="-171450">
              <a:buFontTx/>
              <a:buChar char="-"/>
            </a:pPr>
            <a:r>
              <a:rPr lang="en-US" baseline="0" dirty="0" smtClean="0"/>
              <a:t>financial/economic – liquidity, credibility, access to funds</a:t>
            </a:r>
          </a:p>
          <a:p>
            <a:pPr marL="171450" indent="-171450">
              <a:buFontTx/>
              <a:buChar char="-"/>
            </a:pPr>
            <a:r>
              <a:rPr lang="en-US" baseline="0" dirty="0" smtClean="0"/>
              <a:t>Human/social – HR capability, competency, readiness</a:t>
            </a:r>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8</a:t>
            </a:fld>
            <a:endParaRPr lang="en-GB"/>
          </a:p>
        </p:txBody>
      </p:sp>
    </p:spTree>
    <p:extLst>
      <p:ext uri="{BB962C8B-B14F-4D97-AF65-F5344CB8AC3E}">
        <p14:creationId xmlns:p14="http://schemas.microsoft.com/office/powerpoint/2010/main" val="3654187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What is the</a:t>
            </a:r>
            <a:r>
              <a:rPr lang="en-US" baseline="0" dirty="0" smtClean="0"/>
              <a:t> </a:t>
            </a:r>
            <a:r>
              <a:rPr lang="en-US" dirty="0" smtClean="0"/>
              <a:t>importance of specific place?</a:t>
            </a:r>
          </a:p>
          <a:p>
            <a:r>
              <a:rPr lang="en-US" dirty="0" smtClean="0"/>
              <a:t> </a:t>
            </a:r>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9</a:t>
            </a:fld>
            <a:endParaRPr lang="en-GB"/>
          </a:p>
        </p:txBody>
      </p:sp>
    </p:spTree>
    <p:extLst>
      <p:ext uri="{BB962C8B-B14F-4D97-AF65-F5344CB8AC3E}">
        <p14:creationId xmlns:p14="http://schemas.microsoft.com/office/powerpoint/2010/main" val="2977896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What is the</a:t>
            </a:r>
            <a:r>
              <a:rPr lang="en-US" baseline="0" dirty="0" smtClean="0"/>
              <a:t> </a:t>
            </a:r>
            <a:r>
              <a:rPr lang="en-US" dirty="0" smtClean="0"/>
              <a:t>importance of specific place?</a:t>
            </a:r>
          </a:p>
          <a:p>
            <a:endParaRPr lang="en-US" dirty="0" smtClean="0"/>
          </a:p>
          <a:p>
            <a:r>
              <a:rPr lang="en-US" dirty="0" smtClean="0"/>
              <a:t>Place brings opportunities</a:t>
            </a:r>
            <a:r>
              <a:rPr lang="en-US" baseline="0" dirty="0" smtClean="0"/>
              <a:t> of connection and network</a:t>
            </a:r>
          </a:p>
          <a:p>
            <a:endParaRPr lang="en-US" baseline="0" dirty="0" smtClean="0"/>
          </a:p>
          <a:p>
            <a:r>
              <a:rPr lang="en-US" baseline="0" dirty="0" smtClean="0"/>
              <a:t>Legal difficulties may hamper the success through breaking team </a:t>
            </a:r>
          </a:p>
          <a:p>
            <a:endParaRPr lang="en-US" baseline="0" dirty="0" smtClean="0"/>
          </a:p>
          <a:p>
            <a:r>
              <a:rPr lang="en-US" baseline="0" dirty="0" smtClean="0"/>
              <a:t>So do we need policy for startups. Do we need to regulate this activity? </a:t>
            </a:r>
          </a:p>
          <a:p>
            <a:r>
              <a:rPr lang="en-US" baseline="0" dirty="0" smtClean="0"/>
              <a:t>If not how special legal issues may be addressed?</a:t>
            </a:r>
            <a:endParaRPr lang="en-US" dirty="0" smtClean="0"/>
          </a:p>
          <a:p>
            <a:r>
              <a:rPr lang="en-US" dirty="0" smtClean="0"/>
              <a:t> </a:t>
            </a:r>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10</a:t>
            </a:fld>
            <a:endParaRPr lang="en-GB"/>
          </a:p>
        </p:txBody>
      </p:sp>
    </p:spTree>
    <p:extLst>
      <p:ext uri="{BB962C8B-B14F-4D97-AF65-F5344CB8AC3E}">
        <p14:creationId xmlns:p14="http://schemas.microsoft.com/office/powerpoint/2010/main" val="422914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Market</a:t>
            </a:r>
            <a:r>
              <a:rPr lang="en-US" baseline="0" dirty="0" smtClean="0"/>
              <a:t> is main source of failure. Mostly startups cannot enter to the market and dyeing before reaching market. </a:t>
            </a:r>
          </a:p>
          <a:p>
            <a:endParaRPr lang="en-US" baseline="0" dirty="0" smtClean="0"/>
          </a:p>
          <a:p>
            <a:r>
              <a:rPr lang="en-GB" sz="1200" kern="1200" dirty="0" err="1" smtClean="0">
                <a:solidFill>
                  <a:schemeClr val="tx1"/>
                </a:solidFill>
                <a:effectLst/>
                <a:latin typeface="+mn-lt"/>
                <a:ea typeface="+mn-ea"/>
                <a:cs typeface="+mn-cs"/>
              </a:rPr>
              <a:t>Startups</a:t>
            </a:r>
            <a:r>
              <a:rPr lang="en-GB" sz="1200" kern="1200" dirty="0" smtClean="0">
                <a:solidFill>
                  <a:schemeClr val="tx1"/>
                </a:solidFill>
                <a:effectLst/>
                <a:latin typeface="+mn-lt"/>
                <a:ea typeface="+mn-ea"/>
                <a:cs typeface="+mn-cs"/>
              </a:rPr>
              <a:t> do not enhance disruptive ideas based on innovation technologies.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Trends driving the change, customers have</a:t>
            </a:r>
            <a:r>
              <a:rPr lang="en-US" sz="1200" kern="1200" baseline="0" dirty="0" smtClean="0">
                <a:solidFill>
                  <a:schemeClr val="tx1"/>
                </a:solidFill>
                <a:effectLst/>
                <a:latin typeface="+mn-lt"/>
                <a:ea typeface="+mn-ea"/>
                <a:cs typeface="+mn-cs"/>
              </a:rPr>
              <a:t> to buy new things. Unfortunately, the most of startups looking for web base projects. </a:t>
            </a:r>
          </a:p>
          <a:p>
            <a:endParaRPr lang="en-US" sz="1200" kern="1200" baseline="0" dirty="0" smtClean="0">
              <a:solidFill>
                <a:schemeClr val="tx1"/>
              </a:solidFill>
              <a:effectLst/>
              <a:latin typeface="+mn-lt"/>
              <a:ea typeface="+mn-ea"/>
              <a:cs typeface="+mn-cs"/>
            </a:endParaRPr>
          </a:p>
          <a:p>
            <a:r>
              <a:rPr lang="en-GB" sz="1200" dirty="0" smtClean="0"/>
              <a:t>No disruptive idea to achieve market scale.</a:t>
            </a:r>
            <a:r>
              <a:rPr lang="en-GB" sz="1200" baseline="0" dirty="0" smtClean="0"/>
              <a:t> </a:t>
            </a:r>
            <a:r>
              <a:rPr lang="en-GB" sz="1200" baseline="0" dirty="0" err="1" smtClean="0"/>
              <a:t>Startup</a:t>
            </a:r>
            <a:r>
              <a:rPr lang="en-GB" sz="1200" baseline="0" dirty="0" smtClean="0"/>
              <a:t> needs to follow business model which can ensure market scale</a:t>
            </a:r>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Platforms also have impact on success…success depends on where startups intend to sell products. </a:t>
            </a:r>
            <a:endParaRPr lang="en-GB"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11</a:t>
            </a:fld>
            <a:endParaRPr lang="en-GB"/>
          </a:p>
        </p:txBody>
      </p:sp>
    </p:spTree>
    <p:extLst>
      <p:ext uri="{BB962C8B-B14F-4D97-AF65-F5344CB8AC3E}">
        <p14:creationId xmlns:p14="http://schemas.microsoft.com/office/powerpoint/2010/main" val="1645086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kern="1200" dirty="0" smtClean="0">
                <a:solidFill>
                  <a:schemeClr val="tx1"/>
                </a:solidFill>
                <a:effectLst/>
                <a:latin typeface="+mn-lt"/>
                <a:ea typeface="+mn-ea"/>
                <a:cs typeface="+mn-cs"/>
              </a:rPr>
              <a:t>Startups often fails because of run out of cash. Otherwise many of the prefer</a:t>
            </a:r>
            <a:r>
              <a:rPr lang="en-US" sz="1200" kern="1200" baseline="0" dirty="0" smtClean="0">
                <a:solidFill>
                  <a:schemeClr val="tx1"/>
                </a:solidFill>
                <a:effectLst/>
                <a:latin typeface="+mn-lt"/>
                <a:ea typeface="+mn-ea"/>
                <a:cs typeface="+mn-cs"/>
              </a:rPr>
              <a:t> to carry on the project. This contradictory approach in terms of Global North by which startups should to understand their lifecycle and if they likely tends to fail then they have to stop project instead of waiting when the money ends. </a:t>
            </a:r>
          </a:p>
          <a:p>
            <a:r>
              <a:rPr lang="en-US" sz="1200" kern="1200" baseline="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key challenges are related to financial issues, particularly less of funding</a:t>
            </a:r>
            <a:r>
              <a:rPr lang="en-GB" sz="1200" kern="1200" baseline="0" dirty="0" smtClean="0">
                <a:solidFill>
                  <a:schemeClr val="tx1"/>
                </a:solidFill>
                <a:effectLst/>
                <a:latin typeface="+mn-lt"/>
                <a:ea typeface="+mn-ea"/>
                <a:cs typeface="+mn-cs"/>
              </a:rPr>
              <a:t> institutions and lack of venture investments.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main financial problem is in the market size which disables </a:t>
            </a:r>
            <a:r>
              <a:rPr lang="en-GB" sz="1200" kern="1200" dirty="0" err="1" smtClean="0">
                <a:solidFill>
                  <a:schemeClr val="tx1"/>
                </a:solidFill>
                <a:effectLst/>
                <a:latin typeface="+mn-lt"/>
                <a:ea typeface="+mn-ea"/>
                <a:cs typeface="+mn-cs"/>
              </a:rPr>
              <a:t>startups</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scope of the Azerbaijan market is extremely limited, which disables attempts to achieve the scope effect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worst case happens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when startup created to find</a:t>
            </a:r>
            <a:r>
              <a:rPr lang="en-US" sz="1200" kern="1200" baseline="0" dirty="0" smtClean="0">
                <a:solidFill>
                  <a:schemeClr val="tx1"/>
                </a:solidFill>
                <a:effectLst/>
                <a:latin typeface="+mn-lt"/>
                <a:ea typeface="+mn-ea"/>
                <a:cs typeface="+mn-cs"/>
              </a:rPr>
              <a:t> investments or grants just for personal earnings </a:t>
            </a:r>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12</a:t>
            </a:fld>
            <a:endParaRPr lang="en-GB"/>
          </a:p>
        </p:txBody>
      </p:sp>
    </p:spTree>
    <p:extLst>
      <p:ext uri="{BB962C8B-B14F-4D97-AF65-F5344CB8AC3E}">
        <p14:creationId xmlns:p14="http://schemas.microsoft.com/office/powerpoint/2010/main" val="752775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342900" lvl="0" indent="-342900" fontAlgn="base">
              <a:buFont typeface="Arial" panose="020B0604020202020204" pitchFamily="34" charset="0"/>
              <a:buChar char="•"/>
            </a:pPr>
            <a:r>
              <a:rPr lang="en-GB" sz="1200" i="1" spc="-4" dirty="0" smtClean="0">
                <a:latin typeface="Arial"/>
                <a:cs typeface="Arial"/>
              </a:rPr>
              <a:t>Lack of IT skills</a:t>
            </a:r>
          </a:p>
          <a:p>
            <a:pPr marL="342900" lvl="0" indent="-342900" fontAlgn="base">
              <a:buFont typeface="Arial" panose="020B0604020202020204" pitchFamily="34" charset="0"/>
              <a:buChar char="•"/>
            </a:pPr>
            <a:r>
              <a:rPr lang="en-GB" sz="1200" i="1" spc="-4" dirty="0" smtClean="0">
                <a:latin typeface="Arial"/>
                <a:cs typeface="Arial"/>
              </a:rPr>
              <a:t>Lack of qualified engineers</a:t>
            </a:r>
          </a:p>
          <a:p>
            <a:pPr lvl="0" fontAlgn="base"/>
            <a:endParaRPr lang="en-GB" sz="1200" i="1" spc="-4" dirty="0" smtClean="0">
              <a:latin typeface="Arial"/>
              <a:cs typeface="Arial"/>
            </a:endParaRPr>
          </a:p>
          <a:p>
            <a:pPr marL="342900" lvl="0" indent="-342900" fontAlgn="base">
              <a:buFont typeface="Arial" panose="020B0604020202020204" pitchFamily="34" charset="0"/>
              <a:buChar char="•"/>
            </a:pPr>
            <a:r>
              <a:rPr lang="en-GB" sz="1200" i="1" spc="-4" dirty="0" smtClean="0">
                <a:latin typeface="Arial"/>
                <a:cs typeface="Arial"/>
              </a:rPr>
              <a:t>No sufficient support by Competitions </a:t>
            </a:r>
          </a:p>
          <a:p>
            <a:pPr lvl="0" fontAlgn="base"/>
            <a:endParaRPr lang="en-GB" sz="1200" i="1" spc="-4" dirty="0" smtClean="0">
              <a:latin typeface="Arial"/>
              <a:cs typeface="Arial"/>
            </a:endParaRPr>
          </a:p>
          <a:p>
            <a:pPr marL="342900" lvl="0" indent="-342900" fontAlgn="base">
              <a:buFont typeface="Arial" panose="020B0604020202020204" pitchFamily="34" charset="0"/>
              <a:buChar char="•"/>
            </a:pPr>
            <a:r>
              <a:rPr lang="en-GB" sz="1200" i="1" spc="-4" dirty="0" smtClean="0">
                <a:latin typeface="Arial"/>
                <a:cs typeface="Arial"/>
              </a:rPr>
              <a:t>Incompetency start-up teams</a:t>
            </a:r>
          </a:p>
          <a:p>
            <a:pPr marL="342900" lvl="0" indent="-342900" fontAlgn="base">
              <a:buFont typeface="Arial" panose="020B0604020202020204" pitchFamily="34" charset="0"/>
              <a:buChar char="•"/>
            </a:pPr>
            <a:endParaRPr lang="en-GB" sz="1200" i="1" spc="-4" dirty="0" smtClean="0">
              <a:latin typeface="Arial"/>
              <a:cs typeface="Arial"/>
            </a:endParaRPr>
          </a:p>
          <a:p>
            <a:pPr marL="342900" lvl="0" indent="-342900" fontAlgn="base">
              <a:buFont typeface="Arial" panose="020B0604020202020204" pitchFamily="34" charset="0"/>
              <a:buChar char="•"/>
            </a:pPr>
            <a:r>
              <a:rPr lang="en-GB" sz="1200" i="1" spc="-4" dirty="0" smtClean="0">
                <a:latin typeface="Arial"/>
                <a:cs typeface="Arial"/>
              </a:rPr>
              <a:t>Lack of entrepreneurship mind</a:t>
            </a:r>
          </a:p>
          <a:p>
            <a:pPr marL="342900" lvl="0" indent="-342900" fontAlgn="base">
              <a:buFont typeface="Arial" panose="020B0604020202020204" pitchFamily="34" charset="0"/>
              <a:buChar char="•"/>
            </a:pPr>
            <a:endParaRPr lang="en-US" sz="1200" i="1" spc="-4" dirty="0" smtClean="0">
              <a:latin typeface="Arial"/>
              <a:cs typeface="Arial"/>
            </a:endParaRPr>
          </a:p>
          <a:p>
            <a:pPr marL="342900" lvl="0" indent="-342900" fontAlgn="base">
              <a:buFont typeface="Arial" panose="020B0604020202020204" pitchFamily="34" charset="0"/>
              <a:buChar char="•"/>
            </a:pPr>
            <a:r>
              <a:rPr lang="en-US" sz="1200" i="1" spc="-4" dirty="0" smtClean="0">
                <a:latin typeface="Arial"/>
                <a:cs typeface="Arial"/>
              </a:rPr>
              <a:t>Lack mentoring and coaching</a:t>
            </a:r>
            <a:endParaRPr lang="en-US" sz="1200" i="1" spc="-4" dirty="0">
              <a:latin typeface="Arial"/>
              <a:cs typeface="Arial"/>
            </a:endParaRPr>
          </a:p>
        </p:txBody>
      </p:sp>
      <p:sp>
        <p:nvSpPr>
          <p:cNvPr id="4" name="Номер слайда 3"/>
          <p:cNvSpPr>
            <a:spLocks noGrp="1"/>
          </p:cNvSpPr>
          <p:nvPr>
            <p:ph type="sldNum" sz="quarter" idx="10"/>
          </p:nvPr>
        </p:nvSpPr>
        <p:spPr/>
        <p:txBody>
          <a:bodyPr/>
          <a:lstStyle/>
          <a:p>
            <a:fld id="{816DD093-3D30-40A9-B724-83B0732105FC}" type="slidenum">
              <a:rPr lang="en-GB" smtClean="0"/>
              <a:t>13</a:t>
            </a:fld>
            <a:endParaRPr lang="en-GB"/>
          </a:p>
        </p:txBody>
      </p:sp>
    </p:spTree>
    <p:extLst>
      <p:ext uri="{BB962C8B-B14F-4D97-AF65-F5344CB8AC3E}">
        <p14:creationId xmlns:p14="http://schemas.microsoft.com/office/powerpoint/2010/main" val="2962804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57305" indent="-157305">
              <a:buFontTx/>
              <a:buChar char="-"/>
            </a:pPr>
            <a:r>
              <a:rPr lang="en-US" dirty="0" smtClean="0"/>
              <a:t>Some failure or success factors are covered. Though</a:t>
            </a:r>
            <a:r>
              <a:rPr lang="en-US" baseline="0" dirty="0" smtClean="0"/>
              <a:t> these factors does not give clear picture how startups actually survive and succeed.</a:t>
            </a:r>
          </a:p>
          <a:p>
            <a:pPr marL="157305" indent="-157305">
              <a:buFontTx/>
              <a:buChar char="-"/>
            </a:pPr>
            <a:r>
              <a:rPr lang="en-US" baseline="0" dirty="0" smtClean="0"/>
              <a:t>We have to look at different stories to deeply understand each case separately. It is like football game…all games looks like the same, but there is no any similar game. </a:t>
            </a:r>
            <a:endParaRPr lang="en-US" dirty="0" smtClean="0"/>
          </a:p>
          <a:p>
            <a:pPr marL="157305" indent="-157305">
              <a:buFontTx/>
              <a:buChar char="-"/>
            </a:pPr>
            <a:endParaRPr lang="en-US" dirty="0" smtClean="0"/>
          </a:p>
          <a:p>
            <a:pPr marL="157305" indent="-157305">
              <a:buFontTx/>
              <a:buChar char="-"/>
            </a:pPr>
            <a:r>
              <a:rPr lang="en-US" dirty="0" smtClean="0"/>
              <a:t>Trajectories</a:t>
            </a:r>
            <a:r>
              <a:rPr lang="en-US" baseline="0" dirty="0" smtClean="0"/>
              <a:t> matter in terms of understanding startup success and failure.</a:t>
            </a:r>
          </a:p>
          <a:p>
            <a:pPr marL="157305" indent="-157305">
              <a:buFontTx/>
              <a:buChar char="-"/>
            </a:pPr>
            <a:r>
              <a:rPr lang="en-US" baseline="0" dirty="0" smtClean="0"/>
              <a:t>It is impossible to look at startup failure only through some common factors because these factors plays different role in different trajectories.</a:t>
            </a:r>
          </a:p>
          <a:p>
            <a:pPr marL="157305" indent="-157305">
              <a:buFontTx/>
              <a:buChar char="-"/>
            </a:pPr>
            <a:r>
              <a:rPr lang="en-US" baseline="0" dirty="0" smtClean="0"/>
              <a:t>Most importantly, There is no only growth trajectories which shows startup lifecycle. Startups move between some spheres throughout the entrepreneurial process. This movement is trajectory for startup. These trajectories might be geography (clusters/ global or local) related or it might be platform related or it might be infrastructure related. </a:t>
            </a:r>
          </a:p>
          <a:p>
            <a:pPr marL="157305" indent="-157305">
              <a:buFontTx/>
              <a:buChar char="-"/>
            </a:pPr>
            <a:r>
              <a:rPr lang="en-US" baseline="0" dirty="0" smtClean="0"/>
              <a:t>It is like a football game…some team win or lost in games but the </a:t>
            </a:r>
            <a:r>
              <a:rPr lang="en-US" baseline="0" dirty="0" smtClean="0"/>
              <a:t>reason of lost is </a:t>
            </a:r>
            <a:r>
              <a:rPr lang="en-US" baseline="0" dirty="0" smtClean="0"/>
              <a:t>always different. </a:t>
            </a:r>
          </a:p>
          <a:p>
            <a:pPr marL="157305" indent="-157305">
              <a:buFontTx/>
              <a:buChar char="-"/>
            </a:pPr>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14</a:t>
            </a:fld>
            <a:endParaRPr lang="en-GB"/>
          </a:p>
        </p:txBody>
      </p:sp>
    </p:spTree>
    <p:extLst>
      <p:ext uri="{BB962C8B-B14F-4D97-AF65-F5344CB8AC3E}">
        <p14:creationId xmlns:p14="http://schemas.microsoft.com/office/powerpoint/2010/main" val="1401982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342900" lvl="0" indent="-342900" fontAlgn="base">
              <a:buFont typeface="Arial" panose="020B0604020202020204" pitchFamily="34" charset="0"/>
              <a:buChar char="•"/>
            </a:pPr>
            <a:endParaRPr lang="en-US" sz="1200" i="1" spc="-4" dirty="0">
              <a:latin typeface="Arial"/>
              <a:cs typeface="Arial"/>
            </a:endParaRPr>
          </a:p>
        </p:txBody>
      </p:sp>
      <p:sp>
        <p:nvSpPr>
          <p:cNvPr id="4" name="Номер слайда 3"/>
          <p:cNvSpPr>
            <a:spLocks noGrp="1"/>
          </p:cNvSpPr>
          <p:nvPr>
            <p:ph type="sldNum" sz="quarter" idx="10"/>
          </p:nvPr>
        </p:nvSpPr>
        <p:spPr/>
        <p:txBody>
          <a:bodyPr/>
          <a:lstStyle/>
          <a:p>
            <a:fld id="{816DD093-3D30-40A9-B724-83B0732105FC}" type="slidenum">
              <a:rPr lang="en-GB" smtClean="0"/>
              <a:t>15</a:t>
            </a:fld>
            <a:endParaRPr lang="en-GB"/>
          </a:p>
        </p:txBody>
      </p:sp>
    </p:spTree>
    <p:extLst>
      <p:ext uri="{BB962C8B-B14F-4D97-AF65-F5344CB8AC3E}">
        <p14:creationId xmlns:p14="http://schemas.microsoft.com/office/powerpoint/2010/main" val="3741238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 </a:t>
            </a:r>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16</a:t>
            </a:fld>
            <a:endParaRPr lang="en-GB"/>
          </a:p>
        </p:txBody>
      </p:sp>
    </p:spTree>
    <p:extLst>
      <p:ext uri="{BB962C8B-B14F-4D97-AF65-F5344CB8AC3E}">
        <p14:creationId xmlns:p14="http://schemas.microsoft.com/office/powerpoint/2010/main" val="1401982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816DD093-3D30-40A9-B724-83B0732105FC}" type="slidenum">
              <a:rPr lang="en-GB" smtClean="0"/>
              <a:t>17</a:t>
            </a:fld>
            <a:endParaRPr lang="en-GB"/>
          </a:p>
        </p:txBody>
      </p:sp>
    </p:spTree>
    <p:extLst>
      <p:ext uri="{BB962C8B-B14F-4D97-AF65-F5344CB8AC3E}">
        <p14:creationId xmlns:p14="http://schemas.microsoft.com/office/powerpoint/2010/main" val="1604717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mailto:r.cabarov@mincom.gov.az"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hyperlink" Target="https://www.linkedin.com/in/rauf-jabar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774060" y="348989"/>
            <a:ext cx="9144000" cy="6858000"/>
          </a:xfrm>
          <a:custGeom>
            <a:avLst/>
            <a:gdLst/>
            <a:ahLst/>
            <a:cxnLst/>
            <a:rect l="l" t="t" r="r" b="b"/>
            <a:pathLst>
              <a:path w="9144000" h="6858000">
                <a:moveTo>
                  <a:pt x="9143993" y="3429006"/>
                </a:moveTo>
                <a:lnTo>
                  <a:pt x="0" y="3429006"/>
                </a:lnTo>
                <a:lnTo>
                  <a:pt x="0" y="6857975"/>
                </a:lnTo>
                <a:lnTo>
                  <a:pt x="9143993" y="6858000"/>
                </a:lnTo>
                <a:lnTo>
                  <a:pt x="9143993" y="3429006"/>
                </a:lnTo>
                <a:close/>
              </a:path>
            </a:pathLst>
          </a:custGeom>
          <a:solidFill>
            <a:srgbClr val="FFFFFF"/>
          </a:solidFill>
        </p:spPr>
        <p:txBody>
          <a:bodyPr wrap="square" lIns="0" tIns="0" rIns="0" bIns="0" rtlCol="0">
            <a:noAutofit/>
          </a:bodyPr>
          <a:lstStyle/>
          <a:p>
            <a:endParaRPr/>
          </a:p>
        </p:txBody>
      </p:sp>
      <p:sp>
        <p:nvSpPr>
          <p:cNvPr id="5" name="object 5"/>
          <p:cNvSpPr/>
          <p:nvPr/>
        </p:nvSpPr>
        <p:spPr>
          <a:xfrm>
            <a:off x="2145654" y="3969257"/>
            <a:ext cx="8548253" cy="0"/>
          </a:xfrm>
          <a:custGeom>
            <a:avLst/>
            <a:gdLst/>
            <a:ahLst/>
            <a:cxnLst/>
            <a:rect l="l" t="t" r="r" b="b"/>
            <a:pathLst>
              <a:path w="8548253">
                <a:moveTo>
                  <a:pt x="7772399" y="0"/>
                </a:moveTo>
                <a:lnTo>
                  <a:pt x="0" y="0"/>
                </a:lnTo>
                <a:lnTo>
                  <a:pt x="7772399" y="1"/>
                </a:lnTo>
              </a:path>
            </a:pathLst>
          </a:custGeom>
          <a:solidFill>
            <a:srgbClr val="7030A0"/>
          </a:solidFill>
          <a:ln w="30225">
            <a:solidFill>
              <a:srgbClr val="7030A0"/>
            </a:solidFill>
          </a:ln>
        </p:spPr>
        <p:txBody>
          <a:bodyPr wrap="square" lIns="0" tIns="0" rIns="0" bIns="0" rtlCol="0">
            <a:noAutofit/>
          </a:bodyPr>
          <a:lstStyle/>
          <a:p>
            <a:endParaRPr/>
          </a:p>
        </p:txBody>
      </p:sp>
      <p:sp>
        <p:nvSpPr>
          <p:cNvPr id="6" name="object 6"/>
          <p:cNvSpPr/>
          <p:nvPr/>
        </p:nvSpPr>
        <p:spPr>
          <a:xfrm>
            <a:off x="2115174" y="3991355"/>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p>
        </p:txBody>
      </p:sp>
      <p:sp>
        <p:nvSpPr>
          <p:cNvPr id="7" name="object 7"/>
          <p:cNvSpPr/>
          <p:nvPr/>
        </p:nvSpPr>
        <p:spPr>
          <a:xfrm>
            <a:off x="2087742" y="3980688"/>
            <a:ext cx="3918" cy="5225"/>
          </a:xfrm>
          <a:custGeom>
            <a:avLst/>
            <a:gdLst/>
            <a:ahLst/>
            <a:cxnLst/>
            <a:rect l="l" t="t" r="r" b="b"/>
            <a:pathLst>
              <a:path w="3918" h="5225">
                <a:moveTo>
                  <a:pt x="1523" y="3048"/>
                </a:moveTo>
                <a:lnTo>
                  <a:pt x="3918" y="5225"/>
                </a:lnTo>
                <a:lnTo>
                  <a:pt x="0" y="0"/>
                </a:lnTo>
                <a:lnTo>
                  <a:pt x="1523" y="3048"/>
                </a:lnTo>
                <a:close/>
              </a:path>
            </a:pathLst>
          </a:custGeom>
          <a:solidFill>
            <a:srgbClr val="F1B03F"/>
          </a:solidFill>
          <a:ln>
            <a:solidFill>
              <a:srgbClr val="7030A0"/>
            </a:solidFill>
          </a:ln>
        </p:spPr>
        <p:txBody>
          <a:bodyPr wrap="square" lIns="0" tIns="0" rIns="0" bIns="0" rtlCol="0">
            <a:noAutofit/>
          </a:bodyPr>
          <a:lstStyle/>
          <a:p>
            <a:endParaRPr/>
          </a:p>
        </p:txBody>
      </p:sp>
      <p:sp>
        <p:nvSpPr>
          <p:cNvPr id="8" name="object 8"/>
          <p:cNvSpPr/>
          <p:nvPr/>
        </p:nvSpPr>
        <p:spPr>
          <a:xfrm>
            <a:off x="2124972" y="3952602"/>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p>
        </p:txBody>
      </p:sp>
      <p:sp>
        <p:nvSpPr>
          <p:cNvPr id="9" name="object 9"/>
          <p:cNvSpPr/>
          <p:nvPr/>
        </p:nvSpPr>
        <p:spPr>
          <a:xfrm>
            <a:off x="2060310" y="3916679"/>
            <a:ext cx="91440" cy="30480"/>
          </a:xfrm>
          <a:custGeom>
            <a:avLst/>
            <a:gdLst/>
            <a:ahLst/>
            <a:cxnLst/>
            <a:rect l="l" t="t" r="r" b="b"/>
            <a:pathLst>
              <a:path w="91440" h="30480">
                <a:moveTo>
                  <a:pt x="10668" y="16763"/>
                </a:moveTo>
                <a:lnTo>
                  <a:pt x="6096" y="22860"/>
                </a:lnTo>
                <a:lnTo>
                  <a:pt x="4572" y="22860"/>
                </a:lnTo>
                <a:lnTo>
                  <a:pt x="4572" y="24384"/>
                </a:lnTo>
                <a:lnTo>
                  <a:pt x="0" y="30480"/>
                </a:lnTo>
                <a:lnTo>
                  <a:pt x="41148" y="28956"/>
                </a:lnTo>
                <a:lnTo>
                  <a:pt x="91440" y="24384"/>
                </a:lnTo>
                <a:lnTo>
                  <a:pt x="91440" y="22860"/>
                </a:lnTo>
                <a:lnTo>
                  <a:pt x="89916" y="22860"/>
                </a:lnTo>
                <a:lnTo>
                  <a:pt x="85343" y="16763"/>
                </a:lnTo>
                <a:lnTo>
                  <a:pt x="85343" y="15239"/>
                </a:lnTo>
                <a:lnTo>
                  <a:pt x="83820" y="15239"/>
                </a:lnTo>
                <a:lnTo>
                  <a:pt x="77724" y="10668"/>
                </a:lnTo>
                <a:lnTo>
                  <a:pt x="77724" y="9144"/>
                </a:lnTo>
                <a:lnTo>
                  <a:pt x="76200" y="9144"/>
                </a:lnTo>
                <a:lnTo>
                  <a:pt x="70104" y="4572"/>
                </a:lnTo>
                <a:lnTo>
                  <a:pt x="67056" y="4572"/>
                </a:lnTo>
                <a:lnTo>
                  <a:pt x="59436" y="1524"/>
                </a:lnTo>
                <a:lnTo>
                  <a:pt x="56388" y="1524"/>
                </a:lnTo>
                <a:lnTo>
                  <a:pt x="48768" y="0"/>
                </a:lnTo>
                <a:lnTo>
                  <a:pt x="47243" y="0"/>
                </a:lnTo>
                <a:lnTo>
                  <a:pt x="39624" y="1524"/>
                </a:lnTo>
                <a:lnTo>
                  <a:pt x="36576" y="1524"/>
                </a:lnTo>
                <a:lnTo>
                  <a:pt x="28956" y="4572"/>
                </a:lnTo>
                <a:lnTo>
                  <a:pt x="25908" y="4572"/>
                </a:lnTo>
                <a:lnTo>
                  <a:pt x="19812" y="9144"/>
                </a:lnTo>
                <a:lnTo>
                  <a:pt x="18288" y="9144"/>
                </a:lnTo>
                <a:lnTo>
                  <a:pt x="18288" y="10668"/>
                </a:lnTo>
                <a:lnTo>
                  <a:pt x="12192" y="15239"/>
                </a:lnTo>
                <a:lnTo>
                  <a:pt x="10668" y="15239"/>
                </a:lnTo>
                <a:lnTo>
                  <a:pt x="10668" y="16763"/>
                </a:lnTo>
                <a:close/>
              </a:path>
            </a:pathLst>
          </a:custGeom>
          <a:solidFill>
            <a:srgbClr val="F1B03F"/>
          </a:solidFill>
          <a:ln>
            <a:solidFill>
              <a:srgbClr val="7030A0"/>
            </a:solidFill>
          </a:ln>
        </p:spPr>
        <p:txBody>
          <a:bodyPr wrap="square" lIns="0" tIns="0" rIns="0" bIns="0" rtlCol="0">
            <a:noAutofit/>
          </a:bodyPr>
          <a:lstStyle/>
          <a:p>
            <a:endParaRPr/>
          </a:p>
        </p:txBody>
      </p:sp>
      <p:sp>
        <p:nvSpPr>
          <p:cNvPr id="10" name="object 10"/>
          <p:cNvSpPr/>
          <p:nvPr/>
        </p:nvSpPr>
        <p:spPr>
          <a:xfrm>
            <a:off x="2112126" y="3945636"/>
            <a:ext cx="47243" cy="19812"/>
          </a:xfrm>
          <a:custGeom>
            <a:avLst/>
            <a:gdLst/>
            <a:ahLst/>
            <a:cxnLst/>
            <a:rect l="l" t="t" r="r" b="b"/>
            <a:pathLst>
              <a:path w="47243" h="19812">
                <a:moveTo>
                  <a:pt x="13716" y="7619"/>
                </a:moveTo>
                <a:lnTo>
                  <a:pt x="16763" y="12191"/>
                </a:lnTo>
                <a:lnTo>
                  <a:pt x="18287" y="15239"/>
                </a:lnTo>
                <a:lnTo>
                  <a:pt x="18287" y="13715"/>
                </a:lnTo>
                <a:lnTo>
                  <a:pt x="19812" y="19812"/>
                </a:lnTo>
                <a:lnTo>
                  <a:pt x="19812" y="16763"/>
                </a:lnTo>
                <a:lnTo>
                  <a:pt x="47243" y="13715"/>
                </a:lnTo>
                <a:lnTo>
                  <a:pt x="47243" y="12191"/>
                </a:lnTo>
                <a:lnTo>
                  <a:pt x="12192" y="6095"/>
                </a:lnTo>
                <a:lnTo>
                  <a:pt x="10668" y="4571"/>
                </a:lnTo>
                <a:lnTo>
                  <a:pt x="44195" y="3048"/>
                </a:lnTo>
                <a:lnTo>
                  <a:pt x="44195" y="1524"/>
                </a:lnTo>
                <a:lnTo>
                  <a:pt x="3048" y="0"/>
                </a:lnTo>
                <a:lnTo>
                  <a:pt x="0" y="0"/>
                </a:lnTo>
                <a:lnTo>
                  <a:pt x="6095" y="1524"/>
                </a:lnTo>
                <a:lnTo>
                  <a:pt x="4572" y="1524"/>
                </a:lnTo>
                <a:lnTo>
                  <a:pt x="7619" y="3048"/>
                </a:lnTo>
                <a:lnTo>
                  <a:pt x="12845" y="6966"/>
                </a:lnTo>
                <a:lnTo>
                  <a:pt x="13716" y="7619"/>
                </a:lnTo>
                <a:lnTo>
                  <a:pt x="15239" y="9143"/>
                </a:lnTo>
                <a:lnTo>
                  <a:pt x="13716" y="7619"/>
                </a:lnTo>
                <a:close/>
              </a:path>
            </a:pathLst>
          </a:custGeom>
          <a:solidFill>
            <a:srgbClr val="F1B03F"/>
          </a:solidFill>
          <a:ln>
            <a:solidFill>
              <a:srgbClr val="7030A0"/>
            </a:solidFill>
          </a:ln>
        </p:spPr>
        <p:txBody>
          <a:bodyPr wrap="square" lIns="0" tIns="0" rIns="0" bIns="0" rtlCol="0">
            <a:noAutofit/>
          </a:bodyPr>
          <a:lstStyle/>
          <a:p>
            <a:endParaRPr/>
          </a:p>
        </p:txBody>
      </p:sp>
      <p:sp>
        <p:nvSpPr>
          <p:cNvPr id="11" name="object 11"/>
          <p:cNvSpPr/>
          <p:nvPr/>
        </p:nvSpPr>
        <p:spPr>
          <a:xfrm>
            <a:off x="2057262" y="3950207"/>
            <a:ext cx="36575" cy="7620"/>
          </a:xfrm>
          <a:custGeom>
            <a:avLst/>
            <a:gdLst/>
            <a:ahLst/>
            <a:cxnLst/>
            <a:rect l="l" t="t" r="r" b="b"/>
            <a:pathLst>
              <a:path w="36575" h="7620">
                <a:moveTo>
                  <a:pt x="36575" y="0"/>
                </a:moveTo>
                <a:lnTo>
                  <a:pt x="3047" y="0"/>
                </a:lnTo>
                <a:lnTo>
                  <a:pt x="0" y="7620"/>
                </a:lnTo>
                <a:lnTo>
                  <a:pt x="35051" y="1524"/>
                </a:lnTo>
                <a:lnTo>
                  <a:pt x="36575" y="0"/>
                </a:lnTo>
                <a:close/>
              </a:path>
            </a:pathLst>
          </a:custGeom>
          <a:solidFill>
            <a:srgbClr val="F1B03F"/>
          </a:solidFill>
          <a:ln>
            <a:solidFill>
              <a:srgbClr val="7030A0"/>
            </a:solidFill>
          </a:ln>
        </p:spPr>
        <p:txBody>
          <a:bodyPr wrap="square" lIns="0" tIns="0" rIns="0" bIns="0" rtlCol="0">
            <a:noAutofit/>
          </a:bodyPr>
          <a:lstStyle/>
          <a:p>
            <a:endParaRPr/>
          </a:p>
        </p:txBody>
      </p:sp>
      <p:sp>
        <p:nvSpPr>
          <p:cNvPr id="12" name="object 12"/>
          <p:cNvSpPr/>
          <p:nvPr/>
        </p:nvSpPr>
        <p:spPr>
          <a:xfrm>
            <a:off x="2122794" y="3948684"/>
            <a:ext cx="36575" cy="9143"/>
          </a:xfrm>
          <a:custGeom>
            <a:avLst/>
            <a:gdLst/>
            <a:ahLst/>
            <a:cxnLst/>
            <a:rect l="l" t="t" r="r" b="b"/>
            <a:pathLst>
              <a:path w="36575" h="9143">
                <a:moveTo>
                  <a:pt x="33527" y="1523"/>
                </a:moveTo>
                <a:lnTo>
                  <a:pt x="33527" y="0"/>
                </a:lnTo>
                <a:lnTo>
                  <a:pt x="0" y="1523"/>
                </a:lnTo>
                <a:lnTo>
                  <a:pt x="1524" y="3047"/>
                </a:lnTo>
                <a:lnTo>
                  <a:pt x="36575" y="9143"/>
                </a:lnTo>
                <a:lnTo>
                  <a:pt x="33527" y="1523"/>
                </a:lnTo>
                <a:close/>
              </a:path>
            </a:pathLst>
          </a:custGeom>
          <a:solidFill>
            <a:srgbClr val="F1B03F"/>
          </a:solidFill>
          <a:ln>
            <a:solidFill>
              <a:srgbClr val="7030A0"/>
            </a:solidFill>
          </a:ln>
        </p:spPr>
        <p:txBody>
          <a:bodyPr wrap="square" lIns="0" tIns="0" rIns="0" bIns="0" rtlCol="0">
            <a:noAutofit/>
          </a:bodyPr>
          <a:lstStyle/>
          <a:p>
            <a:endParaRPr/>
          </a:p>
        </p:txBody>
      </p:sp>
      <p:sp>
        <p:nvSpPr>
          <p:cNvPr id="13" name="object 13"/>
          <p:cNvSpPr/>
          <p:nvPr/>
        </p:nvSpPr>
        <p:spPr>
          <a:xfrm>
            <a:off x="2055738" y="3959352"/>
            <a:ext cx="105156" cy="62484"/>
          </a:xfrm>
          <a:custGeom>
            <a:avLst/>
            <a:gdLst/>
            <a:ahLst/>
            <a:cxnLst/>
            <a:rect l="l" t="t" r="r" b="b"/>
            <a:pathLst>
              <a:path w="105156" h="62484">
                <a:moveTo>
                  <a:pt x="76200" y="3048"/>
                </a:moveTo>
                <a:lnTo>
                  <a:pt x="76200" y="16763"/>
                </a:lnTo>
                <a:lnTo>
                  <a:pt x="74675" y="19812"/>
                </a:lnTo>
                <a:lnTo>
                  <a:pt x="74675" y="18287"/>
                </a:lnTo>
                <a:lnTo>
                  <a:pt x="73151" y="21336"/>
                </a:lnTo>
                <a:lnTo>
                  <a:pt x="69233" y="26561"/>
                </a:lnTo>
                <a:lnTo>
                  <a:pt x="68580" y="27432"/>
                </a:lnTo>
                <a:lnTo>
                  <a:pt x="67056" y="28955"/>
                </a:lnTo>
                <a:lnTo>
                  <a:pt x="68580" y="27432"/>
                </a:lnTo>
                <a:lnTo>
                  <a:pt x="69233" y="26561"/>
                </a:lnTo>
                <a:lnTo>
                  <a:pt x="64007" y="30479"/>
                </a:lnTo>
                <a:lnTo>
                  <a:pt x="60960" y="32003"/>
                </a:lnTo>
                <a:lnTo>
                  <a:pt x="62483" y="32003"/>
                </a:lnTo>
                <a:lnTo>
                  <a:pt x="56387" y="33527"/>
                </a:lnTo>
                <a:lnTo>
                  <a:pt x="48768" y="33527"/>
                </a:lnTo>
                <a:lnTo>
                  <a:pt x="42671" y="32003"/>
                </a:lnTo>
                <a:lnTo>
                  <a:pt x="45719" y="33527"/>
                </a:lnTo>
                <a:lnTo>
                  <a:pt x="42671" y="32003"/>
                </a:lnTo>
                <a:lnTo>
                  <a:pt x="44195" y="32003"/>
                </a:lnTo>
                <a:lnTo>
                  <a:pt x="41148" y="30479"/>
                </a:lnTo>
                <a:lnTo>
                  <a:pt x="35922" y="26561"/>
                </a:lnTo>
                <a:lnTo>
                  <a:pt x="33527" y="24384"/>
                </a:lnTo>
                <a:lnTo>
                  <a:pt x="32004" y="21336"/>
                </a:lnTo>
                <a:lnTo>
                  <a:pt x="30480" y="18287"/>
                </a:lnTo>
                <a:lnTo>
                  <a:pt x="30480" y="19812"/>
                </a:lnTo>
                <a:lnTo>
                  <a:pt x="28956" y="13715"/>
                </a:lnTo>
                <a:lnTo>
                  <a:pt x="28956" y="3048"/>
                </a:lnTo>
                <a:lnTo>
                  <a:pt x="0" y="9143"/>
                </a:lnTo>
                <a:lnTo>
                  <a:pt x="0" y="10667"/>
                </a:lnTo>
                <a:lnTo>
                  <a:pt x="1524" y="18287"/>
                </a:lnTo>
                <a:lnTo>
                  <a:pt x="28956" y="16763"/>
                </a:lnTo>
                <a:lnTo>
                  <a:pt x="1524" y="18287"/>
                </a:lnTo>
                <a:lnTo>
                  <a:pt x="1524" y="21336"/>
                </a:lnTo>
                <a:lnTo>
                  <a:pt x="4571" y="28955"/>
                </a:lnTo>
                <a:lnTo>
                  <a:pt x="35051" y="25908"/>
                </a:lnTo>
                <a:lnTo>
                  <a:pt x="36575" y="27432"/>
                </a:lnTo>
                <a:lnTo>
                  <a:pt x="38100" y="28955"/>
                </a:lnTo>
                <a:lnTo>
                  <a:pt x="4571" y="28955"/>
                </a:lnTo>
                <a:lnTo>
                  <a:pt x="4571" y="32003"/>
                </a:lnTo>
                <a:lnTo>
                  <a:pt x="9143" y="38100"/>
                </a:lnTo>
                <a:lnTo>
                  <a:pt x="9143" y="39624"/>
                </a:lnTo>
                <a:lnTo>
                  <a:pt x="10668" y="39624"/>
                </a:lnTo>
                <a:lnTo>
                  <a:pt x="15239" y="45720"/>
                </a:lnTo>
                <a:lnTo>
                  <a:pt x="15239" y="47243"/>
                </a:lnTo>
                <a:lnTo>
                  <a:pt x="16763" y="47243"/>
                </a:lnTo>
                <a:lnTo>
                  <a:pt x="22860" y="51815"/>
                </a:lnTo>
                <a:lnTo>
                  <a:pt x="22860" y="53339"/>
                </a:lnTo>
                <a:lnTo>
                  <a:pt x="24383" y="53339"/>
                </a:lnTo>
                <a:lnTo>
                  <a:pt x="30480" y="57912"/>
                </a:lnTo>
                <a:lnTo>
                  <a:pt x="33527" y="57912"/>
                </a:lnTo>
                <a:lnTo>
                  <a:pt x="41148" y="60960"/>
                </a:lnTo>
                <a:lnTo>
                  <a:pt x="44195" y="60960"/>
                </a:lnTo>
                <a:lnTo>
                  <a:pt x="51815" y="62484"/>
                </a:lnTo>
                <a:lnTo>
                  <a:pt x="53339" y="62484"/>
                </a:lnTo>
                <a:lnTo>
                  <a:pt x="60960" y="60960"/>
                </a:lnTo>
                <a:lnTo>
                  <a:pt x="64007" y="60960"/>
                </a:lnTo>
                <a:lnTo>
                  <a:pt x="71627" y="57912"/>
                </a:lnTo>
                <a:lnTo>
                  <a:pt x="74675" y="57912"/>
                </a:lnTo>
                <a:lnTo>
                  <a:pt x="80771" y="53339"/>
                </a:lnTo>
                <a:lnTo>
                  <a:pt x="82295" y="53339"/>
                </a:lnTo>
                <a:lnTo>
                  <a:pt x="82295" y="51815"/>
                </a:lnTo>
                <a:lnTo>
                  <a:pt x="88392" y="47243"/>
                </a:lnTo>
                <a:lnTo>
                  <a:pt x="89915" y="47243"/>
                </a:lnTo>
                <a:lnTo>
                  <a:pt x="89915" y="45720"/>
                </a:lnTo>
                <a:lnTo>
                  <a:pt x="94487" y="39624"/>
                </a:lnTo>
                <a:lnTo>
                  <a:pt x="96012" y="39624"/>
                </a:lnTo>
                <a:lnTo>
                  <a:pt x="96012" y="38100"/>
                </a:lnTo>
                <a:lnTo>
                  <a:pt x="59436" y="33527"/>
                </a:lnTo>
                <a:lnTo>
                  <a:pt x="100583" y="32003"/>
                </a:lnTo>
                <a:lnTo>
                  <a:pt x="100583" y="28955"/>
                </a:lnTo>
                <a:lnTo>
                  <a:pt x="70104" y="25908"/>
                </a:lnTo>
                <a:lnTo>
                  <a:pt x="71627" y="24384"/>
                </a:lnTo>
                <a:lnTo>
                  <a:pt x="103631" y="21336"/>
                </a:lnTo>
                <a:lnTo>
                  <a:pt x="103631" y="18287"/>
                </a:lnTo>
                <a:lnTo>
                  <a:pt x="105156" y="10667"/>
                </a:lnTo>
                <a:lnTo>
                  <a:pt x="105156" y="9143"/>
                </a:lnTo>
                <a:lnTo>
                  <a:pt x="103631" y="1524"/>
                </a:lnTo>
                <a:lnTo>
                  <a:pt x="103631" y="0"/>
                </a:lnTo>
                <a:lnTo>
                  <a:pt x="76200" y="3048"/>
                </a:lnTo>
                <a:close/>
              </a:path>
            </a:pathLst>
          </a:custGeom>
          <a:solidFill>
            <a:srgbClr val="F1B03F"/>
          </a:solidFill>
          <a:ln>
            <a:solidFill>
              <a:srgbClr val="7030A0"/>
            </a:solidFill>
          </a:ln>
        </p:spPr>
        <p:txBody>
          <a:bodyPr wrap="square" lIns="0" tIns="0" rIns="0" bIns="0" rtlCol="0">
            <a:noAutofit/>
          </a:bodyPr>
          <a:lstStyle/>
          <a:p>
            <a:endParaRPr/>
          </a:p>
        </p:txBody>
      </p:sp>
      <p:sp>
        <p:nvSpPr>
          <p:cNvPr id="14" name="object 14"/>
          <p:cNvSpPr/>
          <p:nvPr/>
        </p:nvSpPr>
        <p:spPr>
          <a:xfrm>
            <a:off x="2125842" y="3980688"/>
            <a:ext cx="33527" cy="7619"/>
          </a:xfrm>
          <a:custGeom>
            <a:avLst/>
            <a:gdLst/>
            <a:ahLst/>
            <a:cxnLst/>
            <a:rect l="l" t="t" r="r" b="b"/>
            <a:pathLst>
              <a:path w="33527" h="7619">
                <a:moveTo>
                  <a:pt x="30479" y="7619"/>
                </a:moveTo>
                <a:lnTo>
                  <a:pt x="33527" y="0"/>
                </a:lnTo>
                <a:lnTo>
                  <a:pt x="1523" y="3048"/>
                </a:lnTo>
                <a:lnTo>
                  <a:pt x="0" y="4572"/>
                </a:lnTo>
                <a:lnTo>
                  <a:pt x="30479" y="7619"/>
                </a:lnTo>
                <a:close/>
              </a:path>
            </a:pathLst>
          </a:custGeom>
          <a:solidFill>
            <a:srgbClr val="F1B03F"/>
          </a:solidFill>
          <a:ln>
            <a:solidFill>
              <a:srgbClr val="7030A0"/>
            </a:solidFill>
          </a:ln>
        </p:spPr>
        <p:txBody>
          <a:bodyPr wrap="square" lIns="0" tIns="0" rIns="0" bIns="0" rtlCol="0">
            <a:noAutofit/>
          </a:bodyPr>
          <a:lstStyle/>
          <a:p>
            <a:endParaRPr/>
          </a:p>
        </p:txBody>
      </p:sp>
      <p:sp>
        <p:nvSpPr>
          <p:cNvPr id="15" name="object 15"/>
          <p:cNvSpPr/>
          <p:nvPr/>
        </p:nvSpPr>
        <p:spPr>
          <a:xfrm>
            <a:off x="2060310" y="3985260"/>
            <a:ext cx="33528" cy="3047"/>
          </a:xfrm>
          <a:custGeom>
            <a:avLst/>
            <a:gdLst/>
            <a:ahLst/>
            <a:cxnLst/>
            <a:rect l="l" t="t" r="r" b="b"/>
            <a:pathLst>
              <a:path w="33528" h="3047">
                <a:moveTo>
                  <a:pt x="32004" y="1524"/>
                </a:moveTo>
                <a:lnTo>
                  <a:pt x="30480" y="0"/>
                </a:lnTo>
                <a:lnTo>
                  <a:pt x="0" y="3047"/>
                </a:lnTo>
                <a:lnTo>
                  <a:pt x="33528" y="3047"/>
                </a:lnTo>
                <a:lnTo>
                  <a:pt x="32004" y="1524"/>
                </a:lnTo>
                <a:close/>
              </a:path>
            </a:pathLst>
          </a:custGeom>
          <a:solidFill>
            <a:srgbClr val="F1B03F"/>
          </a:solidFill>
          <a:ln>
            <a:solidFill>
              <a:srgbClr val="7030A0"/>
            </a:solidFill>
          </a:ln>
        </p:spPr>
        <p:txBody>
          <a:bodyPr wrap="square" lIns="0" tIns="0" rIns="0" bIns="0" rtlCol="0">
            <a:noAutofit/>
          </a:bodyPr>
          <a:lstStyle/>
          <a:p>
            <a:endParaRPr/>
          </a:p>
        </p:txBody>
      </p:sp>
      <p:sp>
        <p:nvSpPr>
          <p:cNvPr id="16" name="object 16"/>
          <p:cNvSpPr/>
          <p:nvPr/>
        </p:nvSpPr>
        <p:spPr>
          <a:xfrm>
            <a:off x="2055738" y="3941064"/>
            <a:ext cx="100583" cy="27431"/>
          </a:xfrm>
          <a:custGeom>
            <a:avLst/>
            <a:gdLst/>
            <a:ahLst/>
            <a:cxnLst/>
            <a:rect l="l" t="t" r="r" b="b"/>
            <a:pathLst>
              <a:path w="100583" h="27431">
                <a:moveTo>
                  <a:pt x="59436" y="4572"/>
                </a:moveTo>
                <a:lnTo>
                  <a:pt x="100583" y="6096"/>
                </a:lnTo>
                <a:lnTo>
                  <a:pt x="96012" y="0"/>
                </a:lnTo>
                <a:lnTo>
                  <a:pt x="45719" y="4572"/>
                </a:lnTo>
                <a:lnTo>
                  <a:pt x="4571" y="6096"/>
                </a:lnTo>
                <a:lnTo>
                  <a:pt x="4571" y="9143"/>
                </a:lnTo>
                <a:lnTo>
                  <a:pt x="38100" y="9143"/>
                </a:lnTo>
                <a:lnTo>
                  <a:pt x="36575" y="10667"/>
                </a:lnTo>
                <a:lnTo>
                  <a:pt x="1524" y="16763"/>
                </a:lnTo>
                <a:lnTo>
                  <a:pt x="1524" y="19812"/>
                </a:lnTo>
                <a:lnTo>
                  <a:pt x="0" y="27431"/>
                </a:lnTo>
                <a:lnTo>
                  <a:pt x="28956" y="21336"/>
                </a:lnTo>
                <a:lnTo>
                  <a:pt x="28956" y="24384"/>
                </a:lnTo>
                <a:lnTo>
                  <a:pt x="30480" y="18287"/>
                </a:lnTo>
                <a:lnTo>
                  <a:pt x="30480" y="19812"/>
                </a:lnTo>
                <a:lnTo>
                  <a:pt x="32004" y="16763"/>
                </a:lnTo>
                <a:lnTo>
                  <a:pt x="35922" y="11538"/>
                </a:lnTo>
                <a:lnTo>
                  <a:pt x="35051" y="12191"/>
                </a:lnTo>
                <a:lnTo>
                  <a:pt x="33527" y="13715"/>
                </a:lnTo>
                <a:lnTo>
                  <a:pt x="35051" y="12191"/>
                </a:lnTo>
                <a:lnTo>
                  <a:pt x="35922" y="11538"/>
                </a:lnTo>
                <a:lnTo>
                  <a:pt x="41148" y="7620"/>
                </a:lnTo>
                <a:lnTo>
                  <a:pt x="44195" y="6096"/>
                </a:lnTo>
                <a:lnTo>
                  <a:pt x="42671" y="6096"/>
                </a:lnTo>
                <a:lnTo>
                  <a:pt x="48768" y="4572"/>
                </a:lnTo>
                <a:lnTo>
                  <a:pt x="59436" y="4572"/>
                </a:lnTo>
                <a:close/>
              </a:path>
            </a:pathLst>
          </a:custGeom>
          <a:solidFill>
            <a:srgbClr val="F1B03F"/>
          </a:solidFill>
          <a:ln>
            <a:solidFill>
              <a:srgbClr val="7030A0"/>
            </a:solidFill>
          </a:ln>
        </p:spPr>
        <p:txBody>
          <a:bodyPr wrap="square" lIns="0" tIns="0" rIns="0" bIns="0" rtlCol="0">
            <a:noAutofit/>
          </a:bodyPr>
          <a:lstStyle/>
          <a:p>
            <a:endParaRPr/>
          </a:p>
        </p:txBody>
      </p:sp>
      <p:sp>
        <p:nvSpPr>
          <p:cNvPr id="17" name="object 17"/>
          <p:cNvSpPr/>
          <p:nvPr/>
        </p:nvSpPr>
        <p:spPr>
          <a:xfrm>
            <a:off x="2130414" y="3973067"/>
            <a:ext cx="1524" cy="6096"/>
          </a:xfrm>
          <a:custGeom>
            <a:avLst/>
            <a:gdLst/>
            <a:ahLst/>
            <a:cxnLst/>
            <a:rect l="l" t="t" r="r" b="b"/>
            <a:pathLst>
              <a:path w="1524" h="6096">
                <a:moveTo>
                  <a:pt x="0" y="6096"/>
                </a:moveTo>
                <a:lnTo>
                  <a:pt x="1524" y="3048"/>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p>
        </p:txBody>
      </p:sp>
      <p:sp>
        <p:nvSpPr>
          <p:cNvPr id="3" name="object 3"/>
          <p:cNvSpPr txBox="1"/>
          <p:nvPr/>
        </p:nvSpPr>
        <p:spPr>
          <a:xfrm>
            <a:off x="2156321" y="1949450"/>
            <a:ext cx="7761738" cy="1611872"/>
          </a:xfrm>
          <a:prstGeom prst="rect">
            <a:avLst/>
          </a:prstGeom>
        </p:spPr>
        <p:txBody>
          <a:bodyPr wrap="square" lIns="0" tIns="0" rIns="0" bIns="0" rtlCol="0">
            <a:noAutofit/>
          </a:bodyPr>
          <a:lstStyle/>
          <a:p>
            <a:pPr marL="855471" marR="45719">
              <a:lnSpc>
                <a:spcPts val="3254"/>
              </a:lnSpc>
              <a:spcBef>
                <a:spcPts val="162"/>
              </a:spcBef>
            </a:pPr>
            <a:r>
              <a:rPr lang="en-US" sz="3200" b="1" dirty="0">
                <a:latin typeface="Arial"/>
                <a:cs typeface="Arial"/>
              </a:rPr>
              <a:t>Factors underpinning failure of digital start-ups in developing countries </a:t>
            </a:r>
            <a:r>
              <a:rPr lang="en-US" sz="3600" baseline="-1207" dirty="0">
                <a:latin typeface="Arial"/>
                <a:cs typeface="Arial"/>
              </a:rPr>
              <a:t>	</a:t>
            </a:r>
          </a:p>
          <a:p>
            <a:pPr marL="12700">
              <a:lnSpc>
                <a:spcPts val="2760"/>
              </a:lnSpc>
            </a:pPr>
            <a:r>
              <a:rPr lang="en-US" sz="3600" baseline="-1207" dirty="0" smtClean="0">
                <a:latin typeface="Arial"/>
                <a:cs typeface="Arial"/>
              </a:rPr>
              <a:t>	</a:t>
            </a:r>
            <a:endParaRPr lang="en-US" sz="3600" baseline="-1207" dirty="0">
              <a:latin typeface="Arial"/>
              <a:cs typeface="Arial"/>
            </a:endParaRPr>
          </a:p>
        </p:txBody>
      </p:sp>
      <p:sp>
        <p:nvSpPr>
          <p:cNvPr id="2" name="object 2"/>
          <p:cNvSpPr txBox="1"/>
          <p:nvPr/>
        </p:nvSpPr>
        <p:spPr>
          <a:xfrm>
            <a:off x="2945760" y="4720351"/>
            <a:ext cx="4800600" cy="1057147"/>
          </a:xfrm>
          <a:prstGeom prst="rect">
            <a:avLst/>
          </a:prstGeom>
        </p:spPr>
        <p:txBody>
          <a:bodyPr wrap="square" lIns="0" tIns="0" rIns="0" bIns="0" rtlCol="0">
            <a:noAutofit/>
          </a:bodyPr>
          <a:lstStyle/>
          <a:p>
            <a:pPr algn="ctr">
              <a:lnSpc>
                <a:spcPts val="1670"/>
              </a:lnSpc>
              <a:spcBef>
                <a:spcPts val="83"/>
              </a:spcBef>
            </a:pPr>
            <a:r>
              <a:rPr lang="en-US" sz="3200" b="1" spc="-64" dirty="0" smtClean="0">
                <a:latin typeface="Arial"/>
                <a:cs typeface="Arial"/>
              </a:rPr>
              <a:t>Rauf </a:t>
            </a:r>
            <a:r>
              <a:rPr lang="en-US" sz="3200" b="1" spc="-64" dirty="0" smtClean="0">
                <a:latin typeface="Arial"/>
                <a:cs typeface="Arial"/>
              </a:rPr>
              <a:t>Jabarov</a:t>
            </a:r>
          </a:p>
          <a:p>
            <a:pPr algn="ctr">
              <a:lnSpc>
                <a:spcPts val="1670"/>
              </a:lnSpc>
              <a:spcBef>
                <a:spcPts val="83"/>
              </a:spcBef>
            </a:pPr>
            <a:endParaRPr lang="en-US" sz="3200" b="1" spc="-64" dirty="0">
              <a:latin typeface="Arial"/>
              <a:cs typeface="Arial"/>
            </a:endParaRPr>
          </a:p>
          <a:p>
            <a:pPr algn="ctr">
              <a:lnSpc>
                <a:spcPts val="1670"/>
              </a:lnSpc>
              <a:spcBef>
                <a:spcPts val="83"/>
              </a:spcBef>
            </a:pPr>
            <a:endParaRPr lang="en-US" sz="3200" b="1" spc="-64" dirty="0" smtClean="0">
              <a:latin typeface="Arial"/>
              <a:cs typeface="Arial"/>
            </a:endParaRPr>
          </a:p>
          <a:p>
            <a:pPr algn="ctr">
              <a:lnSpc>
                <a:spcPts val="1670"/>
              </a:lnSpc>
              <a:spcBef>
                <a:spcPts val="83"/>
              </a:spcBef>
            </a:pPr>
            <a:endParaRPr sz="3200" b="1" dirty="0">
              <a:latin typeface="Arial"/>
              <a:cs typeface="Arial"/>
            </a:endParaRPr>
          </a:p>
          <a:p>
            <a:pPr marL="570483" marR="162017" indent="-390143" algn="ctr">
              <a:lnSpc>
                <a:spcPct val="100041"/>
              </a:lnSpc>
              <a:spcBef>
                <a:spcPts val="381"/>
              </a:spcBef>
            </a:pPr>
            <a:r>
              <a:rPr lang="en-US" sz="1600" spc="-64" dirty="0" smtClean="0">
                <a:latin typeface="Arial"/>
                <a:cs typeface="Arial"/>
              </a:rPr>
              <a:t>Director, </a:t>
            </a:r>
          </a:p>
          <a:p>
            <a:pPr marL="570483" marR="162017" indent="-390143" algn="ctr">
              <a:lnSpc>
                <a:spcPct val="100041"/>
              </a:lnSpc>
              <a:spcBef>
                <a:spcPts val="381"/>
              </a:spcBef>
            </a:pPr>
            <a:r>
              <a:rPr lang="en-US" sz="1600" spc="-64" dirty="0" smtClean="0">
                <a:latin typeface="Arial"/>
                <a:cs typeface="Arial"/>
              </a:rPr>
              <a:t>Electron Government Education and Training Center,</a:t>
            </a:r>
          </a:p>
          <a:p>
            <a:pPr marL="570483" marR="162017" indent="-390143" algn="ctr">
              <a:lnSpc>
                <a:spcPct val="100041"/>
              </a:lnSpc>
              <a:spcBef>
                <a:spcPts val="381"/>
              </a:spcBef>
            </a:pPr>
            <a:r>
              <a:rPr lang="en-US" sz="1600" spc="-64" dirty="0" smtClean="0">
                <a:latin typeface="Arial"/>
                <a:cs typeface="Arial"/>
              </a:rPr>
              <a:t> under the Ministry of Transport, Communication and High Technologies of Azerbaijan </a:t>
            </a:r>
            <a:r>
              <a:rPr lang="en-US" sz="1600" spc="-64" dirty="0" smtClean="0">
                <a:latin typeface="Arial"/>
                <a:cs typeface="Arial"/>
              </a:rPr>
              <a:t>Republic</a:t>
            </a:r>
            <a:endParaRPr lang="en-US" sz="1600" u="sng" dirty="0" smtClean="0">
              <a:solidFill>
                <a:srgbClr val="009999"/>
              </a:solidFill>
              <a:latin typeface="Arial"/>
              <a:cs typeface="Arial"/>
            </a:endParaRPr>
          </a:p>
          <a:p>
            <a:pPr marL="570483" marR="162017" indent="-390143" algn="ctr">
              <a:lnSpc>
                <a:spcPct val="100041"/>
              </a:lnSpc>
              <a:spcBef>
                <a:spcPts val="381"/>
              </a:spcBef>
            </a:pPr>
            <a:endParaRPr lang="en-US" sz="1600" u="sng" dirty="0" smtClean="0">
              <a:solidFill>
                <a:srgbClr val="009999"/>
              </a:solidFill>
              <a:latin typeface="Arial"/>
              <a:cs typeface="Arial"/>
            </a:endParaRPr>
          </a:p>
          <a:p>
            <a:pPr marL="570483" marR="162017" indent="-390143" algn="ctr">
              <a:lnSpc>
                <a:spcPct val="100041"/>
              </a:lnSpc>
              <a:spcBef>
                <a:spcPts val="381"/>
              </a:spcBef>
            </a:pPr>
            <a:r>
              <a:rPr lang="en-US" sz="1600" u="sng" dirty="0" smtClean="0">
                <a:solidFill>
                  <a:srgbClr val="009999"/>
                </a:solidFill>
                <a:latin typeface="Arial"/>
                <a:cs typeface="Arial"/>
              </a:rPr>
              <a:t>Manchester, 12 </a:t>
            </a:r>
            <a:r>
              <a:rPr lang="en-US" sz="1600" u="sng" dirty="0" err="1" smtClean="0">
                <a:solidFill>
                  <a:srgbClr val="009999"/>
                </a:solidFill>
                <a:latin typeface="Arial"/>
                <a:cs typeface="Arial"/>
              </a:rPr>
              <a:t>Aprel</a:t>
            </a:r>
            <a:r>
              <a:rPr lang="en-US" sz="1600" u="sng" dirty="0" smtClean="0">
                <a:solidFill>
                  <a:srgbClr val="009999"/>
                </a:solidFill>
                <a:latin typeface="Arial"/>
                <a:cs typeface="Arial"/>
              </a:rPr>
              <a:t> 2017</a:t>
            </a:r>
            <a:endParaRPr lang="en-US" sz="1600" u="sng" dirty="0">
              <a:solidFill>
                <a:srgbClr val="009999"/>
              </a:solidFill>
              <a:latin typeface="Arial"/>
              <a:cs typeface="Arial"/>
            </a:endParaRPr>
          </a:p>
        </p:txBody>
      </p:sp>
      <p:grpSp>
        <p:nvGrpSpPr>
          <p:cNvPr id="21" name="Группа 20"/>
          <p:cNvGrpSpPr/>
          <p:nvPr/>
        </p:nvGrpSpPr>
        <p:grpSpPr>
          <a:xfrm>
            <a:off x="4715124" y="372203"/>
            <a:ext cx="5202936" cy="431292"/>
            <a:chOff x="4715124" y="372203"/>
            <a:chExt cx="5202936" cy="431292"/>
          </a:xfrm>
        </p:grpSpPr>
        <p:sp>
          <p:nvSpPr>
            <p:cNvPr id="19" name="object 6"/>
            <p:cNvSpPr/>
            <p:nvPr/>
          </p:nvSpPr>
          <p:spPr>
            <a:xfrm>
              <a:off x="4715124" y="372203"/>
              <a:ext cx="5202936" cy="431292"/>
            </a:xfrm>
            <a:prstGeom prst="rect">
              <a:avLst/>
            </a:prstGeom>
            <a:blipFill>
              <a:blip r:embed="rId3" cstate="print"/>
              <a:stretch>
                <a:fillRect/>
              </a:stretch>
            </a:blipFill>
          </p:spPr>
          <p:txBody>
            <a:bodyPr wrap="square" lIns="0" tIns="0" rIns="0" bIns="0" rtlCol="0">
              <a:noAutofit/>
            </a:bodyPr>
            <a:lstStyle/>
            <a:p>
              <a:endParaRPr/>
            </a:p>
          </p:txBody>
        </p:sp>
        <p:sp>
          <p:nvSpPr>
            <p:cNvPr id="18" name="TextBox 17"/>
            <p:cNvSpPr txBox="1"/>
            <p:nvPr/>
          </p:nvSpPr>
          <p:spPr>
            <a:xfrm>
              <a:off x="4889500" y="422318"/>
              <a:ext cx="4135556" cy="369332"/>
            </a:xfrm>
            <a:prstGeom prst="rect">
              <a:avLst/>
            </a:prstGeom>
            <a:solidFill>
              <a:schemeClr val="tx1"/>
            </a:solidFill>
          </p:spPr>
          <p:txBody>
            <a:bodyPr wrap="none" rtlCol="0">
              <a:spAutoFit/>
            </a:bodyPr>
            <a:lstStyle/>
            <a:p>
              <a:r>
                <a:rPr lang="en-US" dirty="0" smtClean="0">
                  <a:solidFill>
                    <a:schemeClr val="bg1"/>
                  </a:solidFill>
                  <a:latin typeface="Aharoni" panose="02010803020104030203" pitchFamily="2" charset="-79"/>
                  <a:cs typeface="Aharoni" panose="02010803020104030203" pitchFamily="2" charset="-79"/>
                </a:rPr>
                <a:t>DIODE  </a:t>
              </a:r>
              <a:r>
                <a:rPr lang="en-US" b="1" spc="-4" dirty="0">
                  <a:solidFill>
                    <a:srgbClr val="F1B13E"/>
                  </a:solidFill>
                  <a:latin typeface="Arial"/>
                  <a:cs typeface="Arial"/>
                </a:rPr>
                <a:t>-</a:t>
              </a:r>
              <a:r>
                <a:rPr lang="en-US" dirty="0" smtClean="0">
                  <a:solidFill>
                    <a:schemeClr val="bg1"/>
                  </a:solidFill>
                  <a:latin typeface="Aharoni" panose="02010803020104030203" pitchFamily="2" charset="-79"/>
                  <a:cs typeface="Aharoni" panose="02010803020104030203" pitchFamily="2" charset="-79"/>
                </a:rPr>
                <a:t>  strategic research network</a:t>
              </a:r>
              <a:endParaRPr lang="en-US" dirty="0">
                <a:solidFill>
                  <a:schemeClr val="bg1"/>
                </a:solidFill>
                <a:latin typeface="Aharoni" panose="02010803020104030203" pitchFamily="2" charset="-79"/>
                <a:cs typeface="Aharoni" panose="02010803020104030203" pitchFamily="2" charset="-79"/>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1078860" y="1454651"/>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p>
        </p:txBody>
      </p:sp>
      <p:sp>
        <p:nvSpPr>
          <p:cNvPr id="10" name="object 10"/>
          <p:cNvSpPr/>
          <p:nvPr/>
        </p:nvSpPr>
        <p:spPr>
          <a:xfrm>
            <a:off x="1048380" y="1476749"/>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p>
        </p:txBody>
      </p:sp>
      <p:sp>
        <p:nvSpPr>
          <p:cNvPr id="11" name="object 11"/>
          <p:cNvSpPr/>
          <p:nvPr/>
        </p:nvSpPr>
        <p:spPr>
          <a:xfrm>
            <a:off x="1058178" y="1437996"/>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p>
        </p:txBody>
      </p:sp>
      <p:sp>
        <p:nvSpPr>
          <p:cNvPr id="12" name="object 12"/>
          <p:cNvSpPr/>
          <p:nvPr/>
        </p:nvSpPr>
        <p:spPr>
          <a:xfrm>
            <a:off x="1020948" y="1466081"/>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p>
        </p:txBody>
      </p:sp>
      <p:sp>
        <p:nvSpPr>
          <p:cNvPr id="13" name="object 13"/>
          <p:cNvSpPr/>
          <p:nvPr/>
        </p:nvSpPr>
        <p:spPr>
          <a:xfrm>
            <a:off x="993516" y="1402073"/>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p>
        </p:txBody>
      </p:sp>
      <p:sp>
        <p:nvSpPr>
          <p:cNvPr id="14" name="object 14"/>
          <p:cNvSpPr/>
          <p:nvPr/>
        </p:nvSpPr>
        <p:spPr>
          <a:xfrm>
            <a:off x="1045332" y="1431029"/>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p>
        </p:txBody>
      </p:sp>
      <p:sp>
        <p:nvSpPr>
          <p:cNvPr id="15" name="object 15"/>
          <p:cNvSpPr/>
          <p:nvPr/>
        </p:nvSpPr>
        <p:spPr>
          <a:xfrm>
            <a:off x="990468" y="1435601"/>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p>
        </p:txBody>
      </p:sp>
      <p:sp>
        <p:nvSpPr>
          <p:cNvPr id="16" name="object 16"/>
          <p:cNvSpPr/>
          <p:nvPr/>
        </p:nvSpPr>
        <p:spPr>
          <a:xfrm>
            <a:off x="1056000" y="1434077"/>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p>
        </p:txBody>
      </p:sp>
      <p:sp>
        <p:nvSpPr>
          <p:cNvPr id="17" name="object 17"/>
          <p:cNvSpPr/>
          <p:nvPr/>
        </p:nvSpPr>
        <p:spPr>
          <a:xfrm>
            <a:off x="988944" y="1444745"/>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p>
        </p:txBody>
      </p:sp>
      <p:sp>
        <p:nvSpPr>
          <p:cNvPr id="18" name="object 18"/>
          <p:cNvSpPr/>
          <p:nvPr/>
        </p:nvSpPr>
        <p:spPr>
          <a:xfrm>
            <a:off x="1059048" y="1466081"/>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p>
        </p:txBody>
      </p:sp>
      <p:sp>
        <p:nvSpPr>
          <p:cNvPr id="19" name="object 19"/>
          <p:cNvSpPr/>
          <p:nvPr/>
        </p:nvSpPr>
        <p:spPr>
          <a:xfrm>
            <a:off x="993516" y="1470653"/>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p>
        </p:txBody>
      </p:sp>
      <p:sp>
        <p:nvSpPr>
          <p:cNvPr id="20" name="object 20"/>
          <p:cNvSpPr/>
          <p:nvPr/>
        </p:nvSpPr>
        <p:spPr>
          <a:xfrm>
            <a:off x="988944" y="1426457"/>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p>
        </p:txBody>
      </p:sp>
      <p:sp>
        <p:nvSpPr>
          <p:cNvPr id="21" name="object 21"/>
          <p:cNvSpPr/>
          <p:nvPr/>
        </p:nvSpPr>
        <p:spPr>
          <a:xfrm>
            <a:off x="1063620" y="1458461"/>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p>
        </p:txBody>
      </p:sp>
      <p:sp>
        <p:nvSpPr>
          <p:cNvPr id="6" name="object 6"/>
          <p:cNvSpPr txBox="1"/>
          <p:nvPr/>
        </p:nvSpPr>
        <p:spPr>
          <a:xfrm>
            <a:off x="1386204" y="780884"/>
            <a:ext cx="4557924" cy="532891"/>
          </a:xfrm>
          <a:prstGeom prst="rect">
            <a:avLst/>
          </a:prstGeom>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Content</a:t>
            </a:r>
            <a:endParaRPr sz="4000" dirty="0">
              <a:solidFill>
                <a:srgbClr val="7030A0"/>
              </a:solidFill>
              <a:latin typeface="Arial"/>
              <a:cs typeface="Arial"/>
            </a:endParaRPr>
          </a:p>
        </p:txBody>
      </p:sp>
      <p:sp>
        <p:nvSpPr>
          <p:cNvPr id="5" name="object 5"/>
          <p:cNvSpPr txBox="1"/>
          <p:nvPr/>
        </p:nvSpPr>
        <p:spPr>
          <a:xfrm>
            <a:off x="1386204" y="1955704"/>
            <a:ext cx="464927" cy="2227579"/>
          </a:xfrm>
          <a:prstGeom prst="rect">
            <a:avLst/>
          </a:prstGeom>
        </p:spPr>
        <p:txBody>
          <a:bodyPr wrap="square" lIns="0" tIns="0" rIns="0" bIns="0" rtlCol="0">
            <a:noAutofit/>
          </a:bodyPr>
          <a:lstStyle/>
          <a:p>
            <a:pPr marL="12700" marR="0">
              <a:lnSpc>
                <a:spcPts val="3560"/>
              </a:lnSpc>
              <a:spcBef>
                <a:spcPts val="178"/>
              </a:spcBef>
            </a:pPr>
            <a:r>
              <a:rPr sz="3500" spc="0" dirty="0" smtClean="0">
                <a:solidFill>
                  <a:srgbClr val="7030A0"/>
                </a:solidFill>
                <a:latin typeface="Arial"/>
                <a:cs typeface="Arial"/>
              </a:rPr>
              <a:t>1.</a:t>
            </a:r>
            <a:endParaRPr sz="3500" dirty="0">
              <a:solidFill>
                <a:srgbClr val="7030A0"/>
              </a:solidFill>
              <a:latin typeface="Arial"/>
              <a:cs typeface="Arial"/>
            </a:endParaRPr>
          </a:p>
          <a:p>
            <a:pPr marL="12700" marR="0">
              <a:lnSpc>
                <a:spcPct val="95825"/>
              </a:lnSpc>
              <a:spcBef>
                <a:spcPts val="405"/>
              </a:spcBef>
            </a:pPr>
            <a:r>
              <a:rPr sz="3500" spc="0" dirty="0" smtClean="0">
                <a:solidFill>
                  <a:srgbClr val="7030A0"/>
                </a:solidFill>
                <a:latin typeface="Arial"/>
                <a:cs typeface="Arial"/>
              </a:rPr>
              <a:t>2.</a:t>
            </a:r>
            <a:endParaRPr sz="3500" dirty="0">
              <a:solidFill>
                <a:srgbClr val="7030A0"/>
              </a:solidFill>
              <a:latin typeface="Arial"/>
              <a:cs typeface="Arial"/>
            </a:endParaRPr>
          </a:p>
          <a:p>
            <a:pPr marL="12700">
              <a:lnSpc>
                <a:spcPct val="95825"/>
              </a:lnSpc>
              <a:spcBef>
                <a:spcPts val="583"/>
              </a:spcBef>
            </a:pPr>
            <a:r>
              <a:rPr sz="3500" spc="0" dirty="0" smtClean="0">
                <a:solidFill>
                  <a:srgbClr val="7030A0"/>
                </a:solidFill>
                <a:latin typeface="Arial"/>
                <a:cs typeface="Arial"/>
              </a:rPr>
              <a:t>3.</a:t>
            </a:r>
            <a:endParaRPr sz="3500" dirty="0">
              <a:solidFill>
                <a:srgbClr val="7030A0"/>
              </a:solidFill>
              <a:latin typeface="Arial"/>
              <a:cs typeface="Arial"/>
            </a:endParaRPr>
          </a:p>
          <a:p>
            <a:pPr marL="12700">
              <a:lnSpc>
                <a:spcPct val="95825"/>
              </a:lnSpc>
              <a:spcBef>
                <a:spcPts val="583"/>
              </a:spcBef>
            </a:pPr>
            <a:r>
              <a:rPr sz="3500" spc="0" dirty="0" smtClean="0">
                <a:solidFill>
                  <a:srgbClr val="7030A0"/>
                </a:solidFill>
                <a:latin typeface="Arial"/>
                <a:cs typeface="Arial"/>
              </a:rPr>
              <a:t>4.</a:t>
            </a:r>
            <a:endParaRPr sz="3500" dirty="0">
              <a:solidFill>
                <a:srgbClr val="7030A0"/>
              </a:solidFill>
              <a:latin typeface="Arial"/>
              <a:cs typeface="Arial"/>
            </a:endParaRPr>
          </a:p>
        </p:txBody>
      </p:sp>
      <p:sp>
        <p:nvSpPr>
          <p:cNvPr id="4" name="object 4"/>
          <p:cNvSpPr txBox="1"/>
          <p:nvPr/>
        </p:nvSpPr>
        <p:spPr>
          <a:xfrm>
            <a:off x="1901316" y="1955704"/>
            <a:ext cx="8322184" cy="2812794"/>
          </a:xfrm>
          <a:prstGeom prst="rect">
            <a:avLst/>
          </a:prstGeom>
        </p:spPr>
        <p:txBody>
          <a:bodyPr wrap="square" lIns="0" tIns="0" rIns="0" bIns="0" rtlCol="0">
            <a:noAutofit/>
          </a:bodyPr>
          <a:lstStyle/>
          <a:p>
            <a:pPr marL="12700" marR="70098">
              <a:lnSpc>
                <a:spcPct val="95825"/>
              </a:lnSpc>
              <a:spcBef>
                <a:spcPts val="765"/>
              </a:spcBef>
            </a:pPr>
            <a:r>
              <a:rPr lang="en-US" sz="3200" dirty="0">
                <a:latin typeface="Arial"/>
                <a:cs typeface="Arial"/>
              </a:rPr>
              <a:t>Start-ups’ failure </a:t>
            </a:r>
          </a:p>
          <a:p>
            <a:pPr marL="12700" marR="70098">
              <a:lnSpc>
                <a:spcPct val="95825"/>
              </a:lnSpc>
              <a:spcBef>
                <a:spcPts val="765"/>
              </a:spcBef>
            </a:pPr>
            <a:r>
              <a:rPr lang="en-US" sz="3200" dirty="0">
                <a:latin typeface="Arial"/>
                <a:cs typeface="Arial"/>
              </a:rPr>
              <a:t>Researches </a:t>
            </a:r>
            <a:r>
              <a:rPr lang="en-US" sz="3200" dirty="0" smtClean="0">
                <a:latin typeface="Arial"/>
                <a:cs typeface="Arial"/>
              </a:rPr>
              <a:t>about Start-up ecosystem</a:t>
            </a:r>
            <a:endParaRPr sz="3200" dirty="0">
              <a:latin typeface="Arial"/>
              <a:cs typeface="Arial"/>
            </a:endParaRPr>
          </a:p>
          <a:p>
            <a:pPr marL="12700">
              <a:lnSpc>
                <a:spcPct val="95825"/>
              </a:lnSpc>
              <a:spcBef>
                <a:spcPts val="765"/>
              </a:spcBef>
            </a:pPr>
            <a:r>
              <a:rPr lang="en-US" sz="3200" dirty="0" smtClean="0">
                <a:latin typeface="Arial"/>
                <a:cs typeface="Arial"/>
              </a:rPr>
              <a:t>Factors underpinning failure </a:t>
            </a:r>
          </a:p>
          <a:p>
            <a:pPr marL="12700">
              <a:lnSpc>
                <a:spcPct val="95825"/>
              </a:lnSpc>
              <a:spcBef>
                <a:spcPts val="765"/>
              </a:spcBef>
            </a:pPr>
            <a:r>
              <a:rPr lang="en-US" sz="3200" dirty="0" smtClean="0">
                <a:latin typeface="Arial"/>
                <a:cs typeface="Arial"/>
              </a:rPr>
              <a:t>What might be perspective research topics</a:t>
            </a:r>
            <a:endParaRPr sz="3200" dirty="0">
              <a:latin typeface="Arial"/>
              <a:cs typeface="Arial"/>
            </a:endParaRPr>
          </a:p>
        </p:txBody>
      </p:sp>
      <p:grpSp>
        <p:nvGrpSpPr>
          <p:cNvPr id="26" name="Группа 25"/>
          <p:cNvGrpSpPr/>
          <p:nvPr/>
        </p:nvGrpSpPr>
        <p:grpSpPr>
          <a:xfrm>
            <a:off x="4715124" y="6775704"/>
            <a:ext cx="5202936" cy="431292"/>
            <a:chOff x="4715124" y="372203"/>
            <a:chExt cx="5202936" cy="431292"/>
          </a:xfrm>
        </p:grpSpPr>
        <p:sp>
          <p:nvSpPr>
            <p:cNvPr id="27" name="object 6"/>
            <p:cNvSpPr/>
            <p:nvPr/>
          </p:nvSpPr>
          <p:spPr>
            <a:xfrm>
              <a:off x="4715124" y="372203"/>
              <a:ext cx="5202936" cy="431292"/>
            </a:xfrm>
            <a:prstGeom prst="rect">
              <a:avLst/>
            </a:prstGeom>
            <a:blipFill>
              <a:blip r:embed="rId3" cstate="print"/>
              <a:stretch>
                <a:fillRect/>
              </a:stretch>
            </a:blipFill>
          </p:spPr>
          <p:txBody>
            <a:bodyPr wrap="square" lIns="0" tIns="0" rIns="0" bIns="0" rtlCol="0">
              <a:noAutofit/>
            </a:bodyPr>
            <a:lstStyle/>
            <a:p>
              <a:endParaRPr/>
            </a:p>
          </p:txBody>
        </p:sp>
        <p:sp>
          <p:nvSpPr>
            <p:cNvPr id="28" name="TextBox 27"/>
            <p:cNvSpPr txBox="1"/>
            <p:nvPr/>
          </p:nvSpPr>
          <p:spPr>
            <a:xfrm>
              <a:off x="4889500" y="422318"/>
              <a:ext cx="4135556" cy="369332"/>
            </a:xfrm>
            <a:prstGeom prst="rect">
              <a:avLst/>
            </a:prstGeom>
            <a:solidFill>
              <a:schemeClr val="tx1"/>
            </a:solidFill>
          </p:spPr>
          <p:txBody>
            <a:bodyPr wrap="none" rtlCol="0">
              <a:spAutoFit/>
            </a:bodyPr>
            <a:lstStyle/>
            <a:p>
              <a:r>
                <a:rPr lang="en-US" dirty="0" smtClean="0">
                  <a:solidFill>
                    <a:schemeClr val="bg1"/>
                  </a:solidFill>
                  <a:latin typeface="Aharoni" panose="02010803020104030203" pitchFamily="2" charset="-79"/>
                  <a:cs typeface="Aharoni" panose="02010803020104030203" pitchFamily="2" charset="-79"/>
                </a:rPr>
                <a:t>DIODE  </a:t>
              </a:r>
              <a:r>
                <a:rPr lang="en-US" b="1" spc="-4" dirty="0">
                  <a:solidFill>
                    <a:srgbClr val="F1B13E"/>
                  </a:solidFill>
                  <a:latin typeface="Arial"/>
                  <a:cs typeface="Arial"/>
                </a:rPr>
                <a:t>-</a:t>
              </a:r>
              <a:r>
                <a:rPr lang="en-US" dirty="0" smtClean="0">
                  <a:solidFill>
                    <a:schemeClr val="bg1"/>
                  </a:solidFill>
                  <a:latin typeface="Aharoni" panose="02010803020104030203" pitchFamily="2" charset="-79"/>
                  <a:cs typeface="Aharoni" panose="02010803020104030203" pitchFamily="2" charset="-79"/>
                </a:rPr>
                <a:t>  strategic research network</a:t>
              </a:r>
              <a:endParaRPr lang="en-US" dirty="0">
                <a:solidFill>
                  <a:schemeClr val="bg1"/>
                </a:solidFill>
                <a:latin typeface="Aharoni" panose="02010803020104030203" pitchFamily="2" charset="-79"/>
                <a:cs typeface="Aharoni" panose="02010803020104030203" pitchFamily="2" charset="-79"/>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1078860" y="1454651"/>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1048380" y="1476749"/>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1058178" y="1437996"/>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1020948" y="1466081"/>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93516" y="1402073"/>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1045332" y="1431029"/>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90468" y="1435601"/>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1056000" y="1434077"/>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88944" y="1444745"/>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1059048" y="1466081"/>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93516" y="1470653"/>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88944" y="1426457"/>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1063620" y="1458461"/>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6" name="object 6"/>
          <p:cNvSpPr txBox="1"/>
          <p:nvPr/>
        </p:nvSpPr>
        <p:spPr>
          <a:xfrm>
            <a:off x="1386204" y="780884"/>
            <a:ext cx="4867296" cy="532891"/>
          </a:xfrm>
          <a:prstGeom prst="rect">
            <a:avLst/>
          </a:prstGeom>
          <a:ln>
            <a:solidFill>
              <a:schemeClr val="bg1"/>
            </a:solidFill>
          </a:ln>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Research topics</a:t>
            </a:r>
            <a:endParaRPr sz="4000" dirty="0">
              <a:solidFill>
                <a:srgbClr val="7030A0"/>
              </a:solidFill>
              <a:latin typeface="Arial"/>
              <a:cs typeface="Arial"/>
            </a:endParaRPr>
          </a:p>
        </p:txBody>
      </p:sp>
      <p:sp>
        <p:nvSpPr>
          <p:cNvPr id="5" name="object 5"/>
          <p:cNvSpPr txBox="1"/>
          <p:nvPr/>
        </p:nvSpPr>
        <p:spPr>
          <a:xfrm>
            <a:off x="1386204" y="1939065"/>
            <a:ext cx="296676" cy="1057147"/>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a:p>
            <a:pPr marL="12700">
              <a:lnSpc>
                <a:spcPct val="100000"/>
              </a:lnSpc>
              <a:spcBef>
                <a:spcPts val="583"/>
              </a:spcBef>
            </a:pPr>
            <a:r>
              <a:rPr sz="3500" dirty="0" smtClean="0">
                <a:solidFill>
                  <a:srgbClr val="F1B13E"/>
                </a:solidFill>
                <a:latin typeface="Times New Roman"/>
                <a:cs typeface="Times New Roman"/>
              </a:rPr>
              <a:t> </a:t>
            </a:r>
            <a:endParaRPr sz="3500">
              <a:latin typeface="Times New Roman"/>
              <a:cs typeface="Times New Roman"/>
            </a:endParaRPr>
          </a:p>
        </p:txBody>
      </p:sp>
      <p:sp>
        <p:nvSpPr>
          <p:cNvPr id="4" name="object 4"/>
          <p:cNvSpPr txBox="1"/>
          <p:nvPr/>
        </p:nvSpPr>
        <p:spPr>
          <a:xfrm>
            <a:off x="1682880" y="2004618"/>
            <a:ext cx="7138079" cy="2090419"/>
          </a:xfrm>
          <a:prstGeom prst="rect">
            <a:avLst/>
          </a:prstGeom>
        </p:spPr>
        <p:txBody>
          <a:bodyPr wrap="square" lIns="0" tIns="0" rIns="0" bIns="0" rtlCol="0">
            <a:noAutofit/>
          </a:bodyPr>
          <a:lstStyle/>
          <a:p>
            <a:pPr marL="457200" marR="45719" indent="-457200">
              <a:lnSpc>
                <a:spcPts val="3254"/>
              </a:lnSpc>
              <a:spcBef>
                <a:spcPts val="162"/>
              </a:spcBef>
              <a:buFont typeface="Wingdings" panose="05000000000000000000" pitchFamily="2" charset="2"/>
              <a:buChar char="v"/>
            </a:pPr>
            <a:r>
              <a:rPr lang="en-US" sz="3200" spc="-4" dirty="0" smtClean="0">
                <a:latin typeface="Arial"/>
                <a:cs typeface="Arial"/>
              </a:rPr>
              <a:t>The </a:t>
            </a:r>
            <a:r>
              <a:rPr lang="en-US" sz="3200" spc="-4" dirty="0">
                <a:latin typeface="Arial"/>
                <a:cs typeface="Arial"/>
              </a:rPr>
              <a:t>role of multi-stakeholders’ intervention in the sustainability </a:t>
            </a:r>
            <a:r>
              <a:rPr lang="en-US" sz="3200" spc="-4" dirty="0" smtClean="0">
                <a:latin typeface="Arial"/>
                <a:cs typeface="Arial"/>
              </a:rPr>
              <a:t>of digital start-ups</a:t>
            </a:r>
          </a:p>
          <a:p>
            <a:pPr marL="457200" marR="45719" indent="-457200">
              <a:lnSpc>
                <a:spcPts val="3254"/>
              </a:lnSpc>
              <a:spcBef>
                <a:spcPts val="162"/>
              </a:spcBef>
              <a:buFont typeface="Wingdings" panose="05000000000000000000" pitchFamily="2" charset="2"/>
              <a:buChar char="v"/>
            </a:pPr>
            <a:endParaRPr lang="en-US" sz="3200" spc="-4" dirty="0">
              <a:latin typeface="Arial"/>
              <a:cs typeface="Arial"/>
            </a:endParaRPr>
          </a:p>
          <a:p>
            <a:pPr marL="457200" marR="45719" indent="-457200">
              <a:lnSpc>
                <a:spcPts val="3254"/>
              </a:lnSpc>
              <a:spcBef>
                <a:spcPts val="162"/>
              </a:spcBef>
              <a:buFont typeface="Wingdings" panose="05000000000000000000" pitchFamily="2" charset="2"/>
              <a:buChar char="v"/>
            </a:pPr>
            <a:endParaRPr lang="en-US" sz="3200" spc="-4" dirty="0" smtClean="0">
              <a:latin typeface="Arial"/>
              <a:cs typeface="Arial"/>
            </a:endParaRPr>
          </a:p>
          <a:p>
            <a:pPr marL="457200" marR="45719" indent="-457200">
              <a:lnSpc>
                <a:spcPts val="3254"/>
              </a:lnSpc>
              <a:spcBef>
                <a:spcPts val="162"/>
              </a:spcBef>
              <a:buFont typeface="Wingdings" panose="05000000000000000000" pitchFamily="2" charset="2"/>
              <a:buChar char="v"/>
            </a:pPr>
            <a:r>
              <a:rPr lang="en-US" sz="3200" spc="-4" dirty="0" smtClean="0">
                <a:latin typeface="Arial"/>
                <a:cs typeface="Arial"/>
              </a:rPr>
              <a:t>Factors </a:t>
            </a:r>
            <a:r>
              <a:rPr lang="en-US" sz="3200" spc="-4" dirty="0">
                <a:latin typeface="Arial"/>
                <a:cs typeface="Arial"/>
              </a:rPr>
              <a:t>underpinning failure of digital start-ups in developing countries</a:t>
            </a:r>
            <a:endParaRPr sz="3200" spc="-4" dirty="0">
              <a:latin typeface="Arial"/>
              <a:cs typeface="Arial"/>
            </a:endParaRPr>
          </a:p>
        </p:txBody>
      </p:sp>
      <p:sp>
        <p:nvSpPr>
          <p:cNvPr id="3" name="object 3"/>
          <p:cNvSpPr txBox="1"/>
          <p:nvPr/>
        </p:nvSpPr>
        <p:spPr>
          <a:xfrm>
            <a:off x="1386204" y="3597177"/>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grpSp>
        <p:nvGrpSpPr>
          <p:cNvPr id="22" name="Группа 21"/>
          <p:cNvGrpSpPr/>
          <p:nvPr/>
        </p:nvGrpSpPr>
        <p:grpSpPr>
          <a:xfrm>
            <a:off x="4715124" y="6775704"/>
            <a:ext cx="5202936" cy="431292"/>
            <a:chOff x="4715124" y="372203"/>
            <a:chExt cx="5202936" cy="431292"/>
          </a:xfrm>
        </p:grpSpPr>
        <p:sp>
          <p:nvSpPr>
            <p:cNvPr id="23" name="object 6"/>
            <p:cNvSpPr/>
            <p:nvPr/>
          </p:nvSpPr>
          <p:spPr>
            <a:xfrm>
              <a:off x="4715124" y="372203"/>
              <a:ext cx="5202936" cy="431292"/>
            </a:xfrm>
            <a:prstGeom prst="rect">
              <a:avLst/>
            </a:prstGeom>
            <a:blipFill>
              <a:blip r:embed="rId3" cstate="print"/>
              <a:stretch>
                <a:fillRect/>
              </a:stretch>
            </a:blipFill>
          </p:spPr>
          <p:txBody>
            <a:bodyPr wrap="square" lIns="0" tIns="0" rIns="0" bIns="0" rtlCol="0">
              <a:noAutofit/>
            </a:bodyPr>
            <a:lstStyle/>
            <a:p>
              <a:endParaRPr/>
            </a:p>
          </p:txBody>
        </p:sp>
        <p:sp>
          <p:nvSpPr>
            <p:cNvPr id="24" name="TextBox 23"/>
            <p:cNvSpPr txBox="1"/>
            <p:nvPr/>
          </p:nvSpPr>
          <p:spPr>
            <a:xfrm>
              <a:off x="4889500" y="422318"/>
              <a:ext cx="4135556" cy="369332"/>
            </a:xfrm>
            <a:prstGeom prst="rect">
              <a:avLst/>
            </a:prstGeom>
            <a:solidFill>
              <a:schemeClr val="tx1"/>
            </a:solidFill>
          </p:spPr>
          <p:txBody>
            <a:bodyPr wrap="none" rtlCol="0">
              <a:spAutoFit/>
            </a:bodyPr>
            <a:lstStyle/>
            <a:p>
              <a:r>
                <a:rPr lang="en-US" dirty="0" smtClean="0">
                  <a:solidFill>
                    <a:schemeClr val="bg1"/>
                  </a:solidFill>
                  <a:latin typeface="Aharoni" panose="02010803020104030203" pitchFamily="2" charset="-79"/>
                  <a:cs typeface="Aharoni" panose="02010803020104030203" pitchFamily="2" charset="-79"/>
                </a:rPr>
                <a:t>DIODE  </a:t>
              </a:r>
              <a:r>
                <a:rPr lang="en-US" b="1" spc="-4" dirty="0">
                  <a:solidFill>
                    <a:srgbClr val="F1B13E"/>
                  </a:solidFill>
                  <a:latin typeface="Arial"/>
                  <a:cs typeface="Arial"/>
                </a:rPr>
                <a:t>-</a:t>
              </a:r>
              <a:r>
                <a:rPr lang="en-US" dirty="0" smtClean="0">
                  <a:solidFill>
                    <a:schemeClr val="bg1"/>
                  </a:solidFill>
                  <a:latin typeface="Aharoni" panose="02010803020104030203" pitchFamily="2" charset="-79"/>
                  <a:cs typeface="Aharoni" panose="02010803020104030203" pitchFamily="2" charset="-79"/>
                </a:rPr>
                <a:t>  strategic research network</a:t>
              </a:r>
              <a:endParaRPr lang="en-US" dirty="0">
                <a:solidFill>
                  <a:schemeClr val="bg1"/>
                </a:solidFill>
                <a:latin typeface="Aharoni" panose="02010803020104030203" pitchFamily="2" charset="-79"/>
                <a:cs typeface="Aharoni" panose="02010803020104030203" pitchFamily="2" charset="-79"/>
              </a:endParaRPr>
            </a:p>
          </p:txBody>
        </p:sp>
      </p:grpSp>
      <p:pic>
        <p:nvPicPr>
          <p:cNvPr id="8194" name="Picture 2" descr="http://mincom.gov.az/assets/Uploads/nRYTNlogo-2017-e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1189" y="6151898"/>
            <a:ext cx="5166871" cy="1247612"/>
          </a:xfrm>
          <a:prstGeom prst="rect">
            <a:avLst/>
          </a:prstGeom>
          <a:solidFill>
            <a:srgbClr val="0070C0"/>
          </a:solid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1078860" y="1454651"/>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1048380" y="1476749"/>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1058178" y="1437996"/>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1020948" y="1466081"/>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93516" y="1402073"/>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1045332" y="1431029"/>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90468" y="1435601"/>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1056000" y="1434077"/>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88944" y="1444745"/>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1059048" y="1466081"/>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93516" y="1470653"/>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88944" y="1426457"/>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1063620" y="1458461"/>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6" name="object 6"/>
          <p:cNvSpPr txBox="1"/>
          <p:nvPr/>
        </p:nvSpPr>
        <p:spPr>
          <a:xfrm>
            <a:off x="1386204" y="780884"/>
            <a:ext cx="4867296" cy="532891"/>
          </a:xfrm>
          <a:prstGeom prst="rect">
            <a:avLst/>
          </a:prstGeom>
          <a:ln>
            <a:solidFill>
              <a:schemeClr val="bg1"/>
            </a:solidFill>
          </a:ln>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Motivation</a:t>
            </a:r>
            <a:endParaRPr sz="4000" dirty="0">
              <a:solidFill>
                <a:srgbClr val="7030A0"/>
              </a:solidFill>
              <a:latin typeface="Arial"/>
              <a:cs typeface="Arial"/>
            </a:endParaRPr>
          </a:p>
        </p:txBody>
      </p:sp>
      <p:sp>
        <p:nvSpPr>
          <p:cNvPr id="5" name="object 5"/>
          <p:cNvSpPr txBox="1"/>
          <p:nvPr/>
        </p:nvSpPr>
        <p:spPr>
          <a:xfrm>
            <a:off x="1386204" y="1939065"/>
            <a:ext cx="296676" cy="1057147"/>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a:p>
            <a:pPr marL="12700">
              <a:lnSpc>
                <a:spcPct val="100000"/>
              </a:lnSpc>
              <a:spcBef>
                <a:spcPts val="583"/>
              </a:spcBef>
            </a:pPr>
            <a:r>
              <a:rPr sz="3500" dirty="0" smtClean="0">
                <a:solidFill>
                  <a:srgbClr val="F1B13E"/>
                </a:solidFill>
                <a:latin typeface="Times New Roman"/>
                <a:cs typeface="Times New Roman"/>
              </a:rPr>
              <a:t> </a:t>
            </a:r>
            <a:endParaRPr sz="3500">
              <a:latin typeface="Times New Roman"/>
              <a:cs typeface="Times New Roman"/>
            </a:endParaRPr>
          </a:p>
        </p:txBody>
      </p:sp>
      <p:sp>
        <p:nvSpPr>
          <p:cNvPr id="4" name="object 4"/>
          <p:cNvSpPr txBox="1"/>
          <p:nvPr/>
        </p:nvSpPr>
        <p:spPr>
          <a:xfrm>
            <a:off x="1682880" y="2004618"/>
            <a:ext cx="7138079" cy="2090419"/>
          </a:xfrm>
          <a:prstGeom prst="rect">
            <a:avLst/>
          </a:prstGeom>
        </p:spPr>
        <p:txBody>
          <a:bodyPr wrap="square" lIns="0" tIns="0" rIns="0" bIns="0" rtlCol="0">
            <a:noAutofit/>
          </a:bodyPr>
          <a:lstStyle/>
          <a:p>
            <a:pPr marL="12700" marR="57398">
              <a:lnSpc>
                <a:spcPts val="3254"/>
              </a:lnSpc>
              <a:spcBef>
                <a:spcPts val="162"/>
              </a:spcBef>
            </a:pPr>
            <a:r>
              <a:rPr lang="en-US" sz="3200" spc="-4" dirty="0" smtClean="0">
                <a:latin typeface="Arial"/>
                <a:cs typeface="Arial"/>
              </a:rPr>
              <a:t>To understand digital entrepreneurship in developing countries and how to develop an economic growth of digital entrepreneurship?</a:t>
            </a:r>
          </a:p>
          <a:p>
            <a:pPr marL="12700" marR="57398">
              <a:lnSpc>
                <a:spcPts val="3254"/>
              </a:lnSpc>
              <a:spcBef>
                <a:spcPts val="162"/>
              </a:spcBef>
            </a:pPr>
            <a:endParaRPr sz="3200" dirty="0">
              <a:latin typeface="Arial"/>
              <a:cs typeface="Arial"/>
            </a:endParaRPr>
          </a:p>
          <a:p>
            <a:pPr marL="12700" marR="57398">
              <a:lnSpc>
                <a:spcPct val="95825"/>
              </a:lnSpc>
              <a:spcBef>
                <a:spcPts val="771"/>
              </a:spcBef>
            </a:pPr>
            <a:r>
              <a:rPr lang="en-US" sz="3200" spc="-4" dirty="0" smtClean="0">
                <a:latin typeface="Arial"/>
                <a:cs typeface="Arial"/>
              </a:rPr>
              <a:t>To determine why digital entrepreneurship in Global South does not associate the same process and practice like in Global North?</a:t>
            </a:r>
            <a:endParaRPr sz="3200" dirty="0">
              <a:latin typeface="Arial"/>
              <a:cs typeface="Arial"/>
            </a:endParaRPr>
          </a:p>
        </p:txBody>
      </p:sp>
      <p:sp>
        <p:nvSpPr>
          <p:cNvPr id="3" name="object 3"/>
          <p:cNvSpPr txBox="1"/>
          <p:nvPr/>
        </p:nvSpPr>
        <p:spPr>
          <a:xfrm>
            <a:off x="1386204" y="3597177"/>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grpSp>
        <p:nvGrpSpPr>
          <p:cNvPr id="22" name="Группа 21"/>
          <p:cNvGrpSpPr/>
          <p:nvPr/>
        </p:nvGrpSpPr>
        <p:grpSpPr>
          <a:xfrm>
            <a:off x="4715124" y="6775704"/>
            <a:ext cx="5202936" cy="431292"/>
            <a:chOff x="4715124" y="372203"/>
            <a:chExt cx="5202936" cy="431292"/>
          </a:xfrm>
        </p:grpSpPr>
        <p:sp>
          <p:nvSpPr>
            <p:cNvPr id="23" name="object 6"/>
            <p:cNvSpPr/>
            <p:nvPr/>
          </p:nvSpPr>
          <p:spPr>
            <a:xfrm>
              <a:off x="4715124" y="372203"/>
              <a:ext cx="5202936" cy="431292"/>
            </a:xfrm>
            <a:prstGeom prst="rect">
              <a:avLst/>
            </a:prstGeom>
            <a:blipFill>
              <a:blip r:embed="rId3" cstate="print"/>
              <a:stretch>
                <a:fillRect/>
              </a:stretch>
            </a:blipFill>
          </p:spPr>
          <p:txBody>
            <a:bodyPr wrap="square" lIns="0" tIns="0" rIns="0" bIns="0" rtlCol="0">
              <a:noAutofit/>
            </a:bodyPr>
            <a:lstStyle/>
            <a:p>
              <a:endParaRPr/>
            </a:p>
          </p:txBody>
        </p:sp>
        <p:sp>
          <p:nvSpPr>
            <p:cNvPr id="24" name="TextBox 23"/>
            <p:cNvSpPr txBox="1"/>
            <p:nvPr/>
          </p:nvSpPr>
          <p:spPr>
            <a:xfrm>
              <a:off x="4889500" y="422318"/>
              <a:ext cx="4135556" cy="369332"/>
            </a:xfrm>
            <a:prstGeom prst="rect">
              <a:avLst/>
            </a:prstGeom>
            <a:solidFill>
              <a:schemeClr val="tx1"/>
            </a:solidFill>
          </p:spPr>
          <p:txBody>
            <a:bodyPr wrap="none" rtlCol="0">
              <a:spAutoFit/>
            </a:bodyPr>
            <a:lstStyle/>
            <a:p>
              <a:r>
                <a:rPr lang="en-US" dirty="0" smtClean="0">
                  <a:solidFill>
                    <a:schemeClr val="bg1"/>
                  </a:solidFill>
                  <a:latin typeface="Aharoni" panose="02010803020104030203" pitchFamily="2" charset="-79"/>
                  <a:cs typeface="Aharoni" panose="02010803020104030203" pitchFamily="2" charset="-79"/>
                </a:rPr>
                <a:t>DIODE  </a:t>
              </a:r>
              <a:r>
                <a:rPr lang="en-US" b="1" spc="-4" dirty="0">
                  <a:solidFill>
                    <a:srgbClr val="F1B13E"/>
                  </a:solidFill>
                  <a:latin typeface="Arial"/>
                  <a:cs typeface="Arial"/>
                </a:rPr>
                <a:t>-</a:t>
              </a:r>
              <a:r>
                <a:rPr lang="en-US" dirty="0" smtClean="0">
                  <a:solidFill>
                    <a:schemeClr val="bg1"/>
                  </a:solidFill>
                  <a:latin typeface="Aharoni" panose="02010803020104030203" pitchFamily="2" charset="-79"/>
                  <a:cs typeface="Aharoni" panose="02010803020104030203" pitchFamily="2" charset="-79"/>
                </a:rPr>
                <a:t>  strategic research network</a:t>
              </a:r>
              <a:endParaRPr lang="en-US" dirty="0">
                <a:solidFill>
                  <a:schemeClr val="bg1"/>
                </a:solidFill>
                <a:latin typeface="Aharoni" panose="02010803020104030203" pitchFamily="2" charset="-79"/>
                <a:cs typeface="Aharoni" panose="02010803020104030203" pitchFamily="2" charset="-79"/>
              </a:endParaRPr>
            </a:p>
          </p:txBody>
        </p:sp>
      </p:grpSp>
    </p:spTree>
    <p:extLst>
      <p:ext uri="{BB962C8B-B14F-4D97-AF65-F5344CB8AC3E}">
        <p14:creationId xmlns:p14="http://schemas.microsoft.com/office/powerpoint/2010/main" val="27789922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1078860" y="1454651"/>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1048380" y="1476749"/>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1058178" y="1437996"/>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1020948" y="1466081"/>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93516" y="1402073"/>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1045332" y="1431029"/>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90468" y="1435601"/>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1056000" y="1434077"/>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88944" y="1444745"/>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1059048" y="1466081"/>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93516" y="1470653"/>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88944" y="1426457"/>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1063620" y="1458461"/>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6" name="object 6"/>
          <p:cNvSpPr txBox="1"/>
          <p:nvPr/>
        </p:nvSpPr>
        <p:spPr>
          <a:xfrm>
            <a:off x="1386204" y="780884"/>
            <a:ext cx="6856096" cy="532891"/>
          </a:xfrm>
          <a:prstGeom prst="rect">
            <a:avLst/>
          </a:prstGeom>
          <a:ln>
            <a:solidFill>
              <a:schemeClr val="bg1"/>
            </a:solidFill>
          </a:ln>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Why startups fail so often</a:t>
            </a:r>
            <a:endParaRPr sz="4000" dirty="0">
              <a:solidFill>
                <a:srgbClr val="7030A0"/>
              </a:solidFill>
              <a:latin typeface="Arial"/>
              <a:cs typeface="Arial"/>
            </a:endParaRPr>
          </a:p>
        </p:txBody>
      </p:sp>
      <p:sp>
        <p:nvSpPr>
          <p:cNvPr id="5" name="object 5"/>
          <p:cNvSpPr txBox="1"/>
          <p:nvPr/>
        </p:nvSpPr>
        <p:spPr>
          <a:xfrm>
            <a:off x="1386204" y="1939065"/>
            <a:ext cx="296676" cy="1057147"/>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a:p>
            <a:pPr marL="12700">
              <a:lnSpc>
                <a:spcPct val="100000"/>
              </a:lnSpc>
              <a:spcBef>
                <a:spcPts val="583"/>
              </a:spcBef>
            </a:pPr>
            <a:r>
              <a:rPr sz="3500" dirty="0" smtClean="0">
                <a:solidFill>
                  <a:srgbClr val="F1B13E"/>
                </a:solidFill>
                <a:latin typeface="Times New Roman"/>
                <a:cs typeface="Times New Roman"/>
              </a:rPr>
              <a:t> </a:t>
            </a:r>
            <a:endParaRPr sz="3500">
              <a:latin typeface="Times New Roman"/>
              <a:cs typeface="Times New Roman"/>
            </a:endParaRPr>
          </a:p>
        </p:txBody>
      </p:sp>
      <p:sp>
        <p:nvSpPr>
          <p:cNvPr id="3" name="object 3"/>
          <p:cNvSpPr txBox="1"/>
          <p:nvPr/>
        </p:nvSpPr>
        <p:spPr>
          <a:xfrm>
            <a:off x="1386204" y="3597177"/>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grpSp>
        <p:nvGrpSpPr>
          <p:cNvPr id="22" name="Группа 21"/>
          <p:cNvGrpSpPr/>
          <p:nvPr/>
        </p:nvGrpSpPr>
        <p:grpSpPr>
          <a:xfrm>
            <a:off x="4715124" y="6775704"/>
            <a:ext cx="5202936" cy="431292"/>
            <a:chOff x="4715124" y="372203"/>
            <a:chExt cx="5202936" cy="431292"/>
          </a:xfrm>
        </p:grpSpPr>
        <p:sp>
          <p:nvSpPr>
            <p:cNvPr id="23" name="object 6"/>
            <p:cNvSpPr/>
            <p:nvPr/>
          </p:nvSpPr>
          <p:spPr>
            <a:xfrm>
              <a:off x="4715124" y="372203"/>
              <a:ext cx="5202936" cy="431292"/>
            </a:xfrm>
            <a:prstGeom prst="rect">
              <a:avLst/>
            </a:prstGeom>
            <a:blipFill>
              <a:blip r:embed="rId3" cstate="print"/>
              <a:stretch>
                <a:fillRect/>
              </a:stretch>
            </a:blipFill>
          </p:spPr>
          <p:txBody>
            <a:bodyPr wrap="square" lIns="0" tIns="0" rIns="0" bIns="0" rtlCol="0">
              <a:noAutofit/>
            </a:bodyPr>
            <a:lstStyle/>
            <a:p>
              <a:endParaRPr/>
            </a:p>
          </p:txBody>
        </p:sp>
        <p:sp>
          <p:nvSpPr>
            <p:cNvPr id="24" name="TextBox 23"/>
            <p:cNvSpPr txBox="1"/>
            <p:nvPr/>
          </p:nvSpPr>
          <p:spPr>
            <a:xfrm>
              <a:off x="4889500" y="422318"/>
              <a:ext cx="4135556" cy="369332"/>
            </a:xfrm>
            <a:prstGeom prst="rect">
              <a:avLst/>
            </a:prstGeom>
            <a:solidFill>
              <a:schemeClr val="tx1"/>
            </a:solidFill>
          </p:spPr>
          <p:txBody>
            <a:bodyPr wrap="none" rtlCol="0">
              <a:spAutoFit/>
            </a:bodyPr>
            <a:lstStyle/>
            <a:p>
              <a:r>
                <a:rPr lang="en-US" dirty="0" smtClean="0">
                  <a:solidFill>
                    <a:schemeClr val="bg1"/>
                  </a:solidFill>
                  <a:latin typeface="Aharoni" panose="02010803020104030203" pitchFamily="2" charset="-79"/>
                  <a:cs typeface="Aharoni" panose="02010803020104030203" pitchFamily="2" charset="-79"/>
                </a:rPr>
                <a:t>DIODE  </a:t>
              </a:r>
              <a:r>
                <a:rPr lang="en-US" b="1" spc="-4" dirty="0">
                  <a:solidFill>
                    <a:srgbClr val="F1B13E"/>
                  </a:solidFill>
                  <a:latin typeface="Arial"/>
                  <a:cs typeface="Arial"/>
                </a:rPr>
                <a:t>-</a:t>
              </a:r>
              <a:r>
                <a:rPr lang="en-US" dirty="0" smtClean="0">
                  <a:solidFill>
                    <a:schemeClr val="bg1"/>
                  </a:solidFill>
                  <a:latin typeface="Aharoni" panose="02010803020104030203" pitchFamily="2" charset="-79"/>
                  <a:cs typeface="Aharoni" panose="02010803020104030203" pitchFamily="2" charset="-79"/>
                </a:rPr>
                <a:t>  strategic research network</a:t>
              </a:r>
              <a:endParaRPr lang="en-US" dirty="0">
                <a:solidFill>
                  <a:schemeClr val="bg1"/>
                </a:solidFill>
                <a:latin typeface="Aharoni" panose="02010803020104030203" pitchFamily="2" charset="-79"/>
                <a:cs typeface="Aharoni" panose="02010803020104030203" pitchFamily="2" charset="-79"/>
              </a:endParaRPr>
            </a:p>
          </p:txBody>
        </p:sp>
      </p:grpSp>
      <p:pic>
        <p:nvPicPr>
          <p:cNvPr id="11266" name="Picture 2"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2575" y="1807142"/>
            <a:ext cx="8286750" cy="465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2989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1078860" y="1454651"/>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1048380" y="1476749"/>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1058178" y="1437996"/>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1020948" y="1466081"/>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93516" y="1402073"/>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1045332" y="1431029"/>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90468" y="1435601"/>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1056000" y="1434077"/>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88944" y="1444745"/>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1059048" y="1466081"/>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93516" y="1470653"/>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88944" y="1426457"/>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1063620" y="1458461"/>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6" name="object 6"/>
          <p:cNvSpPr txBox="1"/>
          <p:nvPr/>
        </p:nvSpPr>
        <p:spPr>
          <a:xfrm>
            <a:off x="1386204" y="780884"/>
            <a:ext cx="6856096" cy="532891"/>
          </a:xfrm>
          <a:prstGeom prst="rect">
            <a:avLst/>
          </a:prstGeom>
          <a:ln>
            <a:solidFill>
              <a:schemeClr val="bg1"/>
            </a:solidFill>
          </a:ln>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Why they fail so often</a:t>
            </a:r>
            <a:endParaRPr sz="4000" dirty="0">
              <a:solidFill>
                <a:srgbClr val="7030A0"/>
              </a:solidFill>
              <a:latin typeface="Arial"/>
              <a:cs typeface="Arial"/>
            </a:endParaRPr>
          </a:p>
        </p:txBody>
      </p:sp>
      <p:sp>
        <p:nvSpPr>
          <p:cNvPr id="5" name="object 5"/>
          <p:cNvSpPr txBox="1"/>
          <p:nvPr/>
        </p:nvSpPr>
        <p:spPr>
          <a:xfrm>
            <a:off x="1386204" y="1939065"/>
            <a:ext cx="296676" cy="1057147"/>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a:p>
            <a:pPr marL="12700">
              <a:lnSpc>
                <a:spcPct val="100000"/>
              </a:lnSpc>
              <a:spcBef>
                <a:spcPts val="583"/>
              </a:spcBef>
            </a:pPr>
            <a:r>
              <a:rPr sz="3500" dirty="0" smtClean="0">
                <a:solidFill>
                  <a:srgbClr val="F1B13E"/>
                </a:solidFill>
                <a:latin typeface="Times New Roman"/>
                <a:cs typeface="Times New Roman"/>
              </a:rPr>
              <a:t> </a:t>
            </a:r>
            <a:endParaRPr sz="3500">
              <a:latin typeface="Times New Roman"/>
              <a:cs typeface="Times New Roman"/>
            </a:endParaRPr>
          </a:p>
        </p:txBody>
      </p:sp>
      <p:sp>
        <p:nvSpPr>
          <p:cNvPr id="3" name="object 3"/>
          <p:cNvSpPr txBox="1"/>
          <p:nvPr/>
        </p:nvSpPr>
        <p:spPr>
          <a:xfrm>
            <a:off x="1386204" y="3597177"/>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grpSp>
        <p:nvGrpSpPr>
          <p:cNvPr id="22" name="Группа 21"/>
          <p:cNvGrpSpPr/>
          <p:nvPr/>
        </p:nvGrpSpPr>
        <p:grpSpPr>
          <a:xfrm>
            <a:off x="4715124" y="6775704"/>
            <a:ext cx="5202936" cy="431292"/>
            <a:chOff x="4715124" y="372203"/>
            <a:chExt cx="5202936" cy="431292"/>
          </a:xfrm>
        </p:grpSpPr>
        <p:sp>
          <p:nvSpPr>
            <p:cNvPr id="23" name="object 6"/>
            <p:cNvSpPr/>
            <p:nvPr/>
          </p:nvSpPr>
          <p:spPr>
            <a:xfrm>
              <a:off x="4715124" y="372203"/>
              <a:ext cx="5202936" cy="431292"/>
            </a:xfrm>
            <a:prstGeom prst="rect">
              <a:avLst/>
            </a:prstGeom>
            <a:blipFill>
              <a:blip r:embed="rId3" cstate="print"/>
              <a:stretch>
                <a:fillRect/>
              </a:stretch>
            </a:blipFill>
          </p:spPr>
          <p:txBody>
            <a:bodyPr wrap="square" lIns="0" tIns="0" rIns="0" bIns="0" rtlCol="0">
              <a:noAutofit/>
            </a:bodyPr>
            <a:lstStyle/>
            <a:p>
              <a:endParaRPr/>
            </a:p>
          </p:txBody>
        </p:sp>
        <p:sp>
          <p:nvSpPr>
            <p:cNvPr id="24" name="TextBox 23"/>
            <p:cNvSpPr txBox="1"/>
            <p:nvPr/>
          </p:nvSpPr>
          <p:spPr>
            <a:xfrm>
              <a:off x="4889500" y="422318"/>
              <a:ext cx="4135556" cy="369332"/>
            </a:xfrm>
            <a:prstGeom prst="rect">
              <a:avLst/>
            </a:prstGeom>
            <a:solidFill>
              <a:schemeClr val="tx1"/>
            </a:solidFill>
          </p:spPr>
          <p:txBody>
            <a:bodyPr wrap="none" rtlCol="0">
              <a:spAutoFit/>
            </a:bodyPr>
            <a:lstStyle/>
            <a:p>
              <a:r>
                <a:rPr lang="en-US" dirty="0" smtClean="0">
                  <a:solidFill>
                    <a:schemeClr val="bg1"/>
                  </a:solidFill>
                  <a:latin typeface="Aharoni" panose="02010803020104030203" pitchFamily="2" charset="-79"/>
                  <a:cs typeface="Aharoni" panose="02010803020104030203" pitchFamily="2" charset="-79"/>
                </a:rPr>
                <a:t>DIODE  </a:t>
              </a:r>
              <a:r>
                <a:rPr lang="en-US" b="1" spc="-4" dirty="0">
                  <a:solidFill>
                    <a:srgbClr val="F1B13E"/>
                  </a:solidFill>
                  <a:latin typeface="Arial"/>
                  <a:cs typeface="Arial"/>
                </a:rPr>
                <a:t>-</a:t>
              </a:r>
              <a:r>
                <a:rPr lang="en-US" dirty="0" smtClean="0">
                  <a:solidFill>
                    <a:schemeClr val="bg1"/>
                  </a:solidFill>
                  <a:latin typeface="Aharoni" panose="02010803020104030203" pitchFamily="2" charset="-79"/>
                  <a:cs typeface="Aharoni" panose="02010803020104030203" pitchFamily="2" charset="-79"/>
                </a:rPr>
                <a:t>  strategic research network</a:t>
              </a:r>
              <a:endParaRPr lang="en-US" dirty="0">
                <a:solidFill>
                  <a:schemeClr val="bg1"/>
                </a:solidFill>
                <a:latin typeface="Aharoni" panose="02010803020104030203" pitchFamily="2" charset="-79"/>
                <a:cs typeface="Aharoni" panose="02010803020104030203" pitchFamily="2" charset="-79"/>
              </a:endParaRPr>
            </a:p>
          </p:txBody>
        </p:sp>
      </p:grpSp>
      <p:grpSp>
        <p:nvGrpSpPr>
          <p:cNvPr id="2" name="Group 1"/>
          <p:cNvGrpSpPr/>
          <p:nvPr/>
        </p:nvGrpSpPr>
        <p:grpSpPr>
          <a:xfrm>
            <a:off x="1008756" y="2166712"/>
            <a:ext cx="8825238" cy="4381473"/>
            <a:chOff x="1008756" y="2166712"/>
            <a:chExt cx="8825238" cy="4381473"/>
          </a:xfrm>
        </p:grpSpPr>
        <p:pic>
          <p:nvPicPr>
            <p:cNvPr id="9218" name="Picture 2" descr="New Product Failure Rates"/>
            <p:cNvPicPr>
              <a:picLocks noChangeAspect="1" noChangeArrowheads="1"/>
            </p:cNvPicPr>
            <p:nvPr/>
          </p:nvPicPr>
          <p:blipFill rotWithShape="1">
            <a:blip r:embed="rId4">
              <a:extLst>
                <a:ext uri="{28A0092B-C50C-407E-A947-70E740481C1C}">
                  <a14:useLocalDpi xmlns:a14="http://schemas.microsoft.com/office/drawing/2010/main" val="0"/>
                </a:ext>
              </a:extLst>
            </a:blip>
            <a:srcRect t="23810" r="579"/>
            <a:stretch/>
          </p:blipFill>
          <p:spPr bwMode="auto">
            <a:xfrm>
              <a:off x="1020796" y="2178050"/>
              <a:ext cx="8813198" cy="437013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New Product Failure Rates"/>
            <p:cNvPicPr>
              <a:picLocks noChangeAspect="1" noChangeArrowheads="1"/>
            </p:cNvPicPr>
            <p:nvPr/>
          </p:nvPicPr>
          <p:blipFill rotWithShape="1">
            <a:blip r:embed="rId4">
              <a:extLst>
                <a:ext uri="{28A0092B-C50C-407E-A947-70E740481C1C}">
                  <a14:useLocalDpi xmlns:a14="http://schemas.microsoft.com/office/drawing/2010/main" val="0"/>
                </a:ext>
              </a:extLst>
            </a:blip>
            <a:srcRect t="30452" r="37446" b="65562"/>
            <a:stretch/>
          </p:blipFill>
          <p:spPr bwMode="auto">
            <a:xfrm>
              <a:off x="1030600" y="2324713"/>
              <a:ext cx="5545104" cy="2286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New Product Failure Rates"/>
            <p:cNvPicPr>
              <a:picLocks noChangeAspect="1" noChangeArrowheads="1"/>
            </p:cNvPicPr>
            <p:nvPr/>
          </p:nvPicPr>
          <p:blipFill rotWithShape="1">
            <a:blip r:embed="rId4">
              <a:extLst>
                <a:ext uri="{28A0092B-C50C-407E-A947-70E740481C1C}">
                  <a14:useLocalDpi xmlns:a14="http://schemas.microsoft.com/office/drawing/2010/main" val="0"/>
                </a:ext>
              </a:extLst>
            </a:blip>
            <a:srcRect t="30452" r="37446" b="65562"/>
            <a:stretch/>
          </p:blipFill>
          <p:spPr bwMode="auto">
            <a:xfrm>
              <a:off x="1008756" y="2166712"/>
              <a:ext cx="5545104" cy="2286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82837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1100614" y="1100283"/>
            <a:ext cx="8839200" cy="0"/>
          </a:xfrm>
          <a:custGeom>
            <a:avLst/>
            <a:gdLst/>
            <a:ahLst/>
            <a:cxnLst/>
            <a:rect l="l" t="t" r="r" b="b"/>
            <a:pathLst>
              <a:path w="8839200">
                <a:moveTo>
                  <a:pt x="8839193" y="0"/>
                </a:moveTo>
                <a:lnTo>
                  <a:pt x="0" y="0"/>
                </a:lnTo>
                <a:lnTo>
                  <a:pt x="8839193" y="1"/>
                </a:lnTo>
              </a:path>
            </a:pathLst>
          </a:custGeom>
          <a:solidFill>
            <a:srgbClr val="7030A0"/>
          </a:solidFill>
          <a:ln w="30225">
            <a:solidFill>
              <a:srgbClr val="7030A0"/>
            </a:solidFill>
          </a:ln>
        </p:spPr>
        <p:txBody>
          <a:bodyPr wrap="square" lIns="0" tIns="0" rIns="0" bIns="0" rtlCol="0">
            <a:noAutofit/>
          </a:bodyPr>
          <a:lstStyle/>
          <a:p>
            <a:endParaRPr/>
          </a:p>
        </p:txBody>
      </p:sp>
      <p:sp>
        <p:nvSpPr>
          <p:cNvPr id="10" name="object 10"/>
          <p:cNvSpPr/>
          <p:nvPr/>
        </p:nvSpPr>
        <p:spPr>
          <a:xfrm>
            <a:off x="1070134" y="1122381"/>
            <a:ext cx="41147" cy="6096"/>
          </a:xfrm>
          <a:custGeom>
            <a:avLst/>
            <a:gdLst/>
            <a:ahLst/>
            <a:cxnLst/>
            <a:rect l="l" t="t" r="r" b="b"/>
            <a:pathLst>
              <a:path w="41147" h="6096">
                <a:moveTo>
                  <a:pt x="41147" y="0"/>
                </a:moveTo>
                <a:lnTo>
                  <a:pt x="0" y="1524"/>
                </a:lnTo>
                <a:lnTo>
                  <a:pt x="36575" y="6096"/>
                </a:lnTo>
                <a:lnTo>
                  <a:pt x="41147" y="0"/>
                </a:lnTo>
                <a:close/>
              </a:path>
            </a:pathLst>
          </a:custGeom>
          <a:solidFill>
            <a:srgbClr val="7030A0"/>
          </a:solidFill>
          <a:ln>
            <a:solidFill>
              <a:srgbClr val="7030A0"/>
            </a:solidFill>
          </a:ln>
        </p:spPr>
        <p:txBody>
          <a:bodyPr wrap="square" lIns="0" tIns="0" rIns="0" bIns="0" rtlCol="0">
            <a:noAutofit/>
          </a:bodyPr>
          <a:lstStyle/>
          <a:p>
            <a:endParaRPr/>
          </a:p>
        </p:txBody>
      </p:sp>
      <p:sp>
        <p:nvSpPr>
          <p:cNvPr id="11" name="object 11"/>
          <p:cNvSpPr/>
          <p:nvPr/>
        </p:nvSpPr>
        <p:spPr>
          <a:xfrm>
            <a:off x="1079932" y="1083628"/>
            <a:ext cx="3918" cy="5225"/>
          </a:xfrm>
          <a:custGeom>
            <a:avLst/>
            <a:gdLst/>
            <a:ahLst/>
            <a:cxnLst/>
            <a:rect l="l" t="t" r="r" b="b"/>
            <a:pathLst>
              <a:path w="3918" h="5225">
                <a:moveTo>
                  <a:pt x="3918" y="5225"/>
                </a:moveTo>
                <a:lnTo>
                  <a:pt x="870" y="653"/>
                </a:lnTo>
                <a:lnTo>
                  <a:pt x="0" y="0"/>
                </a:lnTo>
                <a:lnTo>
                  <a:pt x="3918" y="5225"/>
                </a:lnTo>
                <a:close/>
              </a:path>
            </a:pathLst>
          </a:custGeom>
          <a:solidFill>
            <a:srgbClr val="7030A0"/>
          </a:solidFill>
          <a:ln>
            <a:solidFill>
              <a:srgbClr val="7030A0"/>
            </a:solidFill>
          </a:ln>
        </p:spPr>
        <p:txBody>
          <a:bodyPr wrap="square" lIns="0" tIns="0" rIns="0" bIns="0" rtlCol="0">
            <a:noAutofit/>
          </a:bodyPr>
          <a:lstStyle/>
          <a:p>
            <a:endParaRPr/>
          </a:p>
        </p:txBody>
      </p:sp>
      <p:sp>
        <p:nvSpPr>
          <p:cNvPr id="12" name="object 12"/>
          <p:cNvSpPr/>
          <p:nvPr/>
        </p:nvSpPr>
        <p:spPr>
          <a:xfrm>
            <a:off x="1042702" y="1111713"/>
            <a:ext cx="3918" cy="5225"/>
          </a:xfrm>
          <a:custGeom>
            <a:avLst/>
            <a:gdLst/>
            <a:ahLst/>
            <a:cxnLst/>
            <a:rect l="l" t="t" r="r" b="b"/>
            <a:pathLst>
              <a:path w="3918" h="5225">
                <a:moveTo>
                  <a:pt x="1523" y="3047"/>
                </a:moveTo>
                <a:lnTo>
                  <a:pt x="3918" y="5225"/>
                </a:lnTo>
                <a:lnTo>
                  <a:pt x="0" y="0"/>
                </a:lnTo>
                <a:lnTo>
                  <a:pt x="1523" y="3047"/>
                </a:lnTo>
                <a:close/>
              </a:path>
            </a:pathLst>
          </a:custGeom>
          <a:solidFill>
            <a:srgbClr val="7030A0"/>
          </a:solidFill>
          <a:ln>
            <a:solidFill>
              <a:srgbClr val="7030A0"/>
            </a:solidFill>
          </a:ln>
        </p:spPr>
        <p:txBody>
          <a:bodyPr wrap="square" lIns="0" tIns="0" rIns="0" bIns="0" rtlCol="0">
            <a:noAutofit/>
          </a:bodyPr>
          <a:lstStyle/>
          <a:p>
            <a:endParaRPr/>
          </a:p>
        </p:txBody>
      </p:sp>
      <p:sp>
        <p:nvSpPr>
          <p:cNvPr id="13" name="object 13"/>
          <p:cNvSpPr/>
          <p:nvPr/>
        </p:nvSpPr>
        <p:spPr>
          <a:xfrm>
            <a:off x="1015270" y="1047705"/>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7030A0"/>
          </a:solidFill>
          <a:ln>
            <a:solidFill>
              <a:srgbClr val="7030A0"/>
            </a:solidFill>
          </a:ln>
        </p:spPr>
        <p:txBody>
          <a:bodyPr wrap="square" lIns="0" tIns="0" rIns="0" bIns="0" rtlCol="0">
            <a:noAutofit/>
          </a:bodyPr>
          <a:lstStyle/>
          <a:p>
            <a:endParaRPr/>
          </a:p>
        </p:txBody>
      </p:sp>
      <p:sp>
        <p:nvSpPr>
          <p:cNvPr id="14" name="object 14"/>
          <p:cNvSpPr/>
          <p:nvPr/>
        </p:nvSpPr>
        <p:spPr>
          <a:xfrm>
            <a:off x="1067086" y="1076661"/>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7030A0"/>
          </a:solidFill>
          <a:ln>
            <a:solidFill>
              <a:srgbClr val="7030A0"/>
            </a:solidFill>
          </a:ln>
        </p:spPr>
        <p:txBody>
          <a:bodyPr wrap="square" lIns="0" tIns="0" rIns="0" bIns="0" rtlCol="0">
            <a:noAutofit/>
          </a:bodyPr>
          <a:lstStyle/>
          <a:p>
            <a:endParaRPr/>
          </a:p>
        </p:txBody>
      </p:sp>
      <p:sp>
        <p:nvSpPr>
          <p:cNvPr id="15" name="object 15"/>
          <p:cNvSpPr/>
          <p:nvPr/>
        </p:nvSpPr>
        <p:spPr>
          <a:xfrm>
            <a:off x="1012222" y="1081233"/>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7030A0"/>
          </a:solidFill>
          <a:ln>
            <a:solidFill>
              <a:srgbClr val="7030A0"/>
            </a:solidFill>
          </a:ln>
        </p:spPr>
        <p:txBody>
          <a:bodyPr wrap="square" lIns="0" tIns="0" rIns="0" bIns="0" rtlCol="0">
            <a:noAutofit/>
          </a:bodyPr>
          <a:lstStyle/>
          <a:p>
            <a:endParaRPr/>
          </a:p>
        </p:txBody>
      </p:sp>
      <p:sp>
        <p:nvSpPr>
          <p:cNvPr id="16" name="object 16"/>
          <p:cNvSpPr/>
          <p:nvPr/>
        </p:nvSpPr>
        <p:spPr>
          <a:xfrm>
            <a:off x="1077754" y="1079709"/>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7030A0"/>
          </a:solidFill>
          <a:ln>
            <a:solidFill>
              <a:srgbClr val="7030A0"/>
            </a:solidFill>
          </a:ln>
        </p:spPr>
        <p:txBody>
          <a:bodyPr wrap="square" lIns="0" tIns="0" rIns="0" bIns="0" rtlCol="0">
            <a:noAutofit/>
          </a:bodyPr>
          <a:lstStyle/>
          <a:p>
            <a:endParaRPr/>
          </a:p>
        </p:txBody>
      </p:sp>
      <p:sp>
        <p:nvSpPr>
          <p:cNvPr id="17" name="object 17"/>
          <p:cNvSpPr/>
          <p:nvPr/>
        </p:nvSpPr>
        <p:spPr>
          <a:xfrm>
            <a:off x="1010698" y="1090377"/>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7030A0"/>
          </a:solidFill>
          <a:ln>
            <a:solidFill>
              <a:srgbClr val="7030A0"/>
            </a:solidFill>
          </a:ln>
        </p:spPr>
        <p:txBody>
          <a:bodyPr wrap="square" lIns="0" tIns="0" rIns="0" bIns="0" rtlCol="0">
            <a:noAutofit/>
          </a:bodyPr>
          <a:lstStyle/>
          <a:p>
            <a:endParaRPr/>
          </a:p>
        </p:txBody>
      </p:sp>
      <p:sp>
        <p:nvSpPr>
          <p:cNvPr id="18" name="object 18"/>
          <p:cNvSpPr/>
          <p:nvPr/>
        </p:nvSpPr>
        <p:spPr>
          <a:xfrm>
            <a:off x="1080802" y="1111713"/>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7030A0"/>
          </a:solidFill>
          <a:ln>
            <a:solidFill>
              <a:srgbClr val="7030A0"/>
            </a:solidFill>
          </a:ln>
        </p:spPr>
        <p:txBody>
          <a:bodyPr wrap="square" lIns="0" tIns="0" rIns="0" bIns="0" rtlCol="0">
            <a:noAutofit/>
          </a:bodyPr>
          <a:lstStyle/>
          <a:p>
            <a:endParaRPr/>
          </a:p>
        </p:txBody>
      </p:sp>
      <p:sp>
        <p:nvSpPr>
          <p:cNvPr id="19" name="object 19"/>
          <p:cNvSpPr/>
          <p:nvPr/>
        </p:nvSpPr>
        <p:spPr>
          <a:xfrm>
            <a:off x="1015270" y="1116285"/>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7030A0"/>
          </a:solidFill>
          <a:ln>
            <a:solidFill>
              <a:srgbClr val="7030A0"/>
            </a:solidFill>
          </a:ln>
        </p:spPr>
        <p:txBody>
          <a:bodyPr wrap="square" lIns="0" tIns="0" rIns="0" bIns="0" rtlCol="0">
            <a:noAutofit/>
          </a:bodyPr>
          <a:lstStyle/>
          <a:p>
            <a:endParaRPr/>
          </a:p>
        </p:txBody>
      </p:sp>
      <p:sp>
        <p:nvSpPr>
          <p:cNvPr id="20" name="object 20"/>
          <p:cNvSpPr/>
          <p:nvPr/>
        </p:nvSpPr>
        <p:spPr>
          <a:xfrm>
            <a:off x="1010698" y="1072089"/>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7030A0"/>
          </a:solidFill>
          <a:ln>
            <a:solidFill>
              <a:srgbClr val="7030A0"/>
            </a:solidFill>
          </a:ln>
        </p:spPr>
        <p:txBody>
          <a:bodyPr wrap="square" lIns="0" tIns="0" rIns="0" bIns="0" rtlCol="0">
            <a:noAutofit/>
          </a:bodyPr>
          <a:lstStyle/>
          <a:p>
            <a:endParaRPr/>
          </a:p>
        </p:txBody>
      </p:sp>
      <p:sp>
        <p:nvSpPr>
          <p:cNvPr id="21" name="object 21"/>
          <p:cNvSpPr/>
          <p:nvPr/>
        </p:nvSpPr>
        <p:spPr>
          <a:xfrm>
            <a:off x="1085374" y="1104093"/>
            <a:ext cx="1524" cy="6096"/>
          </a:xfrm>
          <a:custGeom>
            <a:avLst/>
            <a:gdLst/>
            <a:ahLst/>
            <a:cxnLst/>
            <a:rect l="l" t="t" r="r" b="b"/>
            <a:pathLst>
              <a:path w="1524" h="6096">
                <a:moveTo>
                  <a:pt x="0" y="6096"/>
                </a:moveTo>
                <a:lnTo>
                  <a:pt x="1524" y="3047"/>
                </a:lnTo>
                <a:lnTo>
                  <a:pt x="1524" y="0"/>
                </a:lnTo>
                <a:lnTo>
                  <a:pt x="0" y="6096"/>
                </a:lnTo>
                <a:close/>
              </a:path>
            </a:pathLst>
          </a:custGeom>
          <a:solidFill>
            <a:srgbClr val="7030A0"/>
          </a:solidFill>
          <a:ln>
            <a:solidFill>
              <a:srgbClr val="7030A0"/>
            </a:solidFill>
          </a:ln>
        </p:spPr>
        <p:txBody>
          <a:bodyPr wrap="square" lIns="0" tIns="0" rIns="0" bIns="0" rtlCol="0">
            <a:noAutofit/>
          </a:bodyPr>
          <a:lstStyle/>
          <a:p>
            <a:endParaRPr/>
          </a:p>
        </p:txBody>
      </p:sp>
      <p:sp>
        <p:nvSpPr>
          <p:cNvPr id="7" name="object 7"/>
          <p:cNvSpPr/>
          <p:nvPr/>
        </p:nvSpPr>
        <p:spPr>
          <a:xfrm>
            <a:off x="774060" y="348989"/>
            <a:ext cx="9144000" cy="6858000"/>
          </a:xfrm>
          <a:custGeom>
            <a:avLst/>
            <a:gdLst/>
            <a:ahLst/>
            <a:cxnLst/>
            <a:rect l="l" t="t" r="r" b="b"/>
            <a:pathLst>
              <a:path w="9144000" h="6858000">
                <a:moveTo>
                  <a:pt x="9143993" y="3429006"/>
                </a:moveTo>
                <a:lnTo>
                  <a:pt x="0" y="3429006"/>
                </a:lnTo>
                <a:lnTo>
                  <a:pt x="0" y="6857975"/>
                </a:lnTo>
                <a:lnTo>
                  <a:pt x="9143993" y="6858000"/>
                </a:lnTo>
                <a:lnTo>
                  <a:pt x="9143993" y="3429006"/>
                </a:lnTo>
                <a:close/>
              </a:path>
            </a:pathLst>
          </a:custGeom>
          <a:solidFill>
            <a:srgbClr val="FFFFFF"/>
          </a:solidFill>
        </p:spPr>
        <p:txBody>
          <a:bodyPr wrap="square" lIns="0" tIns="0" rIns="0" bIns="0" rtlCol="0">
            <a:noAutofit/>
          </a:bodyPr>
          <a:lstStyle/>
          <a:p>
            <a:endParaRPr/>
          </a:p>
        </p:txBody>
      </p:sp>
      <p:sp>
        <p:nvSpPr>
          <p:cNvPr id="6" name="object 6"/>
          <p:cNvSpPr txBox="1"/>
          <p:nvPr/>
        </p:nvSpPr>
        <p:spPr>
          <a:xfrm>
            <a:off x="1407958" y="442661"/>
            <a:ext cx="8913496" cy="532891"/>
          </a:xfrm>
          <a:prstGeom prst="rect">
            <a:avLst/>
          </a:prstGeom>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Azerbaijan startup ecosystem</a:t>
            </a:r>
            <a:endParaRPr sz="4000" dirty="0">
              <a:solidFill>
                <a:srgbClr val="7030A0"/>
              </a:solidFill>
              <a:latin typeface="Arial"/>
              <a:cs typeface="Arial"/>
            </a:endParaRPr>
          </a:p>
        </p:txBody>
      </p:sp>
      <p:sp>
        <p:nvSpPr>
          <p:cNvPr id="5" name="object 5"/>
          <p:cNvSpPr txBox="1"/>
          <p:nvPr/>
        </p:nvSpPr>
        <p:spPr>
          <a:xfrm>
            <a:off x="1407958" y="1933728"/>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sp>
        <p:nvSpPr>
          <p:cNvPr id="2" name="Rounded Rectangle 1"/>
          <p:cNvSpPr/>
          <p:nvPr/>
        </p:nvSpPr>
        <p:spPr>
          <a:xfrm>
            <a:off x="1096042" y="1453159"/>
            <a:ext cx="2362840" cy="19050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spc="-4" dirty="0" smtClean="0">
                <a:solidFill>
                  <a:schemeClr val="bg1"/>
                </a:solidFill>
                <a:latin typeface="Candara" panose="020E0502030303020204" pitchFamily="34" charset="0"/>
                <a:cs typeface="Arial"/>
              </a:rPr>
              <a:t>500</a:t>
            </a:r>
            <a:endParaRPr lang="en-US" sz="4400" b="1" spc="-4" dirty="0" smtClean="0">
              <a:solidFill>
                <a:schemeClr val="bg1"/>
              </a:solidFill>
              <a:latin typeface="Candara" panose="020E0502030303020204" pitchFamily="34" charset="0"/>
              <a:cs typeface="Arial"/>
            </a:endParaRPr>
          </a:p>
          <a:p>
            <a:pPr algn="ctr"/>
            <a:r>
              <a:rPr lang="en-US" sz="4400" b="1" spc="-4" dirty="0" smtClean="0">
                <a:solidFill>
                  <a:schemeClr val="bg1"/>
                </a:solidFill>
                <a:latin typeface="Candara" panose="020E0502030303020204" pitchFamily="34" charset="0"/>
                <a:cs typeface="Arial"/>
              </a:rPr>
              <a:t>startups</a:t>
            </a:r>
            <a:endParaRPr lang="en-GB" dirty="0">
              <a:solidFill>
                <a:schemeClr val="bg1"/>
              </a:solidFill>
              <a:latin typeface="Candara" panose="020E0502030303020204" pitchFamily="34" charset="0"/>
            </a:endParaRPr>
          </a:p>
        </p:txBody>
      </p:sp>
      <p:sp>
        <p:nvSpPr>
          <p:cNvPr id="25" name="Rounded Rectangle 24"/>
          <p:cNvSpPr/>
          <p:nvPr/>
        </p:nvSpPr>
        <p:spPr>
          <a:xfrm>
            <a:off x="3996854" y="1453061"/>
            <a:ext cx="2362840" cy="19050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spc="-4" dirty="0" smtClean="0">
                <a:solidFill>
                  <a:schemeClr val="tx1"/>
                </a:solidFill>
                <a:latin typeface="Candara" panose="020E0502030303020204" pitchFamily="34" charset="0"/>
                <a:cs typeface="Arial"/>
              </a:rPr>
              <a:t>5</a:t>
            </a:r>
            <a:endParaRPr lang="en-US" sz="6000" b="1" spc="-4" dirty="0">
              <a:solidFill>
                <a:schemeClr val="tx1"/>
              </a:solidFill>
              <a:latin typeface="Candara" panose="020E0502030303020204" pitchFamily="34" charset="0"/>
              <a:cs typeface="Arial"/>
            </a:endParaRPr>
          </a:p>
          <a:p>
            <a:pPr algn="ctr"/>
            <a:r>
              <a:rPr lang="en-US" sz="4400" b="1" spc="-4" dirty="0" smtClean="0">
                <a:solidFill>
                  <a:schemeClr val="tx1"/>
                </a:solidFill>
                <a:latin typeface="Candara" panose="020E0502030303020204" pitchFamily="34" charset="0"/>
                <a:cs typeface="Arial"/>
              </a:rPr>
              <a:t>success</a:t>
            </a:r>
            <a:endParaRPr lang="en-GB" sz="4400" b="1" spc="-4" dirty="0">
              <a:solidFill>
                <a:schemeClr val="tx1"/>
              </a:solidFill>
              <a:latin typeface="Candara" panose="020E0502030303020204" pitchFamily="34" charset="0"/>
              <a:cs typeface="Arial"/>
            </a:endParaRPr>
          </a:p>
        </p:txBody>
      </p:sp>
      <p:sp>
        <p:nvSpPr>
          <p:cNvPr id="26" name="Rounded Rectangle 25"/>
          <p:cNvSpPr/>
          <p:nvPr/>
        </p:nvSpPr>
        <p:spPr>
          <a:xfrm>
            <a:off x="6897666" y="1453061"/>
            <a:ext cx="2362840" cy="19050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spc="-4" dirty="0" smtClean="0">
                <a:solidFill>
                  <a:srgbClr val="FFFF00"/>
                </a:solidFill>
                <a:latin typeface="Candara" panose="020E0502030303020204" pitchFamily="34" charset="0"/>
                <a:cs typeface="Arial"/>
              </a:rPr>
              <a:t>$400k</a:t>
            </a:r>
            <a:endParaRPr lang="en-US" sz="4400" b="1" spc="-4" dirty="0">
              <a:solidFill>
                <a:srgbClr val="FFFF00"/>
              </a:solidFill>
              <a:latin typeface="Candara" panose="020E0502030303020204" pitchFamily="34" charset="0"/>
              <a:cs typeface="Arial"/>
            </a:endParaRPr>
          </a:p>
          <a:p>
            <a:pPr algn="ctr"/>
            <a:r>
              <a:rPr lang="en-US" sz="4400" b="1" spc="-4" dirty="0" smtClean="0">
                <a:solidFill>
                  <a:srgbClr val="FFFF00"/>
                </a:solidFill>
                <a:latin typeface="Candara" panose="020E0502030303020204" pitchFamily="34" charset="0"/>
                <a:cs typeface="Arial"/>
              </a:rPr>
              <a:t>raised</a:t>
            </a:r>
            <a:endParaRPr lang="en-GB" sz="4400" b="1" spc="-4" dirty="0">
              <a:solidFill>
                <a:srgbClr val="FFFF00"/>
              </a:solidFill>
              <a:latin typeface="Candara" panose="020E0502030303020204" pitchFamily="34" charset="0"/>
              <a:cs typeface="Arial"/>
            </a:endParaRPr>
          </a:p>
        </p:txBody>
      </p:sp>
      <p:sp>
        <p:nvSpPr>
          <p:cNvPr id="28" name="Rounded Rectangle 27"/>
          <p:cNvSpPr/>
          <p:nvPr/>
        </p:nvSpPr>
        <p:spPr>
          <a:xfrm>
            <a:off x="2620042" y="3550410"/>
            <a:ext cx="2362840" cy="19050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spc="-4" dirty="0" smtClean="0">
                <a:solidFill>
                  <a:schemeClr val="bg1"/>
                </a:solidFill>
                <a:latin typeface="Candara" panose="020E0502030303020204" pitchFamily="34" charset="0"/>
                <a:cs typeface="Arial"/>
              </a:rPr>
              <a:t>95%</a:t>
            </a:r>
            <a:endParaRPr lang="en-US" sz="4400" b="1" spc="-4" dirty="0" smtClean="0">
              <a:solidFill>
                <a:schemeClr val="bg1"/>
              </a:solidFill>
              <a:latin typeface="Candara" panose="020E0502030303020204" pitchFamily="34" charset="0"/>
              <a:cs typeface="Arial"/>
            </a:endParaRPr>
          </a:p>
          <a:p>
            <a:pPr algn="ctr"/>
            <a:r>
              <a:rPr lang="en-US" sz="4400" b="1" spc="-4" dirty="0">
                <a:solidFill>
                  <a:schemeClr val="bg1"/>
                </a:solidFill>
                <a:latin typeface="Candara" panose="020E0502030303020204" pitchFamily="34" charset="0"/>
                <a:cs typeface="Arial"/>
              </a:rPr>
              <a:t>i</a:t>
            </a:r>
            <a:r>
              <a:rPr lang="en-US" sz="4400" b="1" spc="-4" dirty="0" smtClean="0">
                <a:solidFill>
                  <a:schemeClr val="bg1"/>
                </a:solidFill>
                <a:latin typeface="Candara" panose="020E0502030303020204" pitchFamily="34" charset="0"/>
                <a:cs typeface="Arial"/>
              </a:rPr>
              <a:t>n Baku</a:t>
            </a:r>
            <a:endParaRPr lang="en-GB" dirty="0">
              <a:solidFill>
                <a:schemeClr val="bg1"/>
              </a:solidFill>
              <a:latin typeface="Candara" panose="020E0502030303020204" pitchFamily="34" charset="0"/>
            </a:endParaRPr>
          </a:p>
        </p:txBody>
      </p:sp>
      <p:sp>
        <p:nvSpPr>
          <p:cNvPr id="29" name="Rounded Rectangle 28"/>
          <p:cNvSpPr/>
          <p:nvPr/>
        </p:nvSpPr>
        <p:spPr>
          <a:xfrm>
            <a:off x="5520854" y="3550312"/>
            <a:ext cx="2362840" cy="19050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spc="-4" dirty="0" smtClean="0">
                <a:solidFill>
                  <a:schemeClr val="tx1"/>
                </a:solidFill>
                <a:latin typeface="Candara" panose="020E0502030303020204" pitchFamily="34" charset="0"/>
                <a:cs typeface="Arial"/>
              </a:rPr>
              <a:t>90%</a:t>
            </a:r>
            <a:endParaRPr lang="en-US" sz="6000" b="1" spc="-4" dirty="0">
              <a:solidFill>
                <a:schemeClr val="tx1"/>
              </a:solidFill>
              <a:latin typeface="Candara" panose="020E0502030303020204" pitchFamily="34" charset="0"/>
              <a:cs typeface="Arial"/>
            </a:endParaRPr>
          </a:p>
          <a:p>
            <a:pPr algn="ctr"/>
            <a:r>
              <a:rPr lang="en-US" sz="4400" b="1" spc="-4" dirty="0" smtClean="0">
                <a:solidFill>
                  <a:schemeClr val="tx1"/>
                </a:solidFill>
                <a:latin typeface="Candara" panose="020E0502030303020204" pitchFamily="34" charset="0"/>
                <a:cs typeface="Arial"/>
              </a:rPr>
              <a:t>web</a:t>
            </a:r>
            <a:endParaRPr lang="en-GB" sz="4400" b="1" spc="-4" dirty="0">
              <a:solidFill>
                <a:schemeClr val="tx1"/>
              </a:solidFill>
              <a:latin typeface="Candara" panose="020E0502030303020204" pitchFamily="34" charset="0"/>
              <a:cs typeface="Arial"/>
            </a:endParaRPr>
          </a:p>
        </p:txBody>
      </p:sp>
      <p:pic>
        <p:nvPicPr>
          <p:cNvPr id="3" name="Picture 2"/>
          <p:cNvPicPr>
            <a:picLocks noChangeAspect="1"/>
          </p:cNvPicPr>
          <p:nvPr/>
        </p:nvPicPr>
        <p:blipFill>
          <a:blip r:embed="rId3"/>
          <a:stretch>
            <a:fillRect/>
          </a:stretch>
        </p:blipFill>
        <p:spPr>
          <a:xfrm>
            <a:off x="812875" y="6036236"/>
            <a:ext cx="9415957" cy="1295484"/>
          </a:xfrm>
          <a:prstGeom prst="rect">
            <a:avLst/>
          </a:prstGeom>
        </p:spPr>
      </p:pic>
    </p:spTree>
    <p:extLst>
      <p:ext uri="{BB962C8B-B14F-4D97-AF65-F5344CB8AC3E}">
        <p14:creationId xmlns:p14="http://schemas.microsoft.com/office/powerpoint/2010/main" val="6622535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1078860" y="1454651"/>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1048380" y="1476749"/>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1058178" y="1437996"/>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1020948" y="1466081"/>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93516" y="1402073"/>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1045332" y="1431029"/>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90468" y="1435601"/>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1056000" y="1434077"/>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88944" y="1444745"/>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1059048" y="1466081"/>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93516" y="1470653"/>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88944" y="1426457"/>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1063620" y="1458461"/>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6" name="object 6"/>
          <p:cNvSpPr txBox="1"/>
          <p:nvPr/>
        </p:nvSpPr>
        <p:spPr>
          <a:xfrm>
            <a:off x="1282025" y="151090"/>
            <a:ext cx="8761096" cy="532891"/>
          </a:xfrm>
          <a:prstGeom prst="rect">
            <a:avLst/>
          </a:prstGeom>
          <a:ln>
            <a:noFill/>
          </a:ln>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Analytical framework</a:t>
            </a:r>
          </a:p>
          <a:p>
            <a:pPr marL="12700">
              <a:lnSpc>
                <a:spcPts val="4035"/>
              </a:lnSpc>
              <a:spcBef>
                <a:spcPts val="201"/>
              </a:spcBef>
            </a:pPr>
            <a:r>
              <a:rPr lang="en-US" sz="4000" b="1" spc="-4" dirty="0" smtClean="0">
                <a:solidFill>
                  <a:srgbClr val="7030A0"/>
                </a:solidFill>
                <a:latin typeface="Arial"/>
                <a:cs typeface="Arial"/>
              </a:rPr>
              <a:t>Success or failure factors  </a:t>
            </a:r>
            <a:endParaRPr sz="4000" dirty="0">
              <a:solidFill>
                <a:srgbClr val="7030A0"/>
              </a:solidFill>
              <a:latin typeface="Arial"/>
              <a:cs typeface="Arial"/>
            </a:endParaRPr>
          </a:p>
        </p:txBody>
      </p:sp>
      <p:sp>
        <p:nvSpPr>
          <p:cNvPr id="5" name="object 5"/>
          <p:cNvSpPr txBox="1"/>
          <p:nvPr/>
        </p:nvSpPr>
        <p:spPr>
          <a:xfrm>
            <a:off x="1386204" y="2524281"/>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sp>
        <p:nvSpPr>
          <p:cNvPr id="3" name="Rectangle 2"/>
          <p:cNvSpPr>
            <a:spLocks noChangeArrowheads="1"/>
          </p:cNvSpPr>
          <p:nvPr/>
        </p:nvSpPr>
        <p:spPr bwMode="auto">
          <a:xfrm>
            <a:off x="0" y="0"/>
            <a:ext cx="10693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 name="Picture 3"/>
          <p:cNvPicPr>
            <a:picLocks noChangeAspect="1"/>
          </p:cNvPicPr>
          <p:nvPr/>
        </p:nvPicPr>
        <p:blipFill>
          <a:blip r:embed="rId3"/>
          <a:stretch>
            <a:fillRect/>
          </a:stretch>
        </p:blipFill>
        <p:spPr>
          <a:xfrm>
            <a:off x="709510" y="2085195"/>
            <a:ext cx="9577899" cy="5525860"/>
          </a:xfrm>
          <a:prstGeom prst="rect">
            <a:avLst/>
          </a:prstGeom>
        </p:spPr>
      </p:pic>
      <p:sp>
        <p:nvSpPr>
          <p:cNvPr id="22" name="object 4"/>
          <p:cNvSpPr txBox="1"/>
          <p:nvPr/>
        </p:nvSpPr>
        <p:spPr>
          <a:xfrm>
            <a:off x="2805072" y="1557353"/>
            <a:ext cx="6732627" cy="696185"/>
          </a:xfrm>
          <a:prstGeom prst="rect">
            <a:avLst/>
          </a:prstGeom>
        </p:spPr>
        <p:txBody>
          <a:bodyPr wrap="square" lIns="0" tIns="0" rIns="0" bIns="0" rtlCol="0">
            <a:noAutofit/>
          </a:bodyPr>
          <a:lstStyle/>
          <a:p>
            <a:pPr marL="12700" marR="57398">
              <a:lnSpc>
                <a:spcPts val="3254"/>
              </a:lnSpc>
              <a:spcBef>
                <a:spcPts val="162"/>
              </a:spcBef>
            </a:pPr>
            <a:r>
              <a:rPr lang="en-GB" sz="3200" b="1" dirty="0" smtClean="0">
                <a:solidFill>
                  <a:srgbClr val="FF0000"/>
                </a:solidFill>
              </a:rPr>
              <a:t>external factors vs internal factors</a:t>
            </a:r>
            <a:endParaRPr lang="en-GB" sz="2000" b="1" dirty="0" smtClean="0">
              <a:solidFill>
                <a:srgbClr val="FF0000"/>
              </a:solidFill>
            </a:endParaRPr>
          </a:p>
          <a:p>
            <a:pPr marL="12700" marR="57398">
              <a:lnSpc>
                <a:spcPct val="95825"/>
              </a:lnSpc>
              <a:spcBef>
                <a:spcPts val="771"/>
              </a:spcBef>
            </a:pPr>
            <a:r>
              <a:rPr lang="en-GB" sz="3200" b="1" dirty="0" smtClean="0">
                <a:solidFill>
                  <a:srgbClr val="FF0000"/>
                </a:solidFill>
              </a:rPr>
              <a:t>      </a:t>
            </a:r>
            <a:endParaRPr lang="az-Latn-AZ" sz="3200" b="1" dirty="0" smtClean="0">
              <a:solidFill>
                <a:srgbClr val="FF0000"/>
              </a:solidFill>
            </a:endParaRPr>
          </a:p>
        </p:txBody>
      </p:sp>
    </p:spTree>
    <p:extLst>
      <p:ext uri="{BB962C8B-B14F-4D97-AF65-F5344CB8AC3E}">
        <p14:creationId xmlns:p14="http://schemas.microsoft.com/office/powerpoint/2010/main" val="22493357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995997" y="1160465"/>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965517" y="1182563"/>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975315" y="1143810"/>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938085" y="1171895"/>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10653" y="1107887"/>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962469" y="1136843"/>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07605" y="1141415"/>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973137" y="1139891"/>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06081" y="1150559"/>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976185" y="1171895"/>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10653" y="1176467"/>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06081" y="1132271"/>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980757" y="1164275"/>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6" name="object 6"/>
          <p:cNvSpPr txBox="1"/>
          <p:nvPr/>
        </p:nvSpPr>
        <p:spPr>
          <a:xfrm>
            <a:off x="646232" y="403451"/>
            <a:ext cx="9704456" cy="532891"/>
          </a:xfrm>
          <a:prstGeom prst="rect">
            <a:avLst/>
          </a:prstGeom>
          <a:ln>
            <a:solidFill>
              <a:schemeClr val="bg1"/>
            </a:solidFill>
          </a:ln>
        </p:spPr>
        <p:txBody>
          <a:bodyPr wrap="square" lIns="0" tIns="0" rIns="0" bIns="0" rtlCol="0">
            <a:noAutofit/>
          </a:bodyPr>
          <a:lstStyle/>
          <a:p>
            <a:pPr marL="12700" algn="ctr">
              <a:lnSpc>
                <a:spcPts val="4035"/>
              </a:lnSpc>
              <a:spcBef>
                <a:spcPts val="201"/>
              </a:spcBef>
            </a:pPr>
            <a:r>
              <a:rPr lang="en-US" sz="4000" b="1" spc="-4" dirty="0" smtClean="0">
                <a:solidFill>
                  <a:srgbClr val="7030A0"/>
                </a:solidFill>
                <a:latin typeface="Arial"/>
                <a:cs typeface="Arial"/>
              </a:rPr>
              <a:t>Researched cases – startup stories </a:t>
            </a:r>
            <a:endParaRPr sz="4000" dirty="0">
              <a:solidFill>
                <a:srgbClr val="7030A0"/>
              </a:solidFill>
              <a:latin typeface="Arial"/>
              <a:cs typeface="Arial"/>
            </a:endParaRPr>
          </a:p>
        </p:txBody>
      </p:sp>
      <p:sp>
        <p:nvSpPr>
          <p:cNvPr id="5" name="object 5"/>
          <p:cNvSpPr txBox="1"/>
          <p:nvPr/>
        </p:nvSpPr>
        <p:spPr>
          <a:xfrm>
            <a:off x="1386204" y="1939065"/>
            <a:ext cx="296676" cy="1057147"/>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a:p>
            <a:pPr marL="12700">
              <a:lnSpc>
                <a:spcPct val="100000"/>
              </a:lnSpc>
              <a:spcBef>
                <a:spcPts val="583"/>
              </a:spcBef>
            </a:pPr>
            <a:r>
              <a:rPr sz="3500" dirty="0" smtClean="0">
                <a:solidFill>
                  <a:srgbClr val="F1B13E"/>
                </a:solidFill>
                <a:latin typeface="Times New Roman"/>
                <a:cs typeface="Times New Roman"/>
              </a:rPr>
              <a:t> </a:t>
            </a:r>
            <a:endParaRPr sz="3500">
              <a:latin typeface="Times New Roman"/>
              <a:cs typeface="Times New Roman"/>
            </a:endParaRPr>
          </a:p>
        </p:txBody>
      </p:sp>
      <p:sp>
        <p:nvSpPr>
          <p:cNvPr id="4" name="object 4"/>
          <p:cNvSpPr txBox="1"/>
          <p:nvPr/>
        </p:nvSpPr>
        <p:spPr>
          <a:xfrm>
            <a:off x="1038453" y="1590972"/>
            <a:ext cx="8796743" cy="696185"/>
          </a:xfrm>
          <a:prstGeom prst="rect">
            <a:avLst/>
          </a:prstGeom>
        </p:spPr>
        <p:txBody>
          <a:bodyPr wrap="square" lIns="0" tIns="0" rIns="0" bIns="0" rtlCol="0">
            <a:noAutofit/>
          </a:bodyPr>
          <a:lstStyle/>
          <a:p>
            <a:pPr marL="469900" marR="57398" indent="-457200">
              <a:lnSpc>
                <a:spcPts val="3254"/>
              </a:lnSpc>
              <a:spcBef>
                <a:spcPts val="162"/>
              </a:spcBef>
              <a:buFont typeface="Arial" panose="020B0604020202020204" pitchFamily="34" charset="0"/>
              <a:buChar char="•"/>
            </a:pPr>
            <a:r>
              <a:rPr lang="en-US" sz="3200" b="1" dirty="0" err="1" smtClean="0"/>
              <a:t>GoldenPay</a:t>
            </a:r>
            <a:r>
              <a:rPr lang="en-US" sz="3200" dirty="0" smtClean="0"/>
              <a:t> – e-payment platform</a:t>
            </a:r>
          </a:p>
          <a:p>
            <a:pPr marL="469900" marR="57398" indent="-457200">
              <a:lnSpc>
                <a:spcPts val="3254"/>
              </a:lnSpc>
              <a:spcBef>
                <a:spcPts val="162"/>
              </a:spcBef>
              <a:buFont typeface="Arial" panose="020B0604020202020204" pitchFamily="34" charset="0"/>
              <a:buChar char="•"/>
            </a:pPr>
            <a:r>
              <a:rPr lang="en-US" sz="3200" b="1" dirty="0" err="1" smtClean="0"/>
              <a:t>Manads</a:t>
            </a:r>
            <a:r>
              <a:rPr lang="en-US" sz="3200" dirty="0" smtClean="0"/>
              <a:t> – mobile ads platform</a:t>
            </a:r>
          </a:p>
          <a:p>
            <a:pPr marL="469900" marR="57398" indent="-457200">
              <a:lnSpc>
                <a:spcPts val="3254"/>
              </a:lnSpc>
              <a:spcBef>
                <a:spcPts val="162"/>
              </a:spcBef>
              <a:buFont typeface="Arial" panose="020B0604020202020204" pitchFamily="34" charset="0"/>
              <a:buChar char="•"/>
            </a:pPr>
            <a:r>
              <a:rPr lang="en-US" sz="3200" b="1" dirty="0" err="1" smtClean="0"/>
              <a:t>NetTrends</a:t>
            </a:r>
            <a:r>
              <a:rPr lang="en-US" sz="3200" dirty="0" smtClean="0"/>
              <a:t> – social network data tracker</a:t>
            </a:r>
          </a:p>
          <a:p>
            <a:pPr marL="469900" marR="57398" indent="-457200">
              <a:lnSpc>
                <a:spcPts val="3254"/>
              </a:lnSpc>
              <a:spcBef>
                <a:spcPts val="162"/>
              </a:spcBef>
              <a:buFont typeface="Arial" panose="020B0604020202020204" pitchFamily="34" charset="0"/>
              <a:buChar char="•"/>
            </a:pPr>
            <a:r>
              <a:rPr lang="en-US" sz="3200" b="1" dirty="0" err="1" smtClean="0"/>
              <a:t>WeTravel</a:t>
            </a:r>
            <a:r>
              <a:rPr lang="en-US" sz="3200" dirty="0" smtClean="0"/>
              <a:t> – US based traveling platform</a:t>
            </a:r>
          </a:p>
          <a:p>
            <a:pPr marL="469900" marR="57398" indent="-457200">
              <a:lnSpc>
                <a:spcPts val="3254"/>
              </a:lnSpc>
              <a:spcBef>
                <a:spcPts val="162"/>
              </a:spcBef>
              <a:buFont typeface="Arial" panose="020B0604020202020204" pitchFamily="34" charset="0"/>
              <a:buChar char="•"/>
            </a:pPr>
            <a:r>
              <a:rPr lang="en-US" sz="3200" b="1" dirty="0" err="1" smtClean="0"/>
              <a:t>Keepface</a:t>
            </a:r>
            <a:r>
              <a:rPr lang="en-US" sz="3200" dirty="0" smtClean="0"/>
              <a:t> – influencer marketing platforms</a:t>
            </a:r>
          </a:p>
          <a:p>
            <a:pPr marL="469900" marR="57398" indent="-457200">
              <a:lnSpc>
                <a:spcPts val="3254"/>
              </a:lnSpc>
              <a:spcBef>
                <a:spcPts val="162"/>
              </a:spcBef>
              <a:buFont typeface="Arial" panose="020B0604020202020204" pitchFamily="34" charset="0"/>
              <a:buChar char="•"/>
            </a:pPr>
            <a:endParaRPr lang="az-Latn-AZ" sz="3200" dirty="0" smtClean="0"/>
          </a:p>
        </p:txBody>
      </p:sp>
      <p:sp>
        <p:nvSpPr>
          <p:cNvPr id="3" name="object 3"/>
          <p:cNvSpPr txBox="1"/>
          <p:nvPr/>
        </p:nvSpPr>
        <p:spPr>
          <a:xfrm>
            <a:off x="1386204" y="3597177"/>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pic>
        <p:nvPicPr>
          <p:cNvPr id="1028"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0500" y="4451138"/>
            <a:ext cx="18288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manad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51374" y="4357475"/>
            <a:ext cx="1228726" cy="122872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nettrends"/>
          <p:cNvPicPr>
            <a:picLocks noChangeAspect="1" noChangeArrowheads="1"/>
          </p:cNvPicPr>
          <p:nvPr/>
        </p:nvPicPr>
        <p:blipFill rotWithShape="1">
          <a:blip r:embed="rId5">
            <a:extLst>
              <a:ext uri="{28A0092B-C50C-407E-A947-70E740481C1C}">
                <a14:useLocalDpi xmlns:a14="http://schemas.microsoft.com/office/drawing/2010/main" val="0"/>
              </a:ext>
            </a:extLst>
          </a:blip>
          <a:srcRect l="994" t="1514" r="78450" b="88611"/>
          <a:stretch/>
        </p:blipFill>
        <p:spPr bwMode="auto">
          <a:xfrm>
            <a:off x="7099300" y="4387849"/>
            <a:ext cx="2819400" cy="101578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lated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9548" y="5586199"/>
            <a:ext cx="3467100" cy="1838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Related image"/>
          <p:cNvPicPr>
            <a:picLocks noChangeAspect="1" noChangeArrowheads="1"/>
          </p:cNvPicPr>
          <p:nvPr/>
        </p:nvPicPr>
        <p:blipFill rotWithShape="1">
          <a:blip r:embed="rId7">
            <a:extLst>
              <a:ext uri="{28A0092B-C50C-407E-A947-70E740481C1C}">
                <a14:useLocalDpi xmlns:a14="http://schemas.microsoft.com/office/drawing/2010/main" val="0"/>
              </a:ext>
            </a:extLst>
          </a:blip>
          <a:srcRect t="12222" b="45111"/>
          <a:stretch/>
        </p:blipFill>
        <p:spPr bwMode="auto">
          <a:xfrm>
            <a:off x="5880100" y="5892589"/>
            <a:ext cx="28575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2452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995997" y="1160465"/>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965517" y="1182563"/>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975315" y="1143810"/>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938085" y="1171895"/>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10653" y="1107887"/>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962469" y="1136843"/>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07605" y="1141415"/>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973137" y="1139891"/>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06081" y="1150559"/>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976185" y="1171895"/>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10653" y="1176467"/>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06081" y="1132271"/>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980757" y="1164275"/>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6" name="object 6"/>
          <p:cNvSpPr txBox="1"/>
          <p:nvPr/>
        </p:nvSpPr>
        <p:spPr>
          <a:xfrm>
            <a:off x="646232" y="403451"/>
            <a:ext cx="9704456" cy="532891"/>
          </a:xfrm>
          <a:prstGeom prst="rect">
            <a:avLst/>
          </a:prstGeom>
          <a:ln>
            <a:solidFill>
              <a:schemeClr val="bg1"/>
            </a:solidFill>
          </a:ln>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Factor 1 – </a:t>
            </a:r>
            <a:r>
              <a:rPr lang="en-US" sz="4000" b="1" spc="-4" dirty="0" smtClean="0">
                <a:solidFill>
                  <a:srgbClr val="7030A0"/>
                </a:solidFill>
                <a:latin typeface="Arial"/>
                <a:cs typeface="Arial"/>
              </a:rPr>
              <a:t>Ecosystem / institutional</a:t>
            </a:r>
            <a:endParaRPr sz="4000" dirty="0">
              <a:solidFill>
                <a:srgbClr val="7030A0"/>
              </a:solidFill>
              <a:latin typeface="Arial"/>
              <a:cs typeface="Arial"/>
            </a:endParaRPr>
          </a:p>
        </p:txBody>
      </p:sp>
      <p:sp>
        <p:nvSpPr>
          <p:cNvPr id="5" name="object 5"/>
          <p:cNvSpPr txBox="1"/>
          <p:nvPr/>
        </p:nvSpPr>
        <p:spPr>
          <a:xfrm>
            <a:off x="1386204" y="1939065"/>
            <a:ext cx="296676" cy="1057147"/>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a:p>
            <a:pPr marL="12700">
              <a:lnSpc>
                <a:spcPct val="100000"/>
              </a:lnSpc>
              <a:spcBef>
                <a:spcPts val="583"/>
              </a:spcBef>
            </a:pPr>
            <a:r>
              <a:rPr sz="3500" dirty="0" smtClean="0">
                <a:solidFill>
                  <a:srgbClr val="F1B13E"/>
                </a:solidFill>
                <a:latin typeface="Times New Roman"/>
                <a:cs typeface="Times New Roman"/>
              </a:rPr>
              <a:t> </a:t>
            </a:r>
            <a:endParaRPr sz="3500">
              <a:latin typeface="Times New Roman"/>
              <a:cs typeface="Times New Roman"/>
            </a:endParaRPr>
          </a:p>
        </p:txBody>
      </p:sp>
      <p:sp>
        <p:nvSpPr>
          <p:cNvPr id="4" name="object 4"/>
          <p:cNvSpPr txBox="1"/>
          <p:nvPr/>
        </p:nvSpPr>
        <p:spPr>
          <a:xfrm>
            <a:off x="1009712" y="1377057"/>
            <a:ext cx="9340976" cy="1854454"/>
          </a:xfrm>
          <a:prstGeom prst="rect">
            <a:avLst/>
          </a:prstGeom>
        </p:spPr>
        <p:txBody>
          <a:bodyPr wrap="square" lIns="0" tIns="0" rIns="0" bIns="0" rtlCol="0">
            <a:noAutofit/>
          </a:bodyPr>
          <a:lstStyle/>
          <a:p>
            <a:pPr marL="12700" marR="57398">
              <a:lnSpc>
                <a:spcPts val="3254"/>
              </a:lnSpc>
              <a:spcBef>
                <a:spcPts val="162"/>
              </a:spcBef>
            </a:pPr>
            <a:r>
              <a:rPr lang="en-GB" sz="3200" dirty="0" err="1"/>
              <a:t>Startups</a:t>
            </a:r>
            <a:r>
              <a:rPr lang="en-GB" sz="3200" dirty="0"/>
              <a:t> in other places are just doing what </a:t>
            </a:r>
            <a:r>
              <a:rPr lang="en-GB" sz="3200" dirty="0" err="1"/>
              <a:t>startups</a:t>
            </a:r>
            <a:r>
              <a:rPr lang="en-GB" sz="3200" dirty="0"/>
              <a:t> naturally do: </a:t>
            </a:r>
            <a:r>
              <a:rPr lang="en-GB" sz="3200" b="1" dirty="0">
                <a:solidFill>
                  <a:srgbClr val="FF0000"/>
                </a:solidFill>
              </a:rPr>
              <a:t>fail</a:t>
            </a:r>
            <a:r>
              <a:rPr lang="en-GB" sz="3200" dirty="0"/>
              <a:t>. </a:t>
            </a:r>
            <a:endParaRPr lang="en-GB" sz="3200" dirty="0" smtClean="0"/>
          </a:p>
          <a:p>
            <a:pPr marL="12700" marR="57398">
              <a:lnSpc>
                <a:spcPts val="3254"/>
              </a:lnSpc>
              <a:spcBef>
                <a:spcPts val="162"/>
              </a:spcBef>
            </a:pPr>
            <a:r>
              <a:rPr lang="en-GB" sz="3200" dirty="0" smtClean="0"/>
              <a:t>The </a:t>
            </a:r>
            <a:r>
              <a:rPr lang="en-GB" sz="3200" b="1" dirty="0"/>
              <a:t>real</a:t>
            </a:r>
            <a:r>
              <a:rPr lang="en-GB" sz="3200" dirty="0"/>
              <a:t> </a:t>
            </a:r>
            <a:r>
              <a:rPr lang="en-GB" sz="3200" b="1" dirty="0"/>
              <a:t>question</a:t>
            </a:r>
            <a:r>
              <a:rPr lang="en-GB" sz="3200" dirty="0"/>
              <a:t> is, </a:t>
            </a:r>
            <a:r>
              <a:rPr lang="en-GB" sz="3200" dirty="0">
                <a:solidFill>
                  <a:srgbClr val="FF0000"/>
                </a:solidFill>
              </a:rPr>
              <a:t>what's </a:t>
            </a:r>
            <a:r>
              <a:rPr lang="en-GB" sz="3200" i="1" dirty="0">
                <a:solidFill>
                  <a:srgbClr val="FF0000"/>
                </a:solidFill>
              </a:rPr>
              <a:t>saving</a:t>
            </a:r>
            <a:r>
              <a:rPr lang="en-GB" sz="3200" dirty="0">
                <a:solidFill>
                  <a:srgbClr val="FF0000"/>
                </a:solidFill>
              </a:rPr>
              <a:t> </a:t>
            </a:r>
            <a:r>
              <a:rPr lang="en-GB" sz="3200" dirty="0" err="1">
                <a:solidFill>
                  <a:srgbClr val="FF0000"/>
                </a:solidFill>
              </a:rPr>
              <a:t>startups</a:t>
            </a:r>
            <a:r>
              <a:rPr lang="en-GB" sz="3200" dirty="0">
                <a:solidFill>
                  <a:srgbClr val="FF0000"/>
                </a:solidFill>
              </a:rPr>
              <a:t> in places </a:t>
            </a:r>
            <a:r>
              <a:rPr lang="en-GB" sz="3200" dirty="0" smtClean="0"/>
              <a:t>like </a:t>
            </a:r>
            <a:r>
              <a:rPr lang="en-GB" sz="3200" dirty="0"/>
              <a:t>Silicon Valley</a:t>
            </a:r>
            <a:r>
              <a:rPr lang="en-GB" sz="3200" dirty="0" smtClean="0"/>
              <a:t>?</a:t>
            </a:r>
            <a:endParaRPr lang="en-GB" sz="2000" dirty="0" smtClean="0"/>
          </a:p>
          <a:p>
            <a:pPr marL="12700" marR="57398">
              <a:lnSpc>
                <a:spcPts val="3254"/>
              </a:lnSpc>
              <a:spcBef>
                <a:spcPts val="162"/>
              </a:spcBef>
            </a:pPr>
            <a:endParaRPr lang="en-US" sz="2000" dirty="0" smtClean="0"/>
          </a:p>
          <a:p>
            <a:pPr marL="12700" marR="57398">
              <a:lnSpc>
                <a:spcPts val="3254"/>
              </a:lnSpc>
              <a:spcBef>
                <a:spcPts val="162"/>
              </a:spcBef>
            </a:pPr>
            <a:r>
              <a:rPr lang="en-US" sz="3600" b="1" dirty="0" smtClean="0">
                <a:solidFill>
                  <a:srgbClr val="FF0000"/>
                </a:solidFill>
              </a:rPr>
              <a:t>BAD </a:t>
            </a:r>
            <a:r>
              <a:rPr lang="en-US" sz="3600" b="1" dirty="0" smtClean="0">
                <a:solidFill>
                  <a:srgbClr val="FF0000"/>
                </a:solidFill>
              </a:rPr>
              <a:t>LOCATION</a:t>
            </a:r>
          </a:p>
          <a:p>
            <a:pPr marL="12700" marR="57398">
              <a:lnSpc>
                <a:spcPts val="3254"/>
              </a:lnSpc>
              <a:spcBef>
                <a:spcPts val="162"/>
              </a:spcBef>
            </a:pPr>
            <a:r>
              <a:rPr lang="en-US" sz="3600" b="1" dirty="0" smtClean="0">
                <a:solidFill>
                  <a:srgbClr val="FF0000"/>
                </a:solidFill>
              </a:rPr>
              <a:t>POOR CONNECTION</a:t>
            </a:r>
          </a:p>
          <a:p>
            <a:pPr marL="12700" marR="57398">
              <a:lnSpc>
                <a:spcPts val="3254"/>
              </a:lnSpc>
              <a:spcBef>
                <a:spcPts val="162"/>
              </a:spcBef>
            </a:pPr>
            <a:endParaRPr lang="en-GB" sz="3600" b="1" dirty="0">
              <a:solidFill>
                <a:srgbClr val="FF0000"/>
              </a:solidFill>
            </a:endParaRPr>
          </a:p>
          <a:p>
            <a:pPr marL="12700" marR="57398">
              <a:lnSpc>
                <a:spcPct val="95825"/>
              </a:lnSpc>
              <a:spcBef>
                <a:spcPts val="771"/>
              </a:spcBef>
            </a:pPr>
            <a:r>
              <a:rPr lang="en-GB" sz="3200" dirty="0" smtClean="0"/>
              <a:t>      </a:t>
            </a:r>
            <a:endParaRPr lang="az-Latn-AZ" sz="3200" dirty="0" smtClean="0"/>
          </a:p>
        </p:txBody>
      </p:sp>
      <p:pic>
        <p:nvPicPr>
          <p:cNvPr id="8194"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49868" b="18274"/>
          <a:stretch/>
        </p:blipFill>
        <p:spPr bwMode="auto">
          <a:xfrm>
            <a:off x="676861" y="5516656"/>
            <a:ext cx="9753600" cy="2057400"/>
          </a:xfrm>
          <a:prstGeom prst="rect">
            <a:avLst/>
          </a:prstGeom>
          <a:noFill/>
          <a:extLst>
            <a:ext uri="{909E8E84-426E-40DD-AFC4-6F175D3DCCD1}">
              <a14:hiddenFill xmlns:a14="http://schemas.microsoft.com/office/drawing/2010/main">
                <a:solidFill>
                  <a:srgbClr val="FFFFFF"/>
                </a:solidFill>
              </a14:hiddenFill>
            </a:ext>
          </a:extLst>
        </p:spPr>
      </p:pic>
      <p:sp>
        <p:nvSpPr>
          <p:cNvPr id="25" name="object 4"/>
          <p:cNvSpPr txBox="1"/>
          <p:nvPr/>
        </p:nvSpPr>
        <p:spPr>
          <a:xfrm>
            <a:off x="5194300" y="4478656"/>
            <a:ext cx="1241743" cy="267970"/>
          </a:xfrm>
          <a:prstGeom prst="rect">
            <a:avLst/>
          </a:prstGeom>
        </p:spPr>
        <p:txBody>
          <a:bodyPr wrap="square" lIns="0" tIns="0" rIns="0" bIns="0" rtlCol="0">
            <a:noAutofit/>
          </a:bodyPr>
          <a:lstStyle/>
          <a:p>
            <a:pPr marL="12700" marR="57398">
              <a:lnSpc>
                <a:spcPts val="3254"/>
              </a:lnSpc>
              <a:spcBef>
                <a:spcPts val="162"/>
              </a:spcBef>
            </a:pPr>
            <a:r>
              <a:rPr lang="az-Latn-AZ" sz="16600" dirty="0" smtClean="0">
                <a:solidFill>
                  <a:srgbClr val="00B050"/>
                </a:solidFill>
                <a:latin typeface="Arial"/>
                <a:cs typeface="Arial"/>
              </a:rPr>
              <a:t>ʽʽ</a:t>
            </a:r>
            <a:endParaRPr lang="az-Latn-AZ" sz="4400" dirty="0" smtClean="0"/>
          </a:p>
        </p:txBody>
      </p:sp>
      <p:sp>
        <p:nvSpPr>
          <p:cNvPr id="26" name="object 4"/>
          <p:cNvSpPr txBox="1"/>
          <p:nvPr/>
        </p:nvSpPr>
        <p:spPr>
          <a:xfrm>
            <a:off x="2984500" y="3402444"/>
            <a:ext cx="7595492" cy="2090419"/>
          </a:xfrm>
          <a:prstGeom prst="rect">
            <a:avLst/>
          </a:prstGeom>
        </p:spPr>
        <p:txBody>
          <a:bodyPr wrap="square" lIns="0" tIns="0" rIns="0" bIns="0" rtlCol="0">
            <a:noAutofit/>
          </a:bodyPr>
          <a:lstStyle/>
          <a:p>
            <a:pPr marL="12700" marR="57398" algn="r">
              <a:lnSpc>
                <a:spcPts val="3254"/>
              </a:lnSpc>
              <a:spcBef>
                <a:spcPts val="162"/>
              </a:spcBef>
            </a:pPr>
            <a:r>
              <a:rPr lang="az-Latn-AZ" sz="3200" dirty="0" smtClean="0"/>
              <a:t>Place </a:t>
            </a:r>
            <a:r>
              <a:rPr lang="az-Latn-AZ" sz="3200" dirty="0"/>
              <a:t>means much </a:t>
            </a:r>
            <a:r>
              <a:rPr lang="az-Latn-AZ" sz="3200" dirty="0" smtClean="0"/>
              <a:t>mor</a:t>
            </a:r>
            <a:r>
              <a:rPr lang="en-US" sz="3200" dirty="0"/>
              <a:t>e</a:t>
            </a:r>
            <a:endParaRPr lang="en-GB" sz="3200" dirty="0" smtClean="0"/>
          </a:p>
          <a:p>
            <a:pPr marL="12700" marR="57398" algn="r">
              <a:lnSpc>
                <a:spcPct val="95825"/>
              </a:lnSpc>
              <a:spcBef>
                <a:spcPts val="771"/>
              </a:spcBef>
            </a:pPr>
            <a:r>
              <a:rPr lang="en-GB" sz="3200" dirty="0" smtClean="0"/>
              <a:t>Connection is the half of success</a:t>
            </a:r>
          </a:p>
          <a:p>
            <a:pPr marL="12700" marR="57398" algn="r">
              <a:lnSpc>
                <a:spcPct val="95825"/>
              </a:lnSpc>
              <a:spcBef>
                <a:spcPts val="771"/>
              </a:spcBef>
            </a:pPr>
            <a:r>
              <a:rPr lang="en-GB" sz="3200" dirty="0" smtClean="0"/>
              <a:t>Legal problems hamper the </a:t>
            </a:r>
            <a:r>
              <a:rPr lang="en-GB" sz="3200" dirty="0" smtClean="0"/>
              <a:t>success</a:t>
            </a:r>
            <a:endParaRPr lang="en-GB" sz="3200" dirty="0" smtClean="0"/>
          </a:p>
          <a:p>
            <a:pPr marL="12700" marR="57398" algn="r">
              <a:lnSpc>
                <a:spcPct val="95825"/>
              </a:lnSpc>
              <a:spcBef>
                <a:spcPts val="771"/>
              </a:spcBef>
            </a:pPr>
            <a:r>
              <a:rPr lang="en-GB" sz="3200" dirty="0" smtClean="0"/>
              <a:t>Do we need policy?</a:t>
            </a:r>
          </a:p>
          <a:p>
            <a:pPr marL="12700" marR="57398" algn="r">
              <a:lnSpc>
                <a:spcPct val="95825"/>
              </a:lnSpc>
              <a:spcBef>
                <a:spcPts val="771"/>
              </a:spcBef>
            </a:pPr>
            <a:r>
              <a:rPr lang="en-GB" sz="3200" dirty="0" smtClean="0"/>
              <a:t>      </a:t>
            </a:r>
            <a:endParaRPr lang="az-Latn-AZ" sz="3200" dirty="0" smtClean="0"/>
          </a:p>
        </p:txBody>
      </p:sp>
    </p:spTree>
    <p:extLst>
      <p:ext uri="{BB962C8B-B14F-4D97-AF65-F5344CB8AC3E}">
        <p14:creationId xmlns:p14="http://schemas.microsoft.com/office/powerpoint/2010/main" val="25336187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995997" y="1160465"/>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965517" y="1182563"/>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975315" y="1143810"/>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938085" y="1171895"/>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10653" y="1107887"/>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962469" y="1136843"/>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07605" y="1141415"/>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973137" y="1139891"/>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06081" y="1150559"/>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976185" y="1171895"/>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10653" y="1176467"/>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06081" y="1132271"/>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980757" y="1164275"/>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6" name="object 6"/>
          <p:cNvSpPr txBox="1"/>
          <p:nvPr/>
        </p:nvSpPr>
        <p:spPr>
          <a:xfrm>
            <a:off x="646232" y="403451"/>
            <a:ext cx="9704456" cy="532891"/>
          </a:xfrm>
          <a:prstGeom prst="rect">
            <a:avLst/>
          </a:prstGeom>
          <a:ln>
            <a:solidFill>
              <a:schemeClr val="bg1"/>
            </a:solidFill>
          </a:ln>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Factor 2 – Market, product, technology</a:t>
            </a:r>
            <a:endParaRPr sz="4000" dirty="0">
              <a:solidFill>
                <a:srgbClr val="7030A0"/>
              </a:solidFill>
              <a:latin typeface="Arial"/>
              <a:cs typeface="Arial"/>
            </a:endParaRPr>
          </a:p>
        </p:txBody>
      </p:sp>
      <p:sp>
        <p:nvSpPr>
          <p:cNvPr id="5" name="object 5"/>
          <p:cNvSpPr txBox="1"/>
          <p:nvPr/>
        </p:nvSpPr>
        <p:spPr>
          <a:xfrm>
            <a:off x="1386204" y="1939065"/>
            <a:ext cx="296676" cy="1057147"/>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a:p>
            <a:pPr marL="12700">
              <a:lnSpc>
                <a:spcPct val="100000"/>
              </a:lnSpc>
              <a:spcBef>
                <a:spcPts val="583"/>
              </a:spcBef>
            </a:pPr>
            <a:r>
              <a:rPr sz="3500" dirty="0" smtClean="0">
                <a:solidFill>
                  <a:srgbClr val="F1B13E"/>
                </a:solidFill>
                <a:latin typeface="Times New Roman"/>
                <a:cs typeface="Times New Roman"/>
              </a:rPr>
              <a:t> </a:t>
            </a:r>
            <a:endParaRPr sz="3500">
              <a:latin typeface="Times New Roman"/>
              <a:cs typeface="Times New Roman"/>
            </a:endParaRPr>
          </a:p>
        </p:txBody>
      </p:sp>
      <p:sp>
        <p:nvSpPr>
          <p:cNvPr id="4" name="object 4"/>
          <p:cNvSpPr txBox="1"/>
          <p:nvPr/>
        </p:nvSpPr>
        <p:spPr>
          <a:xfrm>
            <a:off x="1009712" y="1474753"/>
            <a:ext cx="8897112" cy="1854454"/>
          </a:xfrm>
          <a:prstGeom prst="rect">
            <a:avLst/>
          </a:prstGeom>
        </p:spPr>
        <p:txBody>
          <a:bodyPr wrap="square" lIns="0" tIns="0" rIns="0" bIns="0" rtlCol="0">
            <a:noAutofit/>
          </a:bodyPr>
          <a:lstStyle/>
          <a:p>
            <a:pPr marL="469900" marR="57398" indent="-457200">
              <a:lnSpc>
                <a:spcPts val="3254"/>
              </a:lnSpc>
              <a:spcBef>
                <a:spcPts val="162"/>
              </a:spcBef>
              <a:buFont typeface="Arial" panose="020B0604020202020204" pitchFamily="34" charset="0"/>
              <a:buChar char="•"/>
            </a:pPr>
            <a:r>
              <a:rPr lang="en-GB" sz="3200" dirty="0" smtClean="0"/>
              <a:t>Many </a:t>
            </a:r>
            <a:r>
              <a:rPr lang="en-GB" sz="3200" dirty="0" err="1" smtClean="0"/>
              <a:t>startup</a:t>
            </a:r>
            <a:r>
              <a:rPr lang="en-GB" sz="3200" dirty="0" smtClean="0"/>
              <a:t> products do </a:t>
            </a:r>
            <a:r>
              <a:rPr lang="en-GB" sz="3200" b="1" dirty="0" smtClean="0"/>
              <a:t>not fit market</a:t>
            </a:r>
            <a:r>
              <a:rPr lang="en-GB" sz="3200" dirty="0" smtClean="0"/>
              <a:t> or        </a:t>
            </a:r>
            <a:r>
              <a:rPr lang="en-GB" sz="3200" b="1" dirty="0" smtClean="0">
                <a:solidFill>
                  <a:srgbClr val="FF0000"/>
                </a:solidFill>
              </a:rPr>
              <a:t>NO MARKET NEED</a:t>
            </a:r>
            <a:r>
              <a:rPr lang="en-GB" sz="3200" b="1" dirty="0" smtClean="0"/>
              <a:t>.</a:t>
            </a:r>
          </a:p>
          <a:p>
            <a:pPr marL="469900" marR="57398" indent="-457200">
              <a:lnSpc>
                <a:spcPts val="3254"/>
              </a:lnSpc>
              <a:spcBef>
                <a:spcPts val="162"/>
              </a:spcBef>
              <a:buFont typeface="Arial" panose="020B0604020202020204" pitchFamily="34" charset="0"/>
              <a:buChar char="•"/>
            </a:pPr>
            <a:r>
              <a:rPr lang="en-GB" sz="3200" dirty="0" smtClean="0"/>
              <a:t>They do </a:t>
            </a:r>
            <a:r>
              <a:rPr lang="en-GB" sz="3200" b="1" dirty="0" smtClean="0"/>
              <a:t>not disrupt </a:t>
            </a:r>
            <a:r>
              <a:rPr lang="en-GB" sz="3200" dirty="0" smtClean="0"/>
              <a:t>or their product is </a:t>
            </a:r>
            <a:r>
              <a:rPr lang="en-GB" sz="3200" b="1" dirty="0" smtClean="0"/>
              <a:t>a poor copy</a:t>
            </a:r>
            <a:r>
              <a:rPr lang="en-GB" sz="3200" dirty="0" smtClean="0"/>
              <a:t> of foreign products.</a:t>
            </a:r>
          </a:p>
          <a:p>
            <a:pPr marL="469900" marR="57398" indent="-457200">
              <a:lnSpc>
                <a:spcPts val="3254"/>
              </a:lnSpc>
              <a:spcBef>
                <a:spcPts val="162"/>
              </a:spcBef>
              <a:buFont typeface="Arial" panose="020B0604020202020204" pitchFamily="34" charset="0"/>
              <a:buChar char="•"/>
            </a:pPr>
            <a:r>
              <a:rPr lang="en-US" sz="3200" b="1" dirty="0" smtClean="0"/>
              <a:t>New tech trends</a:t>
            </a:r>
            <a:r>
              <a:rPr lang="en-US" sz="3200" dirty="0" smtClean="0"/>
              <a:t> like big data, clouds, mobile should be considered. </a:t>
            </a:r>
          </a:p>
          <a:p>
            <a:pPr marL="469900" marR="57398" indent="-457200">
              <a:lnSpc>
                <a:spcPts val="3254"/>
              </a:lnSpc>
              <a:spcBef>
                <a:spcPts val="162"/>
              </a:spcBef>
              <a:buFont typeface="Arial" panose="020B0604020202020204" pitchFamily="34" charset="0"/>
              <a:buChar char="•"/>
            </a:pPr>
            <a:r>
              <a:rPr lang="en-US" sz="3200" dirty="0" smtClean="0"/>
              <a:t>Wrong </a:t>
            </a:r>
            <a:r>
              <a:rPr lang="en-US" sz="3200" b="1" dirty="0" smtClean="0"/>
              <a:t>business models</a:t>
            </a:r>
            <a:r>
              <a:rPr lang="en-US" sz="3200" dirty="0" smtClean="0"/>
              <a:t> </a:t>
            </a:r>
            <a:r>
              <a:rPr lang="en-GB" sz="3200" dirty="0" smtClean="0"/>
              <a:t>to </a:t>
            </a:r>
            <a:r>
              <a:rPr lang="en-GB" sz="3200" dirty="0"/>
              <a:t>achieve </a:t>
            </a:r>
            <a:r>
              <a:rPr lang="en-GB" sz="3200" b="1" dirty="0" smtClean="0"/>
              <a:t>a market scale </a:t>
            </a:r>
          </a:p>
        </p:txBody>
      </p:sp>
      <p:sp>
        <p:nvSpPr>
          <p:cNvPr id="3" name="object 3"/>
          <p:cNvSpPr txBox="1"/>
          <p:nvPr/>
        </p:nvSpPr>
        <p:spPr>
          <a:xfrm>
            <a:off x="1386204" y="3597177"/>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sp>
        <p:nvSpPr>
          <p:cNvPr id="25" name="object 4"/>
          <p:cNvSpPr txBox="1"/>
          <p:nvPr/>
        </p:nvSpPr>
        <p:spPr>
          <a:xfrm>
            <a:off x="7175500" y="6518274"/>
            <a:ext cx="1241743" cy="267970"/>
          </a:xfrm>
          <a:prstGeom prst="rect">
            <a:avLst/>
          </a:prstGeom>
        </p:spPr>
        <p:txBody>
          <a:bodyPr wrap="square" lIns="0" tIns="0" rIns="0" bIns="0" rtlCol="0">
            <a:noAutofit/>
          </a:bodyPr>
          <a:lstStyle/>
          <a:p>
            <a:pPr marL="12700" marR="57398">
              <a:lnSpc>
                <a:spcPts val="3254"/>
              </a:lnSpc>
              <a:spcBef>
                <a:spcPts val="162"/>
              </a:spcBef>
            </a:pPr>
            <a:r>
              <a:rPr lang="az-Latn-AZ" sz="16600" dirty="0" smtClean="0">
                <a:solidFill>
                  <a:srgbClr val="00B050"/>
                </a:solidFill>
                <a:latin typeface="Arial"/>
                <a:cs typeface="Arial"/>
              </a:rPr>
              <a:t>ʽʽ</a:t>
            </a:r>
            <a:endParaRPr lang="az-Latn-AZ" sz="4400" dirty="0" smtClean="0"/>
          </a:p>
        </p:txBody>
      </p:sp>
      <p:sp>
        <p:nvSpPr>
          <p:cNvPr id="26" name="object 4"/>
          <p:cNvSpPr txBox="1"/>
          <p:nvPr/>
        </p:nvSpPr>
        <p:spPr>
          <a:xfrm>
            <a:off x="7602048" y="5607050"/>
            <a:ext cx="2871092" cy="2090419"/>
          </a:xfrm>
          <a:prstGeom prst="rect">
            <a:avLst/>
          </a:prstGeom>
        </p:spPr>
        <p:txBody>
          <a:bodyPr wrap="square" lIns="0" tIns="0" rIns="0" bIns="0" rtlCol="0">
            <a:noAutofit/>
          </a:bodyPr>
          <a:lstStyle/>
          <a:p>
            <a:pPr marL="12700" marR="57398" algn="r">
              <a:lnSpc>
                <a:spcPts val="3254"/>
              </a:lnSpc>
              <a:spcBef>
                <a:spcPts val="162"/>
              </a:spcBef>
            </a:pPr>
            <a:r>
              <a:rPr lang="en-US" sz="3200" dirty="0" smtClean="0"/>
              <a:t>Whatever you sell, you have to sell it smartly</a:t>
            </a:r>
            <a:endParaRPr lang="en-GB" sz="3200" dirty="0" smtClean="0"/>
          </a:p>
          <a:p>
            <a:pPr marL="12700" marR="57398" algn="r">
              <a:lnSpc>
                <a:spcPct val="95825"/>
              </a:lnSpc>
              <a:spcBef>
                <a:spcPts val="771"/>
              </a:spcBef>
            </a:pPr>
            <a:r>
              <a:rPr lang="en-GB" sz="3200" dirty="0" smtClean="0"/>
              <a:t>      </a:t>
            </a:r>
            <a:endParaRPr lang="az-Latn-AZ" sz="3200" dirty="0" smtClean="0"/>
          </a:p>
        </p:txBody>
      </p:sp>
      <p:pic>
        <p:nvPicPr>
          <p:cNvPr id="2"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23885" b="10044"/>
          <a:stretch/>
        </p:blipFill>
        <p:spPr bwMode="auto">
          <a:xfrm>
            <a:off x="0" y="4737099"/>
            <a:ext cx="7010400" cy="2819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7653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995997" y="1160465"/>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965517" y="1182563"/>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975315" y="1143810"/>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938085" y="1171895"/>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10653" y="1107887"/>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962469" y="1136843"/>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07605" y="1141415"/>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973137" y="1139891"/>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06081" y="1150559"/>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976185" y="1171895"/>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10653" y="1176467"/>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06081" y="1132271"/>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980757" y="1164275"/>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6" name="object 6"/>
          <p:cNvSpPr txBox="1"/>
          <p:nvPr/>
        </p:nvSpPr>
        <p:spPr>
          <a:xfrm>
            <a:off x="646232" y="403451"/>
            <a:ext cx="9704456" cy="532891"/>
          </a:xfrm>
          <a:prstGeom prst="rect">
            <a:avLst/>
          </a:prstGeom>
          <a:ln>
            <a:solidFill>
              <a:schemeClr val="bg1"/>
            </a:solidFill>
          </a:ln>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Factor 3 – financial </a:t>
            </a:r>
            <a:r>
              <a:rPr lang="en-US" sz="4000" b="1" spc="-4" dirty="0" smtClean="0">
                <a:solidFill>
                  <a:srgbClr val="7030A0"/>
                </a:solidFill>
                <a:latin typeface="Arial"/>
                <a:cs typeface="Arial"/>
              </a:rPr>
              <a:t>/ economic </a:t>
            </a:r>
            <a:endParaRPr sz="4000" dirty="0">
              <a:solidFill>
                <a:srgbClr val="7030A0"/>
              </a:solidFill>
              <a:latin typeface="Arial"/>
              <a:cs typeface="Arial"/>
            </a:endParaRPr>
          </a:p>
        </p:txBody>
      </p:sp>
      <p:sp>
        <p:nvSpPr>
          <p:cNvPr id="5" name="object 5"/>
          <p:cNvSpPr txBox="1"/>
          <p:nvPr/>
        </p:nvSpPr>
        <p:spPr>
          <a:xfrm>
            <a:off x="1386204" y="1939065"/>
            <a:ext cx="296676" cy="1057147"/>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a:p>
            <a:pPr marL="12700">
              <a:lnSpc>
                <a:spcPct val="100000"/>
              </a:lnSpc>
              <a:spcBef>
                <a:spcPts val="583"/>
              </a:spcBef>
            </a:pPr>
            <a:r>
              <a:rPr sz="3500" dirty="0" smtClean="0">
                <a:solidFill>
                  <a:srgbClr val="F1B13E"/>
                </a:solidFill>
                <a:latin typeface="Times New Roman"/>
                <a:cs typeface="Times New Roman"/>
              </a:rPr>
              <a:t> </a:t>
            </a:r>
            <a:endParaRPr sz="3500">
              <a:latin typeface="Times New Roman"/>
              <a:cs typeface="Times New Roman"/>
            </a:endParaRPr>
          </a:p>
        </p:txBody>
      </p:sp>
      <p:sp>
        <p:nvSpPr>
          <p:cNvPr id="4" name="object 4"/>
          <p:cNvSpPr txBox="1"/>
          <p:nvPr/>
        </p:nvSpPr>
        <p:spPr>
          <a:xfrm>
            <a:off x="1009712" y="1474753"/>
            <a:ext cx="8897112" cy="1854454"/>
          </a:xfrm>
          <a:prstGeom prst="rect">
            <a:avLst/>
          </a:prstGeom>
        </p:spPr>
        <p:txBody>
          <a:bodyPr wrap="square" lIns="0" tIns="0" rIns="0" bIns="0" rtlCol="0">
            <a:noAutofit/>
          </a:bodyPr>
          <a:lstStyle/>
          <a:p>
            <a:pPr marL="469900" marR="57398" indent="-457200">
              <a:lnSpc>
                <a:spcPts val="3254"/>
              </a:lnSpc>
              <a:spcBef>
                <a:spcPts val="162"/>
              </a:spcBef>
              <a:buFont typeface="Arial" panose="020B0604020202020204" pitchFamily="34" charset="0"/>
              <a:buChar char="•"/>
            </a:pPr>
            <a:r>
              <a:rPr lang="en-GB" sz="3200" dirty="0" err="1" smtClean="0"/>
              <a:t>Startups</a:t>
            </a:r>
            <a:r>
              <a:rPr lang="en-GB" sz="3200" dirty="0" smtClean="0"/>
              <a:t> cannot </a:t>
            </a:r>
            <a:r>
              <a:rPr lang="en-GB" sz="3200" dirty="0"/>
              <a:t>use </a:t>
            </a:r>
            <a:r>
              <a:rPr lang="en-GB" sz="3200" b="1" dirty="0"/>
              <a:t>small </a:t>
            </a:r>
            <a:r>
              <a:rPr lang="en-GB" sz="3200" b="1" dirty="0" smtClean="0"/>
              <a:t>investments to survive</a:t>
            </a:r>
          </a:p>
          <a:p>
            <a:pPr marL="469900" marR="57398" indent="-457200">
              <a:lnSpc>
                <a:spcPts val="3254"/>
              </a:lnSpc>
              <a:spcBef>
                <a:spcPts val="162"/>
              </a:spcBef>
              <a:buFont typeface="Arial" panose="020B0604020202020204" pitchFamily="34" charset="0"/>
              <a:buChar char="•"/>
            </a:pPr>
            <a:r>
              <a:rPr lang="en-GB" sz="3200" dirty="0" err="1" smtClean="0"/>
              <a:t>Startups</a:t>
            </a:r>
            <a:r>
              <a:rPr lang="en-GB" sz="3200" dirty="0" smtClean="0"/>
              <a:t> </a:t>
            </a:r>
            <a:r>
              <a:rPr lang="en-GB" sz="3200" dirty="0"/>
              <a:t>have </a:t>
            </a:r>
            <a:r>
              <a:rPr lang="en-GB" sz="3200" b="1" dirty="0"/>
              <a:t>no </a:t>
            </a:r>
            <a:r>
              <a:rPr lang="en-GB" sz="3200" b="1" dirty="0" smtClean="0"/>
              <a:t>a correct </a:t>
            </a:r>
            <a:r>
              <a:rPr lang="en-GB" sz="3200" b="1" dirty="0"/>
              <a:t>strategy</a:t>
            </a:r>
            <a:r>
              <a:rPr lang="en-GB" sz="3200" dirty="0"/>
              <a:t> to attract attention of </a:t>
            </a:r>
            <a:r>
              <a:rPr lang="en-GB" sz="3200" dirty="0" smtClean="0"/>
              <a:t>limited number </a:t>
            </a:r>
            <a:r>
              <a:rPr lang="en-GB" sz="3200" dirty="0"/>
              <a:t>v</a:t>
            </a:r>
            <a:r>
              <a:rPr lang="en-GB" sz="3200" dirty="0" smtClean="0"/>
              <a:t>enture companies</a:t>
            </a:r>
          </a:p>
          <a:p>
            <a:pPr marL="469900" marR="57398" indent="-457200">
              <a:lnSpc>
                <a:spcPts val="3254"/>
              </a:lnSpc>
              <a:spcBef>
                <a:spcPts val="162"/>
              </a:spcBef>
              <a:buFont typeface="Arial" panose="020B0604020202020204" pitchFamily="34" charset="0"/>
              <a:buChar char="•"/>
            </a:pPr>
            <a:r>
              <a:rPr lang="en-GB" sz="3200" dirty="0" smtClean="0"/>
              <a:t>Struggling with an </a:t>
            </a:r>
            <a:r>
              <a:rPr lang="en-GB" sz="3200" b="1" dirty="0" smtClean="0"/>
              <a:t>access </a:t>
            </a:r>
            <a:r>
              <a:rPr lang="en-GB" sz="3200" b="1" dirty="0"/>
              <a:t>to overseas </a:t>
            </a:r>
            <a:r>
              <a:rPr lang="en-GB" sz="3200" b="1" dirty="0" smtClean="0"/>
              <a:t>funding</a:t>
            </a:r>
          </a:p>
          <a:p>
            <a:pPr marL="469900" marR="57398" indent="-457200">
              <a:lnSpc>
                <a:spcPts val="3254"/>
              </a:lnSpc>
              <a:spcBef>
                <a:spcPts val="162"/>
              </a:spcBef>
              <a:buFont typeface="Arial" panose="020B0604020202020204" pitchFamily="34" charset="0"/>
              <a:buChar char="•"/>
            </a:pPr>
            <a:endParaRPr lang="en-GB" sz="3200" b="1" dirty="0" smtClean="0"/>
          </a:p>
          <a:p>
            <a:pPr marL="12700" marR="57398">
              <a:lnSpc>
                <a:spcPts val="3254"/>
              </a:lnSpc>
              <a:spcBef>
                <a:spcPts val="162"/>
              </a:spcBef>
            </a:pPr>
            <a:r>
              <a:rPr lang="en-US" sz="3600" b="1" dirty="0" smtClean="0">
                <a:solidFill>
                  <a:srgbClr val="FF0000"/>
                </a:solidFill>
              </a:rPr>
              <a:t>RUN OUT OF CASH</a:t>
            </a:r>
            <a:endParaRPr lang="en-GB" sz="3600" b="1" dirty="0" smtClean="0">
              <a:solidFill>
                <a:srgbClr val="FF0000"/>
              </a:solidFill>
            </a:endParaRPr>
          </a:p>
        </p:txBody>
      </p:sp>
      <p:sp>
        <p:nvSpPr>
          <p:cNvPr id="3" name="object 3"/>
          <p:cNvSpPr txBox="1"/>
          <p:nvPr/>
        </p:nvSpPr>
        <p:spPr>
          <a:xfrm>
            <a:off x="1386204" y="3597177"/>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sp>
        <p:nvSpPr>
          <p:cNvPr id="25" name="object 4"/>
          <p:cNvSpPr txBox="1"/>
          <p:nvPr/>
        </p:nvSpPr>
        <p:spPr>
          <a:xfrm>
            <a:off x="6261100" y="5567362"/>
            <a:ext cx="1241743" cy="1102994"/>
          </a:xfrm>
          <a:prstGeom prst="rect">
            <a:avLst/>
          </a:prstGeom>
        </p:spPr>
        <p:txBody>
          <a:bodyPr wrap="square" lIns="0" tIns="0" rIns="0" bIns="0" rtlCol="0">
            <a:noAutofit/>
          </a:bodyPr>
          <a:lstStyle/>
          <a:p>
            <a:pPr marL="12700" marR="57398">
              <a:lnSpc>
                <a:spcPts val="3254"/>
              </a:lnSpc>
              <a:spcBef>
                <a:spcPts val="162"/>
              </a:spcBef>
            </a:pPr>
            <a:r>
              <a:rPr lang="az-Latn-AZ" sz="16600" dirty="0" smtClean="0">
                <a:solidFill>
                  <a:srgbClr val="00B050"/>
                </a:solidFill>
                <a:latin typeface="Arial"/>
                <a:cs typeface="Arial"/>
              </a:rPr>
              <a:t>ʽʽ</a:t>
            </a:r>
            <a:endParaRPr lang="az-Latn-AZ" sz="4400" dirty="0" smtClean="0"/>
          </a:p>
        </p:txBody>
      </p:sp>
      <p:sp>
        <p:nvSpPr>
          <p:cNvPr id="26" name="object 4"/>
          <p:cNvSpPr txBox="1"/>
          <p:nvPr/>
        </p:nvSpPr>
        <p:spPr>
          <a:xfrm>
            <a:off x="7023100" y="4540250"/>
            <a:ext cx="3450040" cy="3157219"/>
          </a:xfrm>
          <a:prstGeom prst="rect">
            <a:avLst/>
          </a:prstGeom>
        </p:spPr>
        <p:txBody>
          <a:bodyPr wrap="square" lIns="0" tIns="0" rIns="0" bIns="0" rtlCol="0">
            <a:noAutofit/>
          </a:bodyPr>
          <a:lstStyle/>
          <a:p>
            <a:pPr marL="12700" marR="57398" algn="r">
              <a:lnSpc>
                <a:spcPts val="3254"/>
              </a:lnSpc>
              <a:spcBef>
                <a:spcPts val="162"/>
              </a:spcBef>
            </a:pPr>
            <a:r>
              <a:rPr lang="en-GB" sz="3200" dirty="0"/>
              <a:t>The small “</a:t>
            </a:r>
            <a:r>
              <a:rPr lang="en-GB" sz="3200" b="1" dirty="0"/>
              <a:t>feeding</a:t>
            </a:r>
            <a:r>
              <a:rPr lang="en-GB" sz="3200" dirty="0"/>
              <a:t>” grant money does not lead to </a:t>
            </a:r>
            <a:r>
              <a:rPr lang="en-GB" sz="3200" dirty="0" smtClean="0"/>
              <a:t>success but </a:t>
            </a:r>
            <a:r>
              <a:rPr lang="en-GB" sz="3200" dirty="0"/>
              <a:t>helps to solve some “fixed time problems”</a:t>
            </a:r>
            <a:r>
              <a:rPr lang="en-GB" sz="3200" dirty="0" smtClean="0"/>
              <a:t>      </a:t>
            </a:r>
            <a:endParaRPr lang="az-Latn-AZ" sz="3200" dirty="0" smtClean="0"/>
          </a:p>
        </p:txBody>
      </p:sp>
      <p:pic>
        <p:nvPicPr>
          <p:cNvPr id="10246" name="Picture 6"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6204" y="4069108"/>
            <a:ext cx="2981325" cy="3140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9812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995997" y="1160465"/>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965517" y="1182563"/>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975315" y="1143810"/>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938085" y="1171895"/>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10653" y="1107887"/>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962469" y="1136843"/>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07605" y="1141415"/>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973137" y="1139891"/>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06081" y="1150559"/>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976185" y="1171895"/>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10653" y="1176467"/>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06081" y="1132271"/>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980757" y="1164275"/>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6" name="object 6"/>
          <p:cNvSpPr txBox="1"/>
          <p:nvPr/>
        </p:nvSpPr>
        <p:spPr>
          <a:xfrm>
            <a:off x="646232" y="403451"/>
            <a:ext cx="9704456" cy="532891"/>
          </a:xfrm>
          <a:prstGeom prst="rect">
            <a:avLst/>
          </a:prstGeom>
          <a:ln>
            <a:solidFill>
              <a:schemeClr val="bg1"/>
            </a:solidFill>
          </a:ln>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Factor </a:t>
            </a:r>
            <a:r>
              <a:rPr lang="en-US" sz="4000" b="1" spc="-4" dirty="0">
                <a:solidFill>
                  <a:srgbClr val="7030A0"/>
                </a:solidFill>
                <a:latin typeface="Arial"/>
                <a:cs typeface="Arial"/>
              </a:rPr>
              <a:t>4</a:t>
            </a:r>
            <a:r>
              <a:rPr lang="en-US" sz="4000" b="1" spc="-4" dirty="0" smtClean="0">
                <a:solidFill>
                  <a:srgbClr val="7030A0"/>
                </a:solidFill>
                <a:latin typeface="Arial"/>
                <a:cs typeface="Arial"/>
              </a:rPr>
              <a:t> – human and social </a:t>
            </a:r>
            <a:endParaRPr sz="4000" dirty="0">
              <a:solidFill>
                <a:srgbClr val="7030A0"/>
              </a:solidFill>
              <a:latin typeface="Arial"/>
              <a:cs typeface="Arial"/>
            </a:endParaRPr>
          </a:p>
        </p:txBody>
      </p:sp>
      <p:sp>
        <p:nvSpPr>
          <p:cNvPr id="5" name="object 5"/>
          <p:cNvSpPr txBox="1"/>
          <p:nvPr/>
        </p:nvSpPr>
        <p:spPr>
          <a:xfrm>
            <a:off x="1386204" y="1939065"/>
            <a:ext cx="296676" cy="1057147"/>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a:p>
            <a:pPr marL="12700">
              <a:lnSpc>
                <a:spcPct val="100000"/>
              </a:lnSpc>
              <a:spcBef>
                <a:spcPts val="583"/>
              </a:spcBef>
            </a:pPr>
            <a:r>
              <a:rPr sz="3500" dirty="0" smtClean="0">
                <a:solidFill>
                  <a:srgbClr val="F1B13E"/>
                </a:solidFill>
                <a:latin typeface="Times New Roman"/>
                <a:cs typeface="Times New Roman"/>
              </a:rPr>
              <a:t> </a:t>
            </a:r>
            <a:endParaRPr sz="3500">
              <a:latin typeface="Times New Roman"/>
              <a:cs typeface="Times New Roman"/>
            </a:endParaRPr>
          </a:p>
        </p:txBody>
      </p:sp>
      <p:sp>
        <p:nvSpPr>
          <p:cNvPr id="4" name="object 4"/>
          <p:cNvSpPr txBox="1"/>
          <p:nvPr/>
        </p:nvSpPr>
        <p:spPr>
          <a:xfrm>
            <a:off x="1009712" y="1474753"/>
            <a:ext cx="8897112" cy="1854454"/>
          </a:xfrm>
          <a:prstGeom prst="rect">
            <a:avLst/>
          </a:prstGeom>
        </p:spPr>
        <p:txBody>
          <a:bodyPr wrap="square" lIns="0" tIns="0" rIns="0" bIns="0" rtlCol="0">
            <a:noAutofit/>
          </a:bodyPr>
          <a:lstStyle/>
          <a:p>
            <a:pPr marL="469900" marR="57398" indent="-457200">
              <a:lnSpc>
                <a:spcPts val="3254"/>
              </a:lnSpc>
              <a:spcBef>
                <a:spcPts val="162"/>
              </a:spcBef>
              <a:buFont typeface="Arial" panose="020B0604020202020204" pitchFamily="34" charset="0"/>
              <a:buChar char="•"/>
            </a:pPr>
            <a:r>
              <a:rPr lang="en-GB" sz="3200" dirty="0"/>
              <a:t>No proper </a:t>
            </a:r>
            <a:r>
              <a:rPr lang="en-GB" sz="3200" b="1" dirty="0"/>
              <a:t>experience of founders and developers</a:t>
            </a:r>
            <a:r>
              <a:rPr lang="en-GB" sz="3200" dirty="0"/>
              <a:t> to </a:t>
            </a:r>
            <a:r>
              <a:rPr lang="en-GB" sz="3200" dirty="0" smtClean="0"/>
              <a:t>succeed</a:t>
            </a:r>
          </a:p>
          <a:p>
            <a:pPr marL="469900" marR="57398" indent="-457200">
              <a:lnSpc>
                <a:spcPts val="3254"/>
              </a:lnSpc>
              <a:spcBef>
                <a:spcPts val="162"/>
              </a:spcBef>
              <a:buFont typeface="Arial" panose="020B0604020202020204" pitchFamily="34" charset="0"/>
              <a:buChar char="•"/>
            </a:pPr>
            <a:r>
              <a:rPr lang="en-US" sz="3200" dirty="0" smtClean="0"/>
              <a:t>HR capability in IT sector extremely needs to increase </a:t>
            </a:r>
            <a:r>
              <a:rPr lang="en-US" sz="3200" b="1" dirty="0" smtClean="0"/>
              <a:t>the number of developers</a:t>
            </a:r>
            <a:endParaRPr lang="en-GB" sz="3200" b="1" dirty="0" smtClean="0"/>
          </a:p>
          <a:p>
            <a:pPr marL="469900" marR="57398" indent="-457200">
              <a:lnSpc>
                <a:spcPts val="3254"/>
              </a:lnSpc>
              <a:spcBef>
                <a:spcPts val="162"/>
              </a:spcBef>
              <a:buFont typeface="Arial" panose="020B0604020202020204" pitchFamily="34" charset="0"/>
              <a:buChar char="•"/>
            </a:pPr>
            <a:r>
              <a:rPr lang="en-GB" sz="3200" dirty="0" smtClean="0"/>
              <a:t>Poor self-confidence, lack of </a:t>
            </a:r>
            <a:r>
              <a:rPr lang="en-GB" sz="3200" dirty="0" err="1" smtClean="0"/>
              <a:t>startup</a:t>
            </a:r>
            <a:r>
              <a:rPr lang="en-GB" sz="3200" dirty="0" smtClean="0"/>
              <a:t> mind to work extremely hard to get reward.</a:t>
            </a:r>
          </a:p>
          <a:p>
            <a:pPr marL="469900" marR="57398" indent="-457200">
              <a:lnSpc>
                <a:spcPts val="3254"/>
              </a:lnSpc>
              <a:spcBef>
                <a:spcPts val="162"/>
              </a:spcBef>
              <a:buFont typeface="Arial" panose="020B0604020202020204" pitchFamily="34" charset="0"/>
              <a:buChar char="•"/>
            </a:pPr>
            <a:r>
              <a:rPr lang="en-US" sz="3200" b="1" dirty="0" smtClean="0"/>
              <a:t>Fear to take risk</a:t>
            </a:r>
            <a:endParaRPr lang="en-GB" sz="3200" b="1" dirty="0" smtClean="0"/>
          </a:p>
          <a:p>
            <a:pPr marL="469900" marR="57398" indent="-457200">
              <a:lnSpc>
                <a:spcPts val="3254"/>
              </a:lnSpc>
              <a:spcBef>
                <a:spcPts val="162"/>
              </a:spcBef>
              <a:buFont typeface="Arial" panose="020B0604020202020204" pitchFamily="34" charset="0"/>
              <a:buChar char="•"/>
            </a:pPr>
            <a:endParaRPr lang="en-GB" sz="3200" b="1" dirty="0" smtClean="0"/>
          </a:p>
          <a:p>
            <a:pPr marL="469900" marR="57398" indent="-457200">
              <a:lnSpc>
                <a:spcPts val="3254"/>
              </a:lnSpc>
              <a:spcBef>
                <a:spcPts val="162"/>
              </a:spcBef>
              <a:buFont typeface="Arial" panose="020B0604020202020204" pitchFamily="34" charset="0"/>
              <a:buChar char="•"/>
            </a:pPr>
            <a:endParaRPr lang="en-GB" sz="3200" dirty="0" smtClean="0"/>
          </a:p>
        </p:txBody>
      </p:sp>
      <p:sp>
        <p:nvSpPr>
          <p:cNvPr id="3" name="object 3"/>
          <p:cNvSpPr txBox="1"/>
          <p:nvPr/>
        </p:nvSpPr>
        <p:spPr>
          <a:xfrm>
            <a:off x="1386204" y="3597177"/>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sp>
        <p:nvSpPr>
          <p:cNvPr id="25" name="object 4"/>
          <p:cNvSpPr txBox="1"/>
          <p:nvPr/>
        </p:nvSpPr>
        <p:spPr>
          <a:xfrm>
            <a:off x="6718300" y="5988050"/>
            <a:ext cx="1241743" cy="1102994"/>
          </a:xfrm>
          <a:prstGeom prst="rect">
            <a:avLst/>
          </a:prstGeom>
        </p:spPr>
        <p:txBody>
          <a:bodyPr wrap="square" lIns="0" tIns="0" rIns="0" bIns="0" rtlCol="0">
            <a:noAutofit/>
          </a:bodyPr>
          <a:lstStyle/>
          <a:p>
            <a:pPr marL="12700" marR="57398">
              <a:lnSpc>
                <a:spcPts val="3254"/>
              </a:lnSpc>
              <a:spcBef>
                <a:spcPts val="162"/>
              </a:spcBef>
            </a:pPr>
            <a:r>
              <a:rPr lang="az-Latn-AZ" sz="16600" dirty="0" smtClean="0">
                <a:solidFill>
                  <a:srgbClr val="00B050"/>
                </a:solidFill>
                <a:latin typeface="Arial"/>
                <a:cs typeface="Arial"/>
              </a:rPr>
              <a:t>ʽʽ</a:t>
            </a:r>
            <a:endParaRPr lang="az-Latn-AZ" sz="4400" dirty="0" smtClean="0"/>
          </a:p>
        </p:txBody>
      </p:sp>
      <p:sp>
        <p:nvSpPr>
          <p:cNvPr id="26" name="object 4"/>
          <p:cNvSpPr txBox="1"/>
          <p:nvPr/>
        </p:nvSpPr>
        <p:spPr>
          <a:xfrm>
            <a:off x="6900648" y="5091746"/>
            <a:ext cx="3450040" cy="3157219"/>
          </a:xfrm>
          <a:prstGeom prst="rect">
            <a:avLst/>
          </a:prstGeom>
        </p:spPr>
        <p:txBody>
          <a:bodyPr wrap="square" lIns="0" tIns="0" rIns="0" bIns="0" rtlCol="0">
            <a:noAutofit/>
          </a:bodyPr>
          <a:lstStyle/>
          <a:p>
            <a:pPr marL="12700" marR="57398" algn="r">
              <a:lnSpc>
                <a:spcPts val="3254"/>
              </a:lnSpc>
              <a:spcBef>
                <a:spcPts val="162"/>
              </a:spcBef>
            </a:pPr>
            <a:r>
              <a:rPr lang="en-GB" sz="3200" dirty="0"/>
              <a:t>N</a:t>
            </a:r>
            <a:r>
              <a:rPr lang="en-GB" sz="3200" dirty="0" smtClean="0"/>
              <a:t>o </a:t>
            </a:r>
            <a:r>
              <a:rPr lang="en-GB" sz="3200" dirty="0"/>
              <a:t>one can help you, if you simply get it wrong with your team </a:t>
            </a:r>
            <a:r>
              <a:rPr lang="en-GB" sz="3200" dirty="0" smtClean="0"/>
              <a:t>building      </a:t>
            </a:r>
            <a:endParaRPr lang="az-Latn-AZ" sz="3200" dirty="0" smtClean="0"/>
          </a:p>
        </p:txBody>
      </p:sp>
      <p:pic>
        <p:nvPicPr>
          <p:cNvPr id="9218" name="Picture 2" descr="Related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190" r="15900"/>
          <a:stretch/>
        </p:blipFill>
        <p:spPr bwMode="auto">
          <a:xfrm>
            <a:off x="2246049" y="4568362"/>
            <a:ext cx="3433896" cy="2522682"/>
          </a:xfrm>
          <a:prstGeom prst="rect">
            <a:avLst/>
          </a:prstGeom>
          <a:noFill/>
          <a:extLst>
            <a:ext uri="{909E8E84-426E-40DD-AFC4-6F175D3DCCD1}">
              <a14:hiddenFill xmlns:a14="http://schemas.microsoft.com/office/drawing/2010/main">
                <a:solidFill>
                  <a:srgbClr val="FFFFFF"/>
                </a:solidFill>
              </a14:hiddenFill>
            </a:ext>
          </a:extLst>
        </p:spPr>
      </p:pic>
      <p:sp>
        <p:nvSpPr>
          <p:cNvPr id="22" name="object 4"/>
          <p:cNvSpPr txBox="1"/>
          <p:nvPr/>
        </p:nvSpPr>
        <p:spPr>
          <a:xfrm>
            <a:off x="5679945" y="3724782"/>
            <a:ext cx="4670743" cy="957555"/>
          </a:xfrm>
          <a:prstGeom prst="rect">
            <a:avLst/>
          </a:prstGeom>
        </p:spPr>
        <p:txBody>
          <a:bodyPr wrap="square" lIns="0" tIns="0" rIns="0" bIns="0" rtlCol="0">
            <a:noAutofit/>
          </a:bodyPr>
          <a:lstStyle/>
          <a:p>
            <a:pPr marL="469900" marR="57398" indent="-457200">
              <a:lnSpc>
                <a:spcPts val="3254"/>
              </a:lnSpc>
              <a:spcBef>
                <a:spcPts val="162"/>
              </a:spcBef>
              <a:buFont typeface="Arial" panose="020B0604020202020204" pitchFamily="34" charset="0"/>
              <a:buChar char="•"/>
            </a:pPr>
            <a:endParaRPr lang="en-GB" sz="3200" b="1" dirty="0" smtClean="0"/>
          </a:p>
          <a:p>
            <a:pPr marL="12700" marR="57398">
              <a:lnSpc>
                <a:spcPts val="3254"/>
              </a:lnSpc>
              <a:spcBef>
                <a:spcPts val="162"/>
              </a:spcBef>
            </a:pPr>
            <a:r>
              <a:rPr lang="en-US" sz="3600" b="1" dirty="0" smtClean="0">
                <a:solidFill>
                  <a:srgbClr val="FF0000"/>
                </a:solidFill>
              </a:rPr>
              <a:t>NOT THE RIGHT TEAM</a:t>
            </a:r>
            <a:endParaRPr lang="en-GB" sz="3600" b="1" dirty="0" smtClean="0">
              <a:solidFill>
                <a:srgbClr val="FF0000"/>
              </a:solidFill>
            </a:endParaRPr>
          </a:p>
        </p:txBody>
      </p:sp>
    </p:spTree>
    <p:extLst>
      <p:ext uri="{BB962C8B-B14F-4D97-AF65-F5344CB8AC3E}">
        <p14:creationId xmlns:p14="http://schemas.microsoft.com/office/powerpoint/2010/main" val="21837934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1078860" y="1454651"/>
            <a:ext cx="8839200" cy="0"/>
          </a:xfrm>
          <a:custGeom>
            <a:avLst/>
            <a:gdLst/>
            <a:ahLst/>
            <a:cxnLst/>
            <a:rect l="l" t="t" r="r" b="b"/>
            <a:pathLst>
              <a:path w="8839200">
                <a:moveTo>
                  <a:pt x="8839193" y="0"/>
                </a:moveTo>
                <a:lnTo>
                  <a:pt x="0" y="0"/>
                </a:lnTo>
                <a:lnTo>
                  <a:pt x="8839193" y="1"/>
                </a:lnTo>
              </a:path>
            </a:pathLst>
          </a:custGeom>
          <a:solidFill>
            <a:schemeClr val="bg1"/>
          </a:solidFill>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1048380" y="1476749"/>
            <a:ext cx="41147" cy="6096"/>
          </a:xfrm>
          <a:custGeom>
            <a:avLst/>
            <a:gdLst/>
            <a:ahLst/>
            <a:cxnLst/>
            <a:rect l="l" t="t" r="r" b="b"/>
            <a:pathLst>
              <a:path w="41147" h="6096">
                <a:moveTo>
                  <a:pt x="41147" y="0"/>
                </a:moveTo>
                <a:lnTo>
                  <a:pt x="0" y="1524"/>
                </a:lnTo>
                <a:lnTo>
                  <a:pt x="36575" y="6096"/>
                </a:lnTo>
                <a:lnTo>
                  <a:pt x="41147" y="0"/>
                </a:lnTo>
                <a:close/>
              </a:path>
            </a:pathLst>
          </a:custGeom>
          <a:solidFill>
            <a:schemeClr val="bg1"/>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1058178" y="1437996"/>
            <a:ext cx="3918" cy="5225"/>
          </a:xfrm>
          <a:custGeom>
            <a:avLst/>
            <a:gdLst/>
            <a:ahLst/>
            <a:cxnLst/>
            <a:rect l="l" t="t" r="r" b="b"/>
            <a:pathLst>
              <a:path w="3918" h="5225">
                <a:moveTo>
                  <a:pt x="3918" y="5225"/>
                </a:moveTo>
                <a:lnTo>
                  <a:pt x="870" y="653"/>
                </a:lnTo>
                <a:lnTo>
                  <a:pt x="0" y="0"/>
                </a:lnTo>
                <a:lnTo>
                  <a:pt x="3918" y="5225"/>
                </a:lnTo>
                <a:close/>
              </a:path>
            </a:pathLst>
          </a:custGeom>
          <a:solidFill>
            <a:schemeClr val="bg1"/>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1020948" y="1466081"/>
            <a:ext cx="3918" cy="5225"/>
          </a:xfrm>
          <a:custGeom>
            <a:avLst/>
            <a:gdLst/>
            <a:ahLst/>
            <a:cxnLst/>
            <a:rect l="l" t="t" r="r" b="b"/>
            <a:pathLst>
              <a:path w="3918" h="5225">
                <a:moveTo>
                  <a:pt x="1523" y="3047"/>
                </a:moveTo>
                <a:lnTo>
                  <a:pt x="3918" y="5225"/>
                </a:lnTo>
                <a:lnTo>
                  <a:pt x="0" y="0"/>
                </a:lnTo>
                <a:lnTo>
                  <a:pt x="1523" y="3047"/>
                </a:lnTo>
                <a:close/>
              </a:path>
            </a:pathLst>
          </a:custGeom>
          <a:solidFill>
            <a:schemeClr val="bg1"/>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93516" y="1402073"/>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chemeClr val="bg1"/>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1045332" y="1431029"/>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chemeClr val="bg1"/>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90468" y="1435601"/>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chemeClr val="bg1"/>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1056000" y="1434077"/>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chemeClr val="bg1"/>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88944" y="1444745"/>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chemeClr val="bg1"/>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1059048" y="1466081"/>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chemeClr val="bg1"/>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93516" y="1470653"/>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chemeClr val="bg1"/>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88944" y="1426457"/>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chemeClr val="bg1"/>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1063620" y="1458461"/>
            <a:ext cx="1524" cy="6096"/>
          </a:xfrm>
          <a:custGeom>
            <a:avLst/>
            <a:gdLst/>
            <a:ahLst/>
            <a:cxnLst/>
            <a:rect l="l" t="t" r="r" b="b"/>
            <a:pathLst>
              <a:path w="1524" h="6096">
                <a:moveTo>
                  <a:pt x="0" y="6096"/>
                </a:moveTo>
                <a:lnTo>
                  <a:pt x="1524" y="3047"/>
                </a:lnTo>
                <a:lnTo>
                  <a:pt x="1524" y="0"/>
                </a:lnTo>
                <a:lnTo>
                  <a:pt x="0" y="6096"/>
                </a:lnTo>
                <a:close/>
              </a:path>
            </a:pathLst>
          </a:custGeom>
          <a:solidFill>
            <a:schemeClr val="bg1"/>
          </a:solidFill>
          <a:ln>
            <a:solidFill>
              <a:srgbClr val="7030A0"/>
            </a:solidFill>
          </a:ln>
        </p:spPr>
        <p:txBody>
          <a:bodyPr wrap="square" lIns="0" tIns="0" rIns="0" bIns="0" rtlCol="0">
            <a:noAutofit/>
          </a:bodyPr>
          <a:lstStyle/>
          <a:p>
            <a:endParaRPr>
              <a:solidFill>
                <a:srgbClr val="7030A0"/>
              </a:solidFill>
            </a:endParaRPr>
          </a:p>
        </p:txBody>
      </p:sp>
      <p:sp>
        <p:nvSpPr>
          <p:cNvPr id="7" name="object 7"/>
          <p:cNvSpPr/>
          <p:nvPr/>
        </p:nvSpPr>
        <p:spPr>
          <a:xfrm>
            <a:off x="774060" y="348989"/>
            <a:ext cx="9144000" cy="6858000"/>
          </a:xfrm>
          <a:custGeom>
            <a:avLst/>
            <a:gdLst/>
            <a:ahLst/>
            <a:cxnLst/>
            <a:rect l="l" t="t" r="r" b="b"/>
            <a:pathLst>
              <a:path w="9144000" h="6858000">
                <a:moveTo>
                  <a:pt x="9143993" y="3429006"/>
                </a:moveTo>
                <a:lnTo>
                  <a:pt x="0" y="3429006"/>
                </a:lnTo>
                <a:lnTo>
                  <a:pt x="0" y="6857975"/>
                </a:lnTo>
                <a:lnTo>
                  <a:pt x="9143993" y="6858000"/>
                </a:lnTo>
                <a:lnTo>
                  <a:pt x="9143993" y="3429006"/>
                </a:lnTo>
                <a:close/>
              </a:path>
            </a:pathLst>
          </a:custGeom>
          <a:solidFill>
            <a:srgbClr val="FFFFFF"/>
          </a:solidFill>
        </p:spPr>
        <p:txBody>
          <a:bodyPr wrap="square" lIns="0" tIns="0" rIns="0" bIns="0" rtlCol="0">
            <a:noAutofit/>
          </a:bodyPr>
          <a:lstStyle/>
          <a:p>
            <a:endParaRPr/>
          </a:p>
        </p:txBody>
      </p:sp>
      <p:sp>
        <p:nvSpPr>
          <p:cNvPr id="6" name="object 6"/>
          <p:cNvSpPr txBox="1"/>
          <p:nvPr/>
        </p:nvSpPr>
        <p:spPr>
          <a:xfrm>
            <a:off x="1386204" y="780884"/>
            <a:ext cx="8531856" cy="532891"/>
          </a:xfrm>
          <a:prstGeom prst="rect">
            <a:avLst/>
          </a:prstGeom>
          <a:solidFill>
            <a:schemeClr val="bg1"/>
          </a:solidFill>
          <a:ln>
            <a:noFill/>
          </a:ln>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Startup trajectories matter more</a:t>
            </a:r>
            <a:endParaRPr sz="4000" dirty="0">
              <a:solidFill>
                <a:srgbClr val="7030A0"/>
              </a:solidFill>
              <a:latin typeface="Arial"/>
              <a:cs typeface="Arial"/>
            </a:endParaRPr>
          </a:p>
        </p:txBody>
      </p:sp>
      <p:sp>
        <p:nvSpPr>
          <p:cNvPr id="5" name="object 5"/>
          <p:cNvSpPr txBox="1"/>
          <p:nvPr/>
        </p:nvSpPr>
        <p:spPr>
          <a:xfrm>
            <a:off x="1386204" y="2524281"/>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pic>
        <p:nvPicPr>
          <p:cNvPr id="205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6204" y="1949450"/>
            <a:ext cx="7558822" cy="5039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5247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995997" y="1160465"/>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965517" y="1182563"/>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975315" y="1143810"/>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938085" y="1171895"/>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10653" y="1107887"/>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962469" y="1136843"/>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07605" y="1141415"/>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973137" y="1139891"/>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06081" y="1150559"/>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976185" y="1171895"/>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10653" y="1176467"/>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06081" y="1132271"/>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980757" y="1164275"/>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6" name="object 6"/>
          <p:cNvSpPr txBox="1"/>
          <p:nvPr/>
        </p:nvSpPr>
        <p:spPr>
          <a:xfrm>
            <a:off x="1511147" y="37599"/>
            <a:ext cx="9136697" cy="803332"/>
          </a:xfrm>
          <a:prstGeom prst="rect">
            <a:avLst/>
          </a:prstGeom>
          <a:ln>
            <a:solidFill>
              <a:schemeClr val="bg1"/>
            </a:solidFill>
          </a:ln>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Startup trajectory and research perspective</a:t>
            </a:r>
            <a:endParaRPr sz="4000" dirty="0">
              <a:solidFill>
                <a:srgbClr val="7030A0"/>
              </a:solidFill>
              <a:latin typeface="Arial"/>
              <a:cs typeface="Arial"/>
            </a:endParaRPr>
          </a:p>
        </p:txBody>
      </p:sp>
      <p:sp>
        <p:nvSpPr>
          <p:cNvPr id="5" name="object 5"/>
          <p:cNvSpPr txBox="1"/>
          <p:nvPr/>
        </p:nvSpPr>
        <p:spPr>
          <a:xfrm>
            <a:off x="1386204" y="1939065"/>
            <a:ext cx="296676" cy="1057147"/>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a:p>
            <a:pPr marL="12700">
              <a:lnSpc>
                <a:spcPct val="100000"/>
              </a:lnSpc>
              <a:spcBef>
                <a:spcPts val="583"/>
              </a:spcBef>
            </a:pPr>
            <a:r>
              <a:rPr sz="3500" dirty="0" smtClean="0">
                <a:solidFill>
                  <a:srgbClr val="F1B13E"/>
                </a:solidFill>
                <a:latin typeface="Times New Roman"/>
                <a:cs typeface="Times New Roman"/>
              </a:rPr>
              <a:t> </a:t>
            </a:r>
            <a:endParaRPr sz="3500">
              <a:latin typeface="Times New Roman"/>
              <a:cs typeface="Times New Roman"/>
            </a:endParaRPr>
          </a:p>
        </p:txBody>
      </p:sp>
      <p:sp>
        <p:nvSpPr>
          <p:cNvPr id="4" name="object 4"/>
          <p:cNvSpPr txBox="1"/>
          <p:nvPr/>
        </p:nvSpPr>
        <p:spPr>
          <a:xfrm>
            <a:off x="1009712" y="1474753"/>
            <a:ext cx="8897112" cy="1854454"/>
          </a:xfrm>
          <a:prstGeom prst="rect">
            <a:avLst/>
          </a:prstGeom>
        </p:spPr>
        <p:txBody>
          <a:bodyPr wrap="square" lIns="0" tIns="0" rIns="0" bIns="0" rtlCol="0">
            <a:noAutofit/>
          </a:bodyPr>
          <a:lstStyle/>
          <a:p>
            <a:pPr marL="469900" marR="57398" indent="-457200">
              <a:lnSpc>
                <a:spcPts val="3254"/>
              </a:lnSpc>
              <a:spcBef>
                <a:spcPts val="162"/>
              </a:spcBef>
              <a:buFont typeface="Arial" panose="020B0604020202020204" pitchFamily="34" charset="0"/>
              <a:buChar char="•"/>
            </a:pPr>
            <a:r>
              <a:rPr lang="en-US" sz="3200" b="1" dirty="0" smtClean="0"/>
              <a:t>Digital and analog</a:t>
            </a:r>
          </a:p>
          <a:p>
            <a:pPr marL="469900" marR="57398" indent="-457200">
              <a:lnSpc>
                <a:spcPts val="3254"/>
              </a:lnSpc>
              <a:spcBef>
                <a:spcPts val="162"/>
              </a:spcBef>
              <a:buFont typeface="Arial" panose="020B0604020202020204" pitchFamily="34" charset="0"/>
              <a:buChar char="•"/>
            </a:pPr>
            <a:r>
              <a:rPr lang="en-US" sz="3200" b="1" dirty="0" smtClean="0"/>
              <a:t>Local and Global</a:t>
            </a:r>
          </a:p>
          <a:p>
            <a:pPr marL="469900" marR="57398" indent="-457200">
              <a:lnSpc>
                <a:spcPts val="3254"/>
              </a:lnSpc>
              <a:spcBef>
                <a:spcPts val="162"/>
              </a:spcBef>
              <a:buFont typeface="Arial" panose="020B0604020202020204" pitchFamily="34" charset="0"/>
              <a:buChar char="•"/>
            </a:pPr>
            <a:r>
              <a:rPr lang="en-GB" sz="3200" b="1" dirty="0"/>
              <a:t>business </a:t>
            </a:r>
            <a:r>
              <a:rPr lang="en-GB" sz="3200" b="1" dirty="0" smtClean="0"/>
              <a:t>model and sector </a:t>
            </a:r>
            <a:r>
              <a:rPr lang="en-GB" sz="3200" b="1" dirty="0"/>
              <a:t>variables </a:t>
            </a:r>
            <a:endParaRPr lang="en-GB" sz="3200" b="1" dirty="0" smtClean="0"/>
          </a:p>
          <a:p>
            <a:pPr marL="469900" marR="57398" indent="-457200">
              <a:lnSpc>
                <a:spcPts val="3254"/>
              </a:lnSpc>
              <a:spcBef>
                <a:spcPts val="162"/>
              </a:spcBef>
              <a:buFont typeface="Arial" panose="020B0604020202020204" pitchFamily="34" charset="0"/>
              <a:buChar char="•"/>
            </a:pPr>
            <a:endParaRPr lang="en-US" sz="3200" b="1" dirty="0" smtClean="0"/>
          </a:p>
          <a:p>
            <a:pPr marL="12700" marR="57398">
              <a:lnSpc>
                <a:spcPts val="3254"/>
              </a:lnSpc>
              <a:spcBef>
                <a:spcPts val="162"/>
              </a:spcBef>
            </a:pPr>
            <a:r>
              <a:rPr lang="en-US" sz="3200" dirty="0" smtClean="0"/>
              <a:t>Trajectory role on success or failure:</a:t>
            </a:r>
          </a:p>
          <a:p>
            <a:pPr marL="584200" marR="57398" lvl="1" indent="-571500">
              <a:lnSpc>
                <a:spcPts val="3254"/>
              </a:lnSpc>
              <a:spcBef>
                <a:spcPts val="162"/>
              </a:spcBef>
              <a:buFont typeface="Wingdings" panose="05000000000000000000" pitchFamily="2" charset="2"/>
              <a:buChar char="v"/>
            </a:pPr>
            <a:r>
              <a:rPr lang="en-GB" sz="3600" b="1" dirty="0">
                <a:solidFill>
                  <a:srgbClr val="FF0000"/>
                </a:solidFill>
              </a:rPr>
              <a:t>how enterprises are able to pursue certain trajectories</a:t>
            </a:r>
            <a:endParaRPr lang="en-US" sz="3600" b="1" dirty="0">
              <a:solidFill>
                <a:srgbClr val="FF0000"/>
              </a:solidFill>
            </a:endParaRPr>
          </a:p>
          <a:p>
            <a:pPr marL="12700" marR="57398">
              <a:lnSpc>
                <a:spcPts val="3254"/>
              </a:lnSpc>
              <a:spcBef>
                <a:spcPts val="162"/>
              </a:spcBef>
            </a:pPr>
            <a:endParaRPr lang="en-US" sz="3200" dirty="0"/>
          </a:p>
          <a:p>
            <a:pPr marL="12700" marR="57398">
              <a:lnSpc>
                <a:spcPts val="3254"/>
              </a:lnSpc>
              <a:spcBef>
                <a:spcPts val="162"/>
              </a:spcBef>
            </a:pPr>
            <a:r>
              <a:rPr lang="en-US" sz="3200" dirty="0" smtClean="0"/>
              <a:t>Research perspective:</a:t>
            </a:r>
          </a:p>
          <a:p>
            <a:pPr marL="584200" marR="57398" lvl="1" indent="-571500">
              <a:lnSpc>
                <a:spcPts val="3254"/>
              </a:lnSpc>
              <a:spcBef>
                <a:spcPts val="162"/>
              </a:spcBef>
              <a:buFont typeface="Wingdings" panose="05000000000000000000" pitchFamily="2" charset="2"/>
              <a:buChar char="v"/>
            </a:pPr>
            <a:r>
              <a:rPr lang="en-GB" sz="3600" b="1" dirty="0">
                <a:solidFill>
                  <a:srgbClr val="FF0000"/>
                </a:solidFill>
              </a:rPr>
              <a:t>Identify, conceptualize, theorize different kinds of trajectories</a:t>
            </a:r>
          </a:p>
          <a:p>
            <a:pPr marL="584200" marR="57398" lvl="1" indent="-571500">
              <a:lnSpc>
                <a:spcPts val="3254"/>
              </a:lnSpc>
              <a:spcBef>
                <a:spcPts val="162"/>
              </a:spcBef>
              <a:buFont typeface="Wingdings" panose="05000000000000000000" pitchFamily="2" charset="2"/>
              <a:buChar char="v"/>
            </a:pPr>
            <a:r>
              <a:rPr lang="en-GB" sz="3600" b="1" dirty="0">
                <a:solidFill>
                  <a:srgbClr val="FF0000"/>
                </a:solidFill>
              </a:rPr>
              <a:t>Understand reasons for variation of trajectories</a:t>
            </a:r>
          </a:p>
          <a:p>
            <a:pPr marL="584200" marR="57398" lvl="1" indent="-571500">
              <a:lnSpc>
                <a:spcPts val="3254"/>
              </a:lnSpc>
              <a:spcBef>
                <a:spcPts val="162"/>
              </a:spcBef>
              <a:buFont typeface="Wingdings" panose="05000000000000000000" pitchFamily="2" charset="2"/>
              <a:buChar char="v"/>
            </a:pPr>
            <a:endParaRPr lang="en-GB" sz="3600" b="1" dirty="0" smtClean="0">
              <a:solidFill>
                <a:srgbClr val="FF0000"/>
              </a:solidFill>
            </a:endParaRPr>
          </a:p>
          <a:p>
            <a:pPr marL="12700" marR="57398" lvl="1">
              <a:lnSpc>
                <a:spcPts val="3254"/>
              </a:lnSpc>
              <a:spcBef>
                <a:spcPts val="162"/>
              </a:spcBef>
            </a:pPr>
            <a:endParaRPr lang="en-GB" sz="3600" b="1" dirty="0">
              <a:solidFill>
                <a:srgbClr val="FF0000"/>
              </a:solidFill>
            </a:endParaRPr>
          </a:p>
        </p:txBody>
      </p:sp>
      <p:sp>
        <p:nvSpPr>
          <p:cNvPr id="3" name="object 3"/>
          <p:cNvSpPr txBox="1"/>
          <p:nvPr/>
        </p:nvSpPr>
        <p:spPr>
          <a:xfrm>
            <a:off x="1386204" y="3597177"/>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spTree>
    <p:extLst>
      <p:ext uri="{BB962C8B-B14F-4D97-AF65-F5344CB8AC3E}">
        <p14:creationId xmlns:p14="http://schemas.microsoft.com/office/powerpoint/2010/main" val="6755008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1078860" y="1454651"/>
            <a:ext cx="8839200" cy="0"/>
          </a:xfrm>
          <a:custGeom>
            <a:avLst/>
            <a:gdLst/>
            <a:ahLst/>
            <a:cxnLst/>
            <a:rect l="l" t="t" r="r" b="b"/>
            <a:pathLst>
              <a:path w="8839200">
                <a:moveTo>
                  <a:pt x="8839193" y="0"/>
                </a:moveTo>
                <a:lnTo>
                  <a:pt x="0" y="0"/>
                </a:lnTo>
                <a:lnTo>
                  <a:pt x="8839193"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1048380" y="1476749"/>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1058178" y="1437996"/>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1020948" y="1466081"/>
            <a:ext cx="3918" cy="5225"/>
          </a:xfrm>
          <a:custGeom>
            <a:avLst/>
            <a:gdLst/>
            <a:ahLst/>
            <a:cxnLst/>
            <a:rect l="l" t="t" r="r" b="b"/>
            <a:pathLst>
              <a:path w="3918" h="5225">
                <a:moveTo>
                  <a:pt x="1523" y="3047"/>
                </a:moveTo>
                <a:lnTo>
                  <a:pt x="3918" y="5225"/>
                </a:lnTo>
                <a:lnTo>
                  <a:pt x="0" y="0"/>
                </a:lnTo>
                <a:lnTo>
                  <a:pt x="1523"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993516" y="1402073"/>
            <a:ext cx="91439" cy="30479"/>
          </a:xfrm>
          <a:custGeom>
            <a:avLst/>
            <a:gdLst/>
            <a:ahLst/>
            <a:cxnLst/>
            <a:rect l="l" t="t" r="r" b="b"/>
            <a:pathLst>
              <a:path w="91439" h="30479">
                <a:moveTo>
                  <a:pt x="10667" y="16763"/>
                </a:moveTo>
                <a:lnTo>
                  <a:pt x="6095" y="22859"/>
                </a:lnTo>
                <a:lnTo>
                  <a:pt x="4571" y="22859"/>
                </a:lnTo>
                <a:lnTo>
                  <a:pt x="4571" y="24384"/>
                </a:lnTo>
                <a:lnTo>
                  <a:pt x="0" y="30479"/>
                </a:lnTo>
                <a:lnTo>
                  <a:pt x="41147" y="28956"/>
                </a:lnTo>
                <a:lnTo>
                  <a:pt x="91439" y="24384"/>
                </a:lnTo>
                <a:lnTo>
                  <a:pt x="91439" y="22859"/>
                </a:lnTo>
                <a:lnTo>
                  <a:pt x="89915" y="22859"/>
                </a:lnTo>
                <a:lnTo>
                  <a:pt x="85343" y="16763"/>
                </a:lnTo>
                <a:lnTo>
                  <a:pt x="85343" y="15240"/>
                </a:lnTo>
                <a:lnTo>
                  <a:pt x="83819" y="15240"/>
                </a:lnTo>
                <a:lnTo>
                  <a:pt x="77723" y="10668"/>
                </a:lnTo>
                <a:lnTo>
                  <a:pt x="77723" y="9143"/>
                </a:lnTo>
                <a:lnTo>
                  <a:pt x="76200" y="9143"/>
                </a:lnTo>
                <a:lnTo>
                  <a:pt x="70103" y="4571"/>
                </a:lnTo>
                <a:lnTo>
                  <a:pt x="67055" y="4571"/>
                </a:lnTo>
                <a:lnTo>
                  <a:pt x="59435" y="1524"/>
                </a:lnTo>
                <a:lnTo>
                  <a:pt x="56387" y="1524"/>
                </a:lnTo>
                <a:lnTo>
                  <a:pt x="48767" y="0"/>
                </a:lnTo>
                <a:lnTo>
                  <a:pt x="47243" y="0"/>
                </a:lnTo>
                <a:lnTo>
                  <a:pt x="39623" y="1524"/>
                </a:lnTo>
                <a:lnTo>
                  <a:pt x="36575" y="1524"/>
                </a:lnTo>
                <a:lnTo>
                  <a:pt x="28955" y="4571"/>
                </a:lnTo>
                <a:lnTo>
                  <a:pt x="25907" y="4571"/>
                </a:lnTo>
                <a:lnTo>
                  <a:pt x="19811" y="9143"/>
                </a:lnTo>
                <a:lnTo>
                  <a:pt x="18287" y="9143"/>
                </a:lnTo>
                <a:lnTo>
                  <a:pt x="18287" y="10668"/>
                </a:lnTo>
                <a:lnTo>
                  <a:pt x="12191" y="15240"/>
                </a:lnTo>
                <a:lnTo>
                  <a:pt x="10667" y="15240"/>
                </a:lnTo>
                <a:lnTo>
                  <a:pt x="10667"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1045332" y="1431029"/>
            <a:ext cx="47243" cy="19812"/>
          </a:xfrm>
          <a:custGeom>
            <a:avLst/>
            <a:gdLst/>
            <a:ahLst/>
            <a:cxnLst/>
            <a:rect l="l" t="t" r="r" b="b"/>
            <a:pathLst>
              <a:path w="47243" h="19812">
                <a:moveTo>
                  <a:pt x="13715" y="7619"/>
                </a:moveTo>
                <a:lnTo>
                  <a:pt x="16763" y="12191"/>
                </a:lnTo>
                <a:lnTo>
                  <a:pt x="18287" y="15239"/>
                </a:lnTo>
                <a:lnTo>
                  <a:pt x="18287" y="13715"/>
                </a:lnTo>
                <a:lnTo>
                  <a:pt x="19812" y="19811"/>
                </a:lnTo>
                <a:lnTo>
                  <a:pt x="19812" y="16763"/>
                </a:lnTo>
                <a:lnTo>
                  <a:pt x="47243" y="13715"/>
                </a:lnTo>
                <a:lnTo>
                  <a:pt x="47243" y="12191"/>
                </a:lnTo>
                <a:lnTo>
                  <a:pt x="12191" y="6095"/>
                </a:lnTo>
                <a:lnTo>
                  <a:pt x="10667" y="4571"/>
                </a:lnTo>
                <a:lnTo>
                  <a:pt x="44195" y="3047"/>
                </a:lnTo>
                <a:lnTo>
                  <a:pt x="44195" y="1523"/>
                </a:lnTo>
                <a:lnTo>
                  <a:pt x="3047" y="0"/>
                </a:lnTo>
                <a:lnTo>
                  <a:pt x="0" y="0"/>
                </a:lnTo>
                <a:lnTo>
                  <a:pt x="6095" y="1523"/>
                </a:lnTo>
                <a:lnTo>
                  <a:pt x="4571" y="1523"/>
                </a:lnTo>
                <a:lnTo>
                  <a:pt x="7619" y="3047"/>
                </a:lnTo>
                <a:lnTo>
                  <a:pt x="12845" y="6966"/>
                </a:lnTo>
                <a:lnTo>
                  <a:pt x="13715" y="7619"/>
                </a:lnTo>
                <a:lnTo>
                  <a:pt x="15239" y="9143"/>
                </a:lnTo>
                <a:lnTo>
                  <a:pt x="13715"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990468" y="1435601"/>
            <a:ext cx="36576" cy="7619"/>
          </a:xfrm>
          <a:custGeom>
            <a:avLst/>
            <a:gdLst/>
            <a:ahLst/>
            <a:cxnLst/>
            <a:rect l="l" t="t" r="r" b="b"/>
            <a:pathLst>
              <a:path w="36576" h="7619">
                <a:moveTo>
                  <a:pt x="36576" y="0"/>
                </a:moveTo>
                <a:lnTo>
                  <a:pt x="3048" y="0"/>
                </a:lnTo>
                <a:lnTo>
                  <a:pt x="0" y="7620"/>
                </a:lnTo>
                <a:lnTo>
                  <a:pt x="35052" y="1524"/>
                </a:lnTo>
                <a:lnTo>
                  <a:pt x="36576"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1056000" y="1434077"/>
            <a:ext cx="36576" cy="9143"/>
          </a:xfrm>
          <a:custGeom>
            <a:avLst/>
            <a:gdLst/>
            <a:ahLst/>
            <a:cxnLst/>
            <a:rect l="l" t="t" r="r" b="b"/>
            <a:pathLst>
              <a:path w="36576" h="9143">
                <a:moveTo>
                  <a:pt x="33528" y="1524"/>
                </a:moveTo>
                <a:lnTo>
                  <a:pt x="33528" y="0"/>
                </a:lnTo>
                <a:lnTo>
                  <a:pt x="0" y="1524"/>
                </a:lnTo>
                <a:lnTo>
                  <a:pt x="1524" y="3048"/>
                </a:lnTo>
                <a:lnTo>
                  <a:pt x="36576" y="9144"/>
                </a:lnTo>
                <a:lnTo>
                  <a:pt x="33528"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988944" y="1444745"/>
            <a:ext cx="105155" cy="62484"/>
          </a:xfrm>
          <a:custGeom>
            <a:avLst/>
            <a:gdLst/>
            <a:ahLst/>
            <a:cxnLst/>
            <a:rect l="l" t="t" r="r" b="b"/>
            <a:pathLst>
              <a:path w="105155" h="62484">
                <a:moveTo>
                  <a:pt x="76200" y="3047"/>
                </a:moveTo>
                <a:lnTo>
                  <a:pt x="76200" y="16763"/>
                </a:lnTo>
                <a:lnTo>
                  <a:pt x="74675" y="19811"/>
                </a:lnTo>
                <a:lnTo>
                  <a:pt x="74675" y="18287"/>
                </a:lnTo>
                <a:lnTo>
                  <a:pt x="73151" y="21335"/>
                </a:lnTo>
                <a:lnTo>
                  <a:pt x="69233" y="26561"/>
                </a:lnTo>
                <a:lnTo>
                  <a:pt x="68579" y="27431"/>
                </a:lnTo>
                <a:lnTo>
                  <a:pt x="67055" y="28955"/>
                </a:lnTo>
                <a:lnTo>
                  <a:pt x="68579" y="27431"/>
                </a:lnTo>
                <a:lnTo>
                  <a:pt x="69233" y="26561"/>
                </a:lnTo>
                <a:lnTo>
                  <a:pt x="64008" y="30479"/>
                </a:lnTo>
                <a:lnTo>
                  <a:pt x="60960" y="32003"/>
                </a:lnTo>
                <a:lnTo>
                  <a:pt x="62484" y="32003"/>
                </a:lnTo>
                <a:lnTo>
                  <a:pt x="56388" y="33527"/>
                </a:lnTo>
                <a:lnTo>
                  <a:pt x="48768" y="33527"/>
                </a:lnTo>
                <a:lnTo>
                  <a:pt x="42672" y="32003"/>
                </a:lnTo>
                <a:lnTo>
                  <a:pt x="45720" y="33527"/>
                </a:lnTo>
                <a:lnTo>
                  <a:pt x="42672" y="32003"/>
                </a:lnTo>
                <a:lnTo>
                  <a:pt x="44196" y="32003"/>
                </a:lnTo>
                <a:lnTo>
                  <a:pt x="41148" y="30479"/>
                </a:lnTo>
                <a:lnTo>
                  <a:pt x="35922" y="26561"/>
                </a:lnTo>
                <a:lnTo>
                  <a:pt x="33527" y="24383"/>
                </a:lnTo>
                <a:lnTo>
                  <a:pt x="32003" y="21335"/>
                </a:lnTo>
                <a:lnTo>
                  <a:pt x="30479" y="18287"/>
                </a:lnTo>
                <a:lnTo>
                  <a:pt x="30479" y="19811"/>
                </a:lnTo>
                <a:lnTo>
                  <a:pt x="28955" y="13715"/>
                </a:lnTo>
                <a:lnTo>
                  <a:pt x="28955" y="3047"/>
                </a:lnTo>
                <a:lnTo>
                  <a:pt x="0" y="9143"/>
                </a:lnTo>
                <a:lnTo>
                  <a:pt x="0" y="10667"/>
                </a:lnTo>
                <a:lnTo>
                  <a:pt x="1523" y="18287"/>
                </a:lnTo>
                <a:lnTo>
                  <a:pt x="28955" y="16763"/>
                </a:lnTo>
                <a:lnTo>
                  <a:pt x="1523" y="18287"/>
                </a:lnTo>
                <a:lnTo>
                  <a:pt x="1523" y="21335"/>
                </a:lnTo>
                <a:lnTo>
                  <a:pt x="4571" y="28955"/>
                </a:lnTo>
                <a:lnTo>
                  <a:pt x="35051" y="25907"/>
                </a:lnTo>
                <a:lnTo>
                  <a:pt x="36575" y="27431"/>
                </a:lnTo>
                <a:lnTo>
                  <a:pt x="38100" y="28955"/>
                </a:lnTo>
                <a:lnTo>
                  <a:pt x="4571" y="28955"/>
                </a:lnTo>
                <a:lnTo>
                  <a:pt x="4572" y="32003"/>
                </a:lnTo>
                <a:lnTo>
                  <a:pt x="9144" y="38099"/>
                </a:lnTo>
                <a:lnTo>
                  <a:pt x="9144" y="39623"/>
                </a:lnTo>
                <a:lnTo>
                  <a:pt x="10668" y="39623"/>
                </a:lnTo>
                <a:lnTo>
                  <a:pt x="15240" y="45719"/>
                </a:lnTo>
                <a:lnTo>
                  <a:pt x="15240" y="47243"/>
                </a:lnTo>
                <a:lnTo>
                  <a:pt x="16764" y="47243"/>
                </a:lnTo>
                <a:lnTo>
                  <a:pt x="22860" y="51815"/>
                </a:lnTo>
                <a:lnTo>
                  <a:pt x="22860" y="53339"/>
                </a:lnTo>
                <a:lnTo>
                  <a:pt x="24384" y="53339"/>
                </a:lnTo>
                <a:lnTo>
                  <a:pt x="30480" y="57911"/>
                </a:lnTo>
                <a:lnTo>
                  <a:pt x="33528" y="57911"/>
                </a:lnTo>
                <a:lnTo>
                  <a:pt x="41148" y="60959"/>
                </a:lnTo>
                <a:lnTo>
                  <a:pt x="44196" y="60959"/>
                </a:lnTo>
                <a:lnTo>
                  <a:pt x="51816" y="62483"/>
                </a:lnTo>
                <a:lnTo>
                  <a:pt x="53340" y="62483"/>
                </a:lnTo>
                <a:lnTo>
                  <a:pt x="60960" y="60959"/>
                </a:lnTo>
                <a:lnTo>
                  <a:pt x="64008" y="60959"/>
                </a:lnTo>
                <a:lnTo>
                  <a:pt x="71628" y="57911"/>
                </a:lnTo>
                <a:lnTo>
                  <a:pt x="74676" y="57911"/>
                </a:lnTo>
                <a:lnTo>
                  <a:pt x="80772" y="53339"/>
                </a:lnTo>
                <a:lnTo>
                  <a:pt x="82296" y="53339"/>
                </a:lnTo>
                <a:lnTo>
                  <a:pt x="82296" y="51815"/>
                </a:lnTo>
                <a:lnTo>
                  <a:pt x="88392" y="47243"/>
                </a:lnTo>
                <a:lnTo>
                  <a:pt x="89916" y="47243"/>
                </a:lnTo>
                <a:lnTo>
                  <a:pt x="89916" y="45719"/>
                </a:lnTo>
                <a:lnTo>
                  <a:pt x="94488" y="39623"/>
                </a:lnTo>
                <a:lnTo>
                  <a:pt x="96012" y="39623"/>
                </a:lnTo>
                <a:lnTo>
                  <a:pt x="96012" y="38099"/>
                </a:lnTo>
                <a:lnTo>
                  <a:pt x="59436" y="33527"/>
                </a:lnTo>
                <a:lnTo>
                  <a:pt x="100584" y="32003"/>
                </a:lnTo>
                <a:lnTo>
                  <a:pt x="100583" y="28955"/>
                </a:lnTo>
                <a:lnTo>
                  <a:pt x="70103" y="25907"/>
                </a:lnTo>
                <a:lnTo>
                  <a:pt x="71627" y="24383"/>
                </a:lnTo>
                <a:lnTo>
                  <a:pt x="103631" y="21335"/>
                </a:lnTo>
                <a:lnTo>
                  <a:pt x="103631" y="18287"/>
                </a:lnTo>
                <a:lnTo>
                  <a:pt x="105155" y="10667"/>
                </a:lnTo>
                <a:lnTo>
                  <a:pt x="105155" y="9143"/>
                </a:lnTo>
                <a:lnTo>
                  <a:pt x="103631" y="1523"/>
                </a:lnTo>
                <a:lnTo>
                  <a:pt x="103631" y="0"/>
                </a:lnTo>
                <a:lnTo>
                  <a:pt x="76200" y="3047"/>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8" name="object 18"/>
          <p:cNvSpPr/>
          <p:nvPr/>
        </p:nvSpPr>
        <p:spPr>
          <a:xfrm>
            <a:off x="1059048" y="1466081"/>
            <a:ext cx="33528" cy="7620"/>
          </a:xfrm>
          <a:custGeom>
            <a:avLst/>
            <a:gdLst/>
            <a:ahLst/>
            <a:cxnLst/>
            <a:rect l="l" t="t" r="r" b="b"/>
            <a:pathLst>
              <a:path w="33528" h="7620">
                <a:moveTo>
                  <a:pt x="30479" y="7619"/>
                </a:moveTo>
                <a:lnTo>
                  <a:pt x="33528" y="0"/>
                </a:lnTo>
                <a:lnTo>
                  <a:pt x="1523" y="3047"/>
                </a:lnTo>
                <a:lnTo>
                  <a:pt x="0" y="4571"/>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9" name="object 19"/>
          <p:cNvSpPr/>
          <p:nvPr/>
        </p:nvSpPr>
        <p:spPr>
          <a:xfrm>
            <a:off x="993516" y="1470653"/>
            <a:ext cx="33528" cy="3048"/>
          </a:xfrm>
          <a:custGeom>
            <a:avLst/>
            <a:gdLst/>
            <a:ahLst/>
            <a:cxnLst/>
            <a:rect l="l" t="t" r="r" b="b"/>
            <a:pathLst>
              <a:path w="33528" h="3048">
                <a:moveTo>
                  <a:pt x="32003" y="1524"/>
                </a:moveTo>
                <a:lnTo>
                  <a:pt x="30479" y="0"/>
                </a:lnTo>
                <a:lnTo>
                  <a:pt x="0" y="3048"/>
                </a:lnTo>
                <a:lnTo>
                  <a:pt x="33528" y="3048"/>
                </a:lnTo>
                <a:lnTo>
                  <a:pt x="32003"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0" name="object 20"/>
          <p:cNvSpPr/>
          <p:nvPr/>
        </p:nvSpPr>
        <p:spPr>
          <a:xfrm>
            <a:off x="988944" y="1426457"/>
            <a:ext cx="100583" cy="27431"/>
          </a:xfrm>
          <a:custGeom>
            <a:avLst/>
            <a:gdLst/>
            <a:ahLst/>
            <a:cxnLst/>
            <a:rect l="l" t="t" r="r" b="b"/>
            <a:pathLst>
              <a:path w="100583" h="27431">
                <a:moveTo>
                  <a:pt x="59435" y="4571"/>
                </a:moveTo>
                <a:lnTo>
                  <a:pt x="100583" y="6095"/>
                </a:lnTo>
                <a:lnTo>
                  <a:pt x="96011" y="0"/>
                </a:lnTo>
                <a:lnTo>
                  <a:pt x="45719" y="4571"/>
                </a:lnTo>
                <a:lnTo>
                  <a:pt x="4571" y="6095"/>
                </a:lnTo>
                <a:lnTo>
                  <a:pt x="4571" y="9143"/>
                </a:lnTo>
                <a:lnTo>
                  <a:pt x="38100" y="9143"/>
                </a:lnTo>
                <a:lnTo>
                  <a:pt x="36575" y="10667"/>
                </a:lnTo>
                <a:lnTo>
                  <a:pt x="1523" y="16763"/>
                </a:lnTo>
                <a:lnTo>
                  <a:pt x="1523" y="19811"/>
                </a:lnTo>
                <a:lnTo>
                  <a:pt x="0" y="27431"/>
                </a:lnTo>
                <a:lnTo>
                  <a:pt x="28955" y="21335"/>
                </a:lnTo>
                <a:lnTo>
                  <a:pt x="28955" y="24383"/>
                </a:lnTo>
                <a:lnTo>
                  <a:pt x="30479" y="18287"/>
                </a:lnTo>
                <a:lnTo>
                  <a:pt x="30479" y="19811"/>
                </a:lnTo>
                <a:lnTo>
                  <a:pt x="32003" y="16763"/>
                </a:lnTo>
                <a:lnTo>
                  <a:pt x="35922" y="11538"/>
                </a:lnTo>
                <a:lnTo>
                  <a:pt x="35051" y="12191"/>
                </a:lnTo>
                <a:lnTo>
                  <a:pt x="33527" y="13715"/>
                </a:lnTo>
                <a:lnTo>
                  <a:pt x="35051" y="12191"/>
                </a:lnTo>
                <a:lnTo>
                  <a:pt x="35922" y="11538"/>
                </a:lnTo>
                <a:lnTo>
                  <a:pt x="41147" y="7619"/>
                </a:lnTo>
                <a:lnTo>
                  <a:pt x="44195" y="6095"/>
                </a:lnTo>
                <a:lnTo>
                  <a:pt x="42671" y="6095"/>
                </a:lnTo>
                <a:lnTo>
                  <a:pt x="48767" y="4571"/>
                </a:lnTo>
                <a:lnTo>
                  <a:pt x="59435" y="4571"/>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21" name="object 21"/>
          <p:cNvSpPr/>
          <p:nvPr/>
        </p:nvSpPr>
        <p:spPr>
          <a:xfrm>
            <a:off x="1063620" y="1458461"/>
            <a:ext cx="1524" cy="6096"/>
          </a:xfrm>
          <a:custGeom>
            <a:avLst/>
            <a:gdLst/>
            <a:ahLst/>
            <a:cxnLst/>
            <a:rect l="l" t="t" r="r" b="b"/>
            <a:pathLst>
              <a:path w="1524" h="6096">
                <a:moveTo>
                  <a:pt x="0" y="6096"/>
                </a:moveTo>
                <a:lnTo>
                  <a:pt x="1524" y="3047"/>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6" name="object 6"/>
          <p:cNvSpPr txBox="1"/>
          <p:nvPr/>
        </p:nvSpPr>
        <p:spPr>
          <a:xfrm>
            <a:off x="1386204" y="780884"/>
            <a:ext cx="8761096" cy="532891"/>
          </a:xfrm>
          <a:prstGeom prst="rect">
            <a:avLst/>
          </a:prstGeom>
          <a:ln>
            <a:noFill/>
          </a:ln>
        </p:spPr>
        <p:txBody>
          <a:bodyPr wrap="square" lIns="0" tIns="0" rIns="0" bIns="0" rtlCol="0">
            <a:noAutofit/>
          </a:bodyPr>
          <a:lstStyle/>
          <a:p>
            <a:pPr marL="12700">
              <a:lnSpc>
                <a:spcPts val="4035"/>
              </a:lnSpc>
              <a:spcBef>
                <a:spcPts val="201"/>
              </a:spcBef>
            </a:pPr>
            <a:r>
              <a:rPr lang="en-US" sz="4000" b="1" spc="-4" dirty="0" smtClean="0">
                <a:solidFill>
                  <a:srgbClr val="7030A0"/>
                </a:solidFill>
                <a:latin typeface="Arial"/>
                <a:cs typeface="Arial"/>
              </a:rPr>
              <a:t>Future research direction thoughts</a:t>
            </a:r>
            <a:endParaRPr sz="4000" dirty="0">
              <a:solidFill>
                <a:srgbClr val="7030A0"/>
              </a:solidFill>
              <a:latin typeface="Arial"/>
              <a:cs typeface="Arial"/>
            </a:endParaRPr>
          </a:p>
        </p:txBody>
      </p:sp>
      <p:sp>
        <p:nvSpPr>
          <p:cNvPr id="5" name="object 5"/>
          <p:cNvSpPr txBox="1"/>
          <p:nvPr/>
        </p:nvSpPr>
        <p:spPr>
          <a:xfrm>
            <a:off x="1386204" y="2524281"/>
            <a:ext cx="296676" cy="471931"/>
          </a:xfrm>
          <a:prstGeom prst="rect">
            <a:avLst/>
          </a:prstGeom>
        </p:spPr>
        <p:txBody>
          <a:bodyPr wrap="square" lIns="0" tIns="0" rIns="0" bIns="0" rtlCol="0">
            <a:noAutofit/>
          </a:bodyPr>
          <a:lstStyle/>
          <a:p>
            <a:pPr marL="12700">
              <a:lnSpc>
                <a:spcPts val="3704"/>
              </a:lnSpc>
            </a:pPr>
            <a:r>
              <a:rPr sz="3500" dirty="0" smtClean="0">
                <a:solidFill>
                  <a:srgbClr val="F1B13E"/>
                </a:solidFill>
                <a:latin typeface="Times New Roman"/>
                <a:cs typeface="Times New Roman"/>
              </a:rPr>
              <a:t> </a:t>
            </a:r>
            <a:endParaRPr sz="3500">
              <a:latin typeface="Times New Roman"/>
              <a:cs typeface="Times New Roman"/>
            </a:endParaRPr>
          </a:p>
        </p:txBody>
      </p:sp>
      <p:sp>
        <p:nvSpPr>
          <p:cNvPr id="3" name="Rectangle 2"/>
          <p:cNvSpPr>
            <a:spLocks noChangeArrowheads="1"/>
          </p:cNvSpPr>
          <p:nvPr/>
        </p:nvSpPr>
        <p:spPr bwMode="auto">
          <a:xfrm>
            <a:off x="0" y="0"/>
            <a:ext cx="10693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8" name="object 3"/>
          <p:cNvSpPr txBox="1"/>
          <p:nvPr/>
        </p:nvSpPr>
        <p:spPr>
          <a:xfrm>
            <a:off x="1386204" y="2524281"/>
            <a:ext cx="8380096" cy="967243"/>
          </a:xfrm>
          <a:prstGeom prst="rect">
            <a:avLst/>
          </a:prstGeom>
        </p:spPr>
        <p:txBody>
          <a:bodyPr wrap="square" lIns="0" tIns="0" rIns="0" bIns="0" rtlCol="0">
            <a:noAutofit/>
          </a:bodyPr>
          <a:lstStyle/>
          <a:p>
            <a:pPr marL="12700">
              <a:lnSpc>
                <a:spcPts val="3625"/>
              </a:lnSpc>
              <a:spcBef>
                <a:spcPts val="181"/>
              </a:spcBef>
            </a:pPr>
            <a:r>
              <a:rPr lang="en-US" sz="3500" dirty="0" smtClean="0">
                <a:latin typeface="Times New Roman"/>
                <a:cs typeface="Times New Roman"/>
              </a:rPr>
              <a:t>While all stakeholders are keen to understand how to </a:t>
            </a:r>
            <a:r>
              <a:rPr lang="en-US" sz="3500" b="1" dirty="0" smtClean="0">
                <a:solidFill>
                  <a:srgbClr val="7030A0"/>
                </a:solidFill>
                <a:latin typeface="Times New Roman"/>
                <a:cs typeface="Times New Roman"/>
              </a:rPr>
              <a:t>achieve ‘an healthy startup environment’</a:t>
            </a:r>
            <a:r>
              <a:rPr lang="en-US" sz="3500" dirty="0" smtClean="0">
                <a:latin typeface="Times New Roman"/>
                <a:cs typeface="Times New Roman"/>
              </a:rPr>
              <a:t>, </a:t>
            </a:r>
            <a:r>
              <a:rPr lang="en-US" sz="3500" b="1" dirty="0" smtClean="0">
                <a:solidFill>
                  <a:srgbClr val="7030A0"/>
                </a:solidFill>
                <a:latin typeface="Times New Roman"/>
                <a:cs typeface="Times New Roman"/>
              </a:rPr>
              <a:t>why startups fail</a:t>
            </a:r>
            <a:r>
              <a:rPr lang="en-US" sz="3500" dirty="0" smtClean="0">
                <a:latin typeface="Times New Roman"/>
                <a:cs typeface="Times New Roman"/>
              </a:rPr>
              <a:t>, what are the problems to </a:t>
            </a:r>
            <a:r>
              <a:rPr lang="en-US" sz="3500" dirty="0">
                <a:latin typeface="Times New Roman"/>
                <a:cs typeface="Times New Roman"/>
              </a:rPr>
              <a:t>apply the practice of Global North to the Global South</a:t>
            </a:r>
            <a:r>
              <a:rPr lang="en-US" sz="3500" dirty="0">
                <a:latin typeface="Times New Roman"/>
                <a:cs typeface="Times New Roman"/>
              </a:rPr>
              <a:t>… </a:t>
            </a:r>
          </a:p>
          <a:p>
            <a:pPr marL="12700" algn="r">
              <a:lnSpc>
                <a:spcPts val="3625"/>
              </a:lnSpc>
              <a:spcBef>
                <a:spcPts val="181"/>
              </a:spcBef>
            </a:pPr>
            <a:r>
              <a:rPr lang="en-US" sz="3500" dirty="0" smtClean="0">
                <a:solidFill>
                  <a:srgbClr val="FF0000"/>
                </a:solidFill>
                <a:latin typeface="Times New Roman"/>
                <a:cs typeface="Times New Roman"/>
              </a:rPr>
              <a:t>Why is it not interesting to research this process? </a:t>
            </a:r>
            <a:endParaRPr lang="en-US" sz="3500" dirty="0">
              <a:latin typeface="Times New Roman"/>
              <a:cs typeface="Times New Roman"/>
            </a:endParaRPr>
          </a:p>
          <a:p>
            <a:pPr marL="12700">
              <a:lnSpc>
                <a:spcPts val="3625"/>
              </a:lnSpc>
              <a:spcBef>
                <a:spcPts val="181"/>
              </a:spcBef>
            </a:pPr>
            <a:r>
              <a:rPr lang="en-US" sz="3500" dirty="0" smtClean="0">
                <a:latin typeface="Times New Roman"/>
                <a:cs typeface="Times New Roman"/>
              </a:rPr>
              <a:t>Maybe I am wrong?!</a:t>
            </a:r>
            <a:endParaRPr sz="3200" dirty="0">
              <a:latin typeface="Arial"/>
              <a:cs typeface="Arial"/>
            </a:endParaRPr>
          </a:p>
        </p:txBody>
      </p:sp>
    </p:spTree>
    <p:extLst>
      <p:ext uri="{BB962C8B-B14F-4D97-AF65-F5344CB8AC3E}">
        <p14:creationId xmlns:p14="http://schemas.microsoft.com/office/powerpoint/2010/main" val="5629518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145654" y="3969257"/>
            <a:ext cx="8548253" cy="0"/>
          </a:xfrm>
          <a:custGeom>
            <a:avLst/>
            <a:gdLst/>
            <a:ahLst/>
            <a:cxnLst/>
            <a:rect l="l" t="t" r="r" b="b"/>
            <a:pathLst>
              <a:path w="8548253">
                <a:moveTo>
                  <a:pt x="7772399" y="0"/>
                </a:moveTo>
                <a:lnTo>
                  <a:pt x="0" y="0"/>
                </a:lnTo>
                <a:lnTo>
                  <a:pt x="7772399" y="1"/>
                </a:lnTo>
              </a:path>
            </a:pathLst>
          </a:custGeom>
          <a:ln w="30225">
            <a:solidFill>
              <a:srgbClr val="7030A0"/>
            </a:solidFill>
          </a:ln>
        </p:spPr>
        <p:txBody>
          <a:bodyPr wrap="square" lIns="0" tIns="0" rIns="0" bIns="0" rtlCol="0">
            <a:noAutofit/>
          </a:bodyPr>
          <a:lstStyle/>
          <a:p>
            <a:endParaRPr>
              <a:solidFill>
                <a:srgbClr val="7030A0"/>
              </a:solidFill>
            </a:endParaRPr>
          </a:p>
        </p:txBody>
      </p:sp>
      <p:sp>
        <p:nvSpPr>
          <p:cNvPr id="6" name="object 6"/>
          <p:cNvSpPr/>
          <p:nvPr/>
        </p:nvSpPr>
        <p:spPr>
          <a:xfrm>
            <a:off x="2115174" y="3991355"/>
            <a:ext cx="41147" cy="6096"/>
          </a:xfrm>
          <a:custGeom>
            <a:avLst/>
            <a:gdLst/>
            <a:ahLst/>
            <a:cxnLst/>
            <a:rect l="l" t="t" r="r" b="b"/>
            <a:pathLst>
              <a:path w="41147" h="6096">
                <a:moveTo>
                  <a:pt x="41147" y="0"/>
                </a:moveTo>
                <a:lnTo>
                  <a:pt x="0" y="1524"/>
                </a:lnTo>
                <a:lnTo>
                  <a:pt x="36575" y="6096"/>
                </a:lnTo>
                <a:lnTo>
                  <a:pt x="41147"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7" name="object 7"/>
          <p:cNvSpPr/>
          <p:nvPr/>
        </p:nvSpPr>
        <p:spPr>
          <a:xfrm>
            <a:off x="2087742" y="3980688"/>
            <a:ext cx="3918" cy="5225"/>
          </a:xfrm>
          <a:custGeom>
            <a:avLst/>
            <a:gdLst/>
            <a:ahLst/>
            <a:cxnLst/>
            <a:rect l="l" t="t" r="r" b="b"/>
            <a:pathLst>
              <a:path w="3918" h="5225">
                <a:moveTo>
                  <a:pt x="1523" y="3048"/>
                </a:moveTo>
                <a:lnTo>
                  <a:pt x="3918" y="5225"/>
                </a:lnTo>
                <a:lnTo>
                  <a:pt x="0" y="0"/>
                </a:lnTo>
                <a:lnTo>
                  <a:pt x="1523" y="3048"/>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8" name="object 8"/>
          <p:cNvSpPr/>
          <p:nvPr/>
        </p:nvSpPr>
        <p:spPr>
          <a:xfrm>
            <a:off x="2124972" y="3952602"/>
            <a:ext cx="3918" cy="5225"/>
          </a:xfrm>
          <a:custGeom>
            <a:avLst/>
            <a:gdLst/>
            <a:ahLst/>
            <a:cxnLst/>
            <a:rect l="l" t="t" r="r" b="b"/>
            <a:pathLst>
              <a:path w="3918" h="5225">
                <a:moveTo>
                  <a:pt x="3918" y="5225"/>
                </a:moveTo>
                <a:lnTo>
                  <a:pt x="870" y="653"/>
                </a:lnTo>
                <a:lnTo>
                  <a:pt x="0" y="0"/>
                </a:lnTo>
                <a:lnTo>
                  <a:pt x="3918" y="5225"/>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9" name="object 9"/>
          <p:cNvSpPr/>
          <p:nvPr/>
        </p:nvSpPr>
        <p:spPr>
          <a:xfrm>
            <a:off x="2060310" y="3916679"/>
            <a:ext cx="91440" cy="30480"/>
          </a:xfrm>
          <a:custGeom>
            <a:avLst/>
            <a:gdLst/>
            <a:ahLst/>
            <a:cxnLst/>
            <a:rect l="l" t="t" r="r" b="b"/>
            <a:pathLst>
              <a:path w="91440" h="30480">
                <a:moveTo>
                  <a:pt x="10668" y="16763"/>
                </a:moveTo>
                <a:lnTo>
                  <a:pt x="6096" y="22860"/>
                </a:lnTo>
                <a:lnTo>
                  <a:pt x="4572" y="22860"/>
                </a:lnTo>
                <a:lnTo>
                  <a:pt x="4572" y="24384"/>
                </a:lnTo>
                <a:lnTo>
                  <a:pt x="0" y="30480"/>
                </a:lnTo>
                <a:lnTo>
                  <a:pt x="41148" y="28956"/>
                </a:lnTo>
                <a:lnTo>
                  <a:pt x="91440" y="24384"/>
                </a:lnTo>
                <a:lnTo>
                  <a:pt x="91440" y="22860"/>
                </a:lnTo>
                <a:lnTo>
                  <a:pt x="89916" y="22860"/>
                </a:lnTo>
                <a:lnTo>
                  <a:pt x="85343" y="16763"/>
                </a:lnTo>
                <a:lnTo>
                  <a:pt x="85343" y="15239"/>
                </a:lnTo>
                <a:lnTo>
                  <a:pt x="83820" y="15239"/>
                </a:lnTo>
                <a:lnTo>
                  <a:pt x="77724" y="10668"/>
                </a:lnTo>
                <a:lnTo>
                  <a:pt x="77724" y="9144"/>
                </a:lnTo>
                <a:lnTo>
                  <a:pt x="76200" y="9144"/>
                </a:lnTo>
                <a:lnTo>
                  <a:pt x="70104" y="4572"/>
                </a:lnTo>
                <a:lnTo>
                  <a:pt x="67056" y="4572"/>
                </a:lnTo>
                <a:lnTo>
                  <a:pt x="59436" y="1524"/>
                </a:lnTo>
                <a:lnTo>
                  <a:pt x="56388" y="1524"/>
                </a:lnTo>
                <a:lnTo>
                  <a:pt x="48768" y="0"/>
                </a:lnTo>
                <a:lnTo>
                  <a:pt x="47243" y="0"/>
                </a:lnTo>
                <a:lnTo>
                  <a:pt x="39624" y="1524"/>
                </a:lnTo>
                <a:lnTo>
                  <a:pt x="36576" y="1524"/>
                </a:lnTo>
                <a:lnTo>
                  <a:pt x="28956" y="4572"/>
                </a:lnTo>
                <a:lnTo>
                  <a:pt x="25908" y="4572"/>
                </a:lnTo>
                <a:lnTo>
                  <a:pt x="19812" y="9144"/>
                </a:lnTo>
                <a:lnTo>
                  <a:pt x="18288" y="9144"/>
                </a:lnTo>
                <a:lnTo>
                  <a:pt x="18288" y="10668"/>
                </a:lnTo>
                <a:lnTo>
                  <a:pt x="12192" y="15239"/>
                </a:lnTo>
                <a:lnTo>
                  <a:pt x="10668" y="15239"/>
                </a:lnTo>
                <a:lnTo>
                  <a:pt x="10668" y="1676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0" name="object 10"/>
          <p:cNvSpPr/>
          <p:nvPr/>
        </p:nvSpPr>
        <p:spPr>
          <a:xfrm>
            <a:off x="2112126" y="3945636"/>
            <a:ext cx="47243" cy="19812"/>
          </a:xfrm>
          <a:custGeom>
            <a:avLst/>
            <a:gdLst/>
            <a:ahLst/>
            <a:cxnLst/>
            <a:rect l="l" t="t" r="r" b="b"/>
            <a:pathLst>
              <a:path w="47243" h="19812">
                <a:moveTo>
                  <a:pt x="13716" y="7619"/>
                </a:moveTo>
                <a:lnTo>
                  <a:pt x="16763" y="12191"/>
                </a:lnTo>
                <a:lnTo>
                  <a:pt x="18287" y="15239"/>
                </a:lnTo>
                <a:lnTo>
                  <a:pt x="18287" y="13715"/>
                </a:lnTo>
                <a:lnTo>
                  <a:pt x="19812" y="19812"/>
                </a:lnTo>
                <a:lnTo>
                  <a:pt x="19812" y="16763"/>
                </a:lnTo>
                <a:lnTo>
                  <a:pt x="47243" y="13715"/>
                </a:lnTo>
                <a:lnTo>
                  <a:pt x="47243" y="12191"/>
                </a:lnTo>
                <a:lnTo>
                  <a:pt x="12192" y="6095"/>
                </a:lnTo>
                <a:lnTo>
                  <a:pt x="10668" y="4571"/>
                </a:lnTo>
                <a:lnTo>
                  <a:pt x="44195" y="3048"/>
                </a:lnTo>
                <a:lnTo>
                  <a:pt x="44195" y="1524"/>
                </a:lnTo>
                <a:lnTo>
                  <a:pt x="3048" y="0"/>
                </a:lnTo>
                <a:lnTo>
                  <a:pt x="0" y="0"/>
                </a:lnTo>
                <a:lnTo>
                  <a:pt x="6095" y="1524"/>
                </a:lnTo>
                <a:lnTo>
                  <a:pt x="4572" y="1524"/>
                </a:lnTo>
                <a:lnTo>
                  <a:pt x="7619" y="3048"/>
                </a:lnTo>
                <a:lnTo>
                  <a:pt x="12845" y="6966"/>
                </a:lnTo>
                <a:lnTo>
                  <a:pt x="13716" y="7619"/>
                </a:lnTo>
                <a:lnTo>
                  <a:pt x="15239" y="9143"/>
                </a:lnTo>
                <a:lnTo>
                  <a:pt x="13716"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1" name="object 11"/>
          <p:cNvSpPr/>
          <p:nvPr/>
        </p:nvSpPr>
        <p:spPr>
          <a:xfrm>
            <a:off x="2057262" y="3950207"/>
            <a:ext cx="36575" cy="7620"/>
          </a:xfrm>
          <a:custGeom>
            <a:avLst/>
            <a:gdLst/>
            <a:ahLst/>
            <a:cxnLst/>
            <a:rect l="l" t="t" r="r" b="b"/>
            <a:pathLst>
              <a:path w="36575" h="7620">
                <a:moveTo>
                  <a:pt x="36575" y="0"/>
                </a:moveTo>
                <a:lnTo>
                  <a:pt x="3047" y="0"/>
                </a:lnTo>
                <a:lnTo>
                  <a:pt x="0" y="7620"/>
                </a:lnTo>
                <a:lnTo>
                  <a:pt x="35051" y="1524"/>
                </a:lnTo>
                <a:lnTo>
                  <a:pt x="36575" y="0"/>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2" name="object 12"/>
          <p:cNvSpPr/>
          <p:nvPr/>
        </p:nvSpPr>
        <p:spPr>
          <a:xfrm>
            <a:off x="2122794" y="3948684"/>
            <a:ext cx="36575" cy="9143"/>
          </a:xfrm>
          <a:custGeom>
            <a:avLst/>
            <a:gdLst/>
            <a:ahLst/>
            <a:cxnLst/>
            <a:rect l="l" t="t" r="r" b="b"/>
            <a:pathLst>
              <a:path w="36575" h="9143">
                <a:moveTo>
                  <a:pt x="33527" y="1523"/>
                </a:moveTo>
                <a:lnTo>
                  <a:pt x="33527" y="0"/>
                </a:lnTo>
                <a:lnTo>
                  <a:pt x="0" y="1523"/>
                </a:lnTo>
                <a:lnTo>
                  <a:pt x="1524" y="3047"/>
                </a:lnTo>
                <a:lnTo>
                  <a:pt x="36575" y="9143"/>
                </a:lnTo>
                <a:lnTo>
                  <a:pt x="33527" y="1523"/>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3" name="object 13"/>
          <p:cNvSpPr/>
          <p:nvPr/>
        </p:nvSpPr>
        <p:spPr>
          <a:xfrm>
            <a:off x="2055738" y="3959352"/>
            <a:ext cx="105156" cy="62484"/>
          </a:xfrm>
          <a:custGeom>
            <a:avLst/>
            <a:gdLst/>
            <a:ahLst/>
            <a:cxnLst/>
            <a:rect l="l" t="t" r="r" b="b"/>
            <a:pathLst>
              <a:path w="105156" h="62484">
                <a:moveTo>
                  <a:pt x="76200" y="3048"/>
                </a:moveTo>
                <a:lnTo>
                  <a:pt x="76200" y="16763"/>
                </a:lnTo>
                <a:lnTo>
                  <a:pt x="74675" y="19812"/>
                </a:lnTo>
                <a:lnTo>
                  <a:pt x="74675" y="18287"/>
                </a:lnTo>
                <a:lnTo>
                  <a:pt x="73151" y="21336"/>
                </a:lnTo>
                <a:lnTo>
                  <a:pt x="69233" y="26561"/>
                </a:lnTo>
                <a:lnTo>
                  <a:pt x="68580" y="27432"/>
                </a:lnTo>
                <a:lnTo>
                  <a:pt x="67056" y="28955"/>
                </a:lnTo>
                <a:lnTo>
                  <a:pt x="68580" y="27432"/>
                </a:lnTo>
                <a:lnTo>
                  <a:pt x="69233" y="26561"/>
                </a:lnTo>
                <a:lnTo>
                  <a:pt x="64007" y="30479"/>
                </a:lnTo>
                <a:lnTo>
                  <a:pt x="60960" y="32003"/>
                </a:lnTo>
                <a:lnTo>
                  <a:pt x="62483" y="32003"/>
                </a:lnTo>
                <a:lnTo>
                  <a:pt x="56387" y="33527"/>
                </a:lnTo>
                <a:lnTo>
                  <a:pt x="48768" y="33527"/>
                </a:lnTo>
                <a:lnTo>
                  <a:pt x="42671" y="32003"/>
                </a:lnTo>
                <a:lnTo>
                  <a:pt x="45719" y="33527"/>
                </a:lnTo>
                <a:lnTo>
                  <a:pt x="42671" y="32003"/>
                </a:lnTo>
                <a:lnTo>
                  <a:pt x="44195" y="32003"/>
                </a:lnTo>
                <a:lnTo>
                  <a:pt x="41148" y="30479"/>
                </a:lnTo>
                <a:lnTo>
                  <a:pt x="35922" y="26561"/>
                </a:lnTo>
                <a:lnTo>
                  <a:pt x="33527" y="24384"/>
                </a:lnTo>
                <a:lnTo>
                  <a:pt x="32004" y="21336"/>
                </a:lnTo>
                <a:lnTo>
                  <a:pt x="30480" y="18287"/>
                </a:lnTo>
                <a:lnTo>
                  <a:pt x="30480" y="19812"/>
                </a:lnTo>
                <a:lnTo>
                  <a:pt x="28956" y="13715"/>
                </a:lnTo>
                <a:lnTo>
                  <a:pt x="28956" y="3048"/>
                </a:lnTo>
                <a:lnTo>
                  <a:pt x="0" y="9143"/>
                </a:lnTo>
                <a:lnTo>
                  <a:pt x="0" y="10667"/>
                </a:lnTo>
                <a:lnTo>
                  <a:pt x="1524" y="18287"/>
                </a:lnTo>
                <a:lnTo>
                  <a:pt x="28956" y="16763"/>
                </a:lnTo>
                <a:lnTo>
                  <a:pt x="1524" y="18287"/>
                </a:lnTo>
                <a:lnTo>
                  <a:pt x="1524" y="21336"/>
                </a:lnTo>
                <a:lnTo>
                  <a:pt x="4571" y="28955"/>
                </a:lnTo>
                <a:lnTo>
                  <a:pt x="35051" y="25908"/>
                </a:lnTo>
                <a:lnTo>
                  <a:pt x="36575" y="27432"/>
                </a:lnTo>
                <a:lnTo>
                  <a:pt x="38100" y="28955"/>
                </a:lnTo>
                <a:lnTo>
                  <a:pt x="4571" y="28955"/>
                </a:lnTo>
                <a:lnTo>
                  <a:pt x="4571" y="32003"/>
                </a:lnTo>
                <a:lnTo>
                  <a:pt x="9143" y="38100"/>
                </a:lnTo>
                <a:lnTo>
                  <a:pt x="9143" y="39624"/>
                </a:lnTo>
                <a:lnTo>
                  <a:pt x="10668" y="39624"/>
                </a:lnTo>
                <a:lnTo>
                  <a:pt x="15239" y="45720"/>
                </a:lnTo>
                <a:lnTo>
                  <a:pt x="15239" y="47243"/>
                </a:lnTo>
                <a:lnTo>
                  <a:pt x="16763" y="47243"/>
                </a:lnTo>
                <a:lnTo>
                  <a:pt x="22860" y="51815"/>
                </a:lnTo>
                <a:lnTo>
                  <a:pt x="22860" y="53339"/>
                </a:lnTo>
                <a:lnTo>
                  <a:pt x="24383" y="53339"/>
                </a:lnTo>
                <a:lnTo>
                  <a:pt x="30480" y="57912"/>
                </a:lnTo>
                <a:lnTo>
                  <a:pt x="33527" y="57912"/>
                </a:lnTo>
                <a:lnTo>
                  <a:pt x="41148" y="60960"/>
                </a:lnTo>
                <a:lnTo>
                  <a:pt x="44195" y="60960"/>
                </a:lnTo>
                <a:lnTo>
                  <a:pt x="51815" y="62484"/>
                </a:lnTo>
                <a:lnTo>
                  <a:pt x="53339" y="62484"/>
                </a:lnTo>
                <a:lnTo>
                  <a:pt x="60960" y="60960"/>
                </a:lnTo>
                <a:lnTo>
                  <a:pt x="64007" y="60960"/>
                </a:lnTo>
                <a:lnTo>
                  <a:pt x="71627" y="57912"/>
                </a:lnTo>
                <a:lnTo>
                  <a:pt x="74675" y="57912"/>
                </a:lnTo>
                <a:lnTo>
                  <a:pt x="80771" y="53339"/>
                </a:lnTo>
                <a:lnTo>
                  <a:pt x="82295" y="53339"/>
                </a:lnTo>
                <a:lnTo>
                  <a:pt x="82295" y="51815"/>
                </a:lnTo>
                <a:lnTo>
                  <a:pt x="88392" y="47243"/>
                </a:lnTo>
                <a:lnTo>
                  <a:pt x="89915" y="47243"/>
                </a:lnTo>
                <a:lnTo>
                  <a:pt x="89915" y="45720"/>
                </a:lnTo>
                <a:lnTo>
                  <a:pt x="94487" y="39624"/>
                </a:lnTo>
                <a:lnTo>
                  <a:pt x="96012" y="39624"/>
                </a:lnTo>
                <a:lnTo>
                  <a:pt x="96012" y="38100"/>
                </a:lnTo>
                <a:lnTo>
                  <a:pt x="59436" y="33527"/>
                </a:lnTo>
                <a:lnTo>
                  <a:pt x="100583" y="32003"/>
                </a:lnTo>
                <a:lnTo>
                  <a:pt x="100583" y="28955"/>
                </a:lnTo>
                <a:lnTo>
                  <a:pt x="70104" y="25908"/>
                </a:lnTo>
                <a:lnTo>
                  <a:pt x="71627" y="24384"/>
                </a:lnTo>
                <a:lnTo>
                  <a:pt x="103631" y="21336"/>
                </a:lnTo>
                <a:lnTo>
                  <a:pt x="103631" y="18287"/>
                </a:lnTo>
                <a:lnTo>
                  <a:pt x="105156" y="10667"/>
                </a:lnTo>
                <a:lnTo>
                  <a:pt x="105156" y="9143"/>
                </a:lnTo>
                <a:lnTo>
                  <a:pt x="103631" y="1524"/>
                </a:lnTo>
                <a:lnTo>
                  <a:pt x="103631" y="0"/>
                </a:lnTo>
                <a:lnTo>
                  <a:pt x="76200" y="3048"/>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4" name="object 14"/>
          <p:cNvSpPr/>
          <p:nvPr/>
        </p:nvSpPr>
        <p:spPr>
          <a:xfrm>
            <a:off x="2125842" y="3980688"/>
            <a:ext cx="33527" cy="7619"/>
          </a:xfrm>
          <a:custGeom>
            <a:avLst/>
            <a:gdLst/>
            <a:ahLst/>
            <a:cxnLst/>
            <a:rect l="l" t="t" r="r" b="b"/>
            <a:pathLst>
              <a:path w="33527" h="7619">
                <a:moveTo>
                  <a:pt x="30479" y="7619"/>
                </a:moveTo>
                <a:lnTo>
                  <a:pt x="33527" y="0"/>
                </a:lnTo>
                <a:lnTo>
                  <a:pt x="1523" y="3048"/>
                </a:lnTo>
                <a:lnTo>
                  <a:pt x="0" y="4572"/>
                </a:lnTo>
                <a:lnTo>
                  <a:pt x="30479" y="7619"/>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5" name="object 15"/>
          <p:cNvSpPr/>
          <p:nvPr/>
        </p:nvSpPr>
        <p:spPr>
          <a:xfrm>
            <a:off x="2060310" y="3985260"/>
            <a:ext cx="33528" cy="3047"/>
          </a:xfrm>
          <a:custGeom>
            <a:avLst/>
            <a:gdLst/>
            <a:ahLst/>
            <a:cxnLst/>
            <a:rect l="l" t="t" r="r" b="b"/>
            <a:pathLst>
              <a:path w="33528" h="3047">
                <a:moveTo>
                  <a:pt x="32004" y="1524"/>
                </a:moveTo>
                <a:lnTo>
                  <a:pt x="30480" y="0"/>
                </a:lnTo>
                <a:lnTo>
                  <a:pt x="0" y="3047"/>
                </a:lnTo>
                <a:lnTo>
                  <a:pt x="33528" y="3047"/>
                </a:lnTo>
                <a:lnTo>
                  <a:pt x="32004" y="1524"/>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6" name="object 16"/>
          <p:cNvSpPr/>
          <p:nvPr/>
        </p:nvSpPr>
        <p:spPr>
          <a:xfrm>
            <a:off x="2055738" y="3941064"/>
            <a:ext cx="100583" cy="27431"/>
          </a:xfrm>
          <a:custGeom>
            <a:avLst/>
            <a:gdLst/>
            <a:ahLst/>
            <a:cxnLst/>
            <a:rect l="l" t="t" r="r" b="b"/>
            <a:pathLst>
              <a:path w="100583" h="27431">
                <a:moveTo>
                  <a:pt x="59436" y="4572"/>
                </a:moveTo>
                <a:lnTo>
                  <a:pt x="100583" y="6096"/>
                </a:lnTo>
                <a:lnTo>
                  <a:pt x="96012" y="0"/>
                </a:lnTo>
                <a:lnTo>
                  <a:pt x="45719" y="4572"/>
                </a:lnTo>
                <a:lnTo>
                  <a:pt x="4571" y="6096"/>
                </a:lnTo>
                <a:lnTo>
                  <a:pt x="4571" y="9143"/>
                </a:lnTo>
                <a:lnTo>
                  <a:pt x="38100" y="9143"/>
                </a:lnTo>
                <a:lnTo>
                  <a:pt x="36575" y="10667"/>
                </a:lnTo>
                <a:lnTo>
                  <a:pt x="1524" y="16763"/>
                </a:lnTo>
                <a:lnTo>
                  <a:pt x="1524" y="19812"/>
                </a:lnTo>
                <a:lnTo>
                  <a:pt x="0" y="27431"/>
                </a:lnTo>
                <a:lnTo>
                  <a:pt x="28956" y="21336"/>
                </a:lnTo>
                <a:lnTo>
                  <a:pt x="28956" y="24384"/>
                </a:lnTo>
                <a:lnTo>
                  <a:pt x="30480" y="18287"/>
                </a:lnTo>
                <a:lnTo>
                  <a:pt x="30480" y="19812"/>
                </a:lnTo>
                <a:lnTo>
                  <a:pt x="32004" y="16763"/>
                </a:lnTo>
                <a:lnTo>
                  <a:pt x="35922" y="11538"/>
                </a:lnTo>
                <a:lnTo>
                  <a:pt x="35051" y="12191"/>
                </a:lnTo>
                <a:lnTo>
                  <a:pt x="33527" y="13715"/>
                </a:lnTo>
                <a:lnTo>
                  <a:pt x="35051" y="12191"/>
                </a:lnTo>
                <a:lnTo>
                  <a:pt x="35922" y="11538"/>
                </a:lnTo>
                <a:lnTo>
                  <a:pt x="41148" y="7620"/>
                </a:lnTo>
                <a:lnTo>
                  <a:pt x="44195" y="6096"/>
                </a:lnTo>
                <a:lnTo>
                  <a:pt x="42671" y="6096"/>
                </a:lnTo>
                <a:lnTo>
                  <a:pt x="48768" y="4572"/>
                </a:lnTo>
                <a:lnTo>
                  <a:pt x="59436" y="4572"/>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17" name="object 17"/>
          <p:cNvSpPr/>
          <p:nvPr/>
        </p:nvSpPr>
        <p:spPr>
          <a:xfrm>
            <a:off x="2130414" y="3973067"/>
            <a:ext cx="1524" cy="6096"/>
          </a:xfrm>
          <a:custGeom>
            <a:avLst/>
            <a:gdLst/>
            <a:ahLst/>
            <a:cxnLst/>
            <a:rect l="l" t="t" r="r" b="b"/>
            <a:pathLst>
              <a:path w="1524" h="6096">
                <a:moveTo>
                  <a:pt x="0" y="6096"/>
                </a:moveTo>
                <a:lnTo>
                  <a:pt x="1524" y="3048"/>
                </a:lnTo>
                <a:lnTo>
                  <a:pt x="1524" y="0"/>
                </a:lnTo>
                <a:lnTo>
                  <a:pt x="0" y="6096"/>
                </a:lnTo>
                <a:close/>
              </a:path>
            </a:pathLst>
          </a:custGeom>
          <a:solidFill>
            <a:srgbClr val="F1B03F"/>
          </a:solidFill>
          <a:ln>
            <a:solidFill>
              <a:srgbClr val="7030A0"/>
            </a:solidFill>
          </a:ln>
        </p:spPr>
        <p:txBody>
          <a:bodyPr wrap="square" lIns="0" tIns="0" rIns="0" bIns="0" rtlCol="0">
            <a:noAutofit/>
          </a:bodyPr>
          <a:lstStyle/>
          <a:p>
            <a:endParaRPr>
              <a:solidFill>
                <a:srgbClr val="7030A0"/>
              </a:solidFill>
            </a:endParaRPr>
          </a:p>
        </p:txBody>
      </p:sp>
      <p:sp>
        <p:nvSpPr>
          <p:cNvPr id="3" name="object 3"/>
          <p:cNvSpPr txBox="1"/>
          <p:nvPr/>
        </p:nvSpPr>
        <p:spPr>
          <a:xfrm>
            <a:off x="2156321" y="1949450"/>
            <a:ext cx="7761738" cy="1611872"/>
          </a:xfrm>
          <a:prstGeom prst="rect">
            <a:avLst/>
          </a:prstGeom>
        </p:spPr>
        <p:txBody>
          <a:bodyPr wrap="square" lIns="0" tIns="0" rIns="0" bIns="0" rtlCol="0">
            <a:noAutofit/>
          </a:bodyPr>
          <a:lstStyle/>
          <a:p>
            <a:pPr marL="855471" marR="45719">
              <a:lnSpc>
                <a:spcPts val="3254"/>
              </a:lnSpc>
              <a:spcBef>
                <a:spcPts val="162"/>
              </a:spcBef>
            </a:pPr>
            <a:endParaRPr lang="en-US" sz="3200" b="1" spc="0" dirty="0" smtClean="0">
              <a:latin typeface="Arial"/>
              <a:cs typeface="Arial"/>
            </a:endParaRPr>
          </a:p>
          <a:p>
            <a:pPr marL="855471" marR="45719">
              <a:lnSpc>
                <a:spcPts val="3254"/>
              </a:lnSpc>
              <a:spcBef>
                <a:spcPts val="162"/>
              </a:spcBef>
            </a:pPr>
            <a:endParaRPr lang="en-US" sz="3200" b="1" dirty="0">
              <a:latin typeface="Arial"/>
              <a:cs typeface="Arial"/>
            </a:endParaRPr>
          </a:p>
          <a:p>
            <a:pPr marL="855471" marR="45719">
              <a:lnSpc>
                <a:spcPts val="3254"/>
              </a:lnSpc>
              <a:spcBef>
                <a:spcPts val="162"/>
              </a:spcBef>
            </a:pPr>
            <a:endParaRPr lang="en-US" sz="3200" b="1" spc="0" dirty="0" smtClean="0">
              <a:latin typeface="Arial"/>
              <a:cs typeface="Arial"/>
            </a:endParaRPr>
          </a:p>
          <a:p>
            <a:pPr marL="855471" marR="45719">
              <a:lnSpc>
                <a:spcPts val="3254"/>
              </a:lnSpc>
              <a:spcBef>
                <a:spcPts val="162"/>
              </a:spcBef>
            </a:pPr>
            <a:r>
              <a:rPr sz="3200" b="1" spc="0" dirty="0" smtClean="0">
                <a:latin typeface="Arial"/>
                <a:cs typeface="Arial"/>
              </a:rPr>
              <a:t>T</a:t>
            </a:r>
            <a:r>
              <a:rPr lang="en-US" sz="3200" b="1" spc="0" dirty="0" smtClean="0">
                <a:latin typeface="Arial"/>
                <a:cs typeface="Arial"/>
              </a:rPr>
              <a:t>hanks for attention </a:t>
            </a:r>
            <a:endParaRPr sz="3200" dirty="0">
              <a:latin typeface="Arial"/>
              <a:cs typeface="Arial"/>
            </a:endParaRPr>
          </a:p>
        </p:txBody>
      </p:sp>
      <p:sp>
        <p:nvSpPr>
          <p:cNvPr id="2" name="object 2"/>
          <p:cNvSpPr txBox="1"/>
          <p:nvPr/>
        </p:nvSpPr>
        <p:spPr>
          <a:xfrm>
            <a:off x="2984500" y="5292697"/>
            <a:ext cx="5715000" cy="1057147"/>
          </a:xfrm>
          <a:prstGeom prst="rect">
            <a:avLst/>
          </a:prstGeom>
        </p:spPr>
        <p:txBody>
          <a:bodyPr wrap="square" lIns="0" tIns="0" rIns="0" bIns="0" rtlCol="0">
            <a:noAutofit/>
          </a:bodyPr>
          <a:lstStyle/>
          <a:p>
            <a:pPr algn="ctr">
              <a:lnSpc>
                <a:spcPts val="1670"/>
              </a:lnSpc>
              <a:spcBef>
                <a:spcPts val="83"/>
              </a:spcBef>
            </a:pPr>
            <a:endParaRPr lang="en-US" sz="2400" u="sng" dirty="0">
              <a:solidFill>
                <a:srgbClr val="009999"/>
              </a:solidFill>
              <a:latin typeface="Arial"/>
              <a:cs typeface="Arial"/>
            </a:endParaRPr>
          </a:p>
          <a:p>
            <a:pPr marL="570483" marR="162017" indent="-390143" algn="ctr">
              <a:lnSpc>
                <a:spcPct val="100041"/>
              </a:lnSpc>
              <a:spcBef>
                <a:spcPts val="381"/>
              </a:spcBef>
            </a:pPr>
            <a:r>
              <a:rPr lang="en-US" sz="2800" u="sng" dirty="0" smtClean="0">
                <a:solidFill>
                  <a:srgbClr val="009999"/>
                </a:solidFill>
                <a:latin typeface="Arial"/>
                <a:cs typeface="Arial"/>
                <a:hlinkClick r:id="rId3"/>
              </a:rPr>
              <a:t>r.cabarov@mincom.gov.az</a:t>
            </a:r>
            <a:endParaRPr lang="en-US" sz="2800" u="sng" dirty="0" smtClean="0">
              <a:solidFill>
                <a:srgbClr val="009999"/>
              </a:solidFill>
              <a:latin typeface="Arial"/>
              <a:cs typeface="Arial"/>
            </a:endParaRPr>
          </a:p>
          <a:p>
            <a:pPr marL="570483" marR="162017" indent="-390143" algn="ctr">
              <a:lnSpc>
                <a:spcPct val="100041"/>
              </a:lnSpc>
              <a:spcBef>
                <a:spcPts val="381"/>
              </a:spcBef>
            </a:pPr>
            <a:r>
              <a:rPr lang="en-US" sz="2800" u="sng" dirty="0" smtClean="0">
                <a:solidFill>
                  <a:srgbClr val="009999"/>
                </a:solidFill>
                <a:latin typeface="Arial"/>
                <a:cs typeface="Arial"/>
                <a:hlinkClick r:id="rId4"/>
              </a:rPr>
              <a:t>www.linkedin.com/in/rauf-jabarov/</a:t>
            </a:r>
            <a:r>
              <a:rPr lang="en-US" sz="2800" u="sng" dirty="0" smtClean="0">
                <a:solidFill>
                  <a:srgbClr val="009999"/>
                </a:solidFill>
                <a:latin typeface="Arial"/>
                <a:cs typeface="Arial"/>
              </a:rPr>
              <a:t> </a:t>
            </a:r>
          </a:p>
          <a:p>
            <a:pPr marL="570483" marR="162017" indent="-390143" algn="ctr">
              <a:lnSpc>
                <a:spcPct val="100041"/>
              </a:lnSpc>
              <a:spcBef>
                <a:spcPts val="381"/>
              </a:spcBef>
            </a:pPr>
            <a:endParaRPr lang="en-US" sz="2400" u="sng" dirty="0" smtClean="0">
              <a:solidFill>
                <a:srgbClr val="009999"/>
              </a:solidFill>
              <a:latin typeface="Arial"/>
              <a:cs typeface="Arial"/>
            </a:endParaRPr>
          </a:p>
        </p:txBody>
      </p:sp>
      <p:grpSp>
        <p:nvGrpSpPr>
          <p:cNvPr id="21" name="Группа 20"/>
          <p:cNvGrpSpPr/>
          <p:nvPr/>
        </p:nvGrpSpPr>
        <p:grpSpPr>
          <a:xfrm>
            <a:off x="4715124" y="372203"/>
            <a:ext cx="5202936" cy="431292"/>
            <a:chOff x="4715124" y="372203"/>
            <a:chExt cx="5202936" cy="431292"/>
          </a:xfrm>
        </p:grpSpPr>
        <p:sp>
          <p:nvSpPr>
            <p:cNvPr id="19" name="object 6"/>
            <p:cNvSpPr/>
            <p:nvPr/>
          </p:nvSpPr>
          <p:spPr>
            <a:xfrm>
              <a:off x="4715124" y="372203"/>
              <a:ext cx="5202936" cy="431292"/>
            </a:xfrm>
            <a:prstGeom prst="rect">
              <a:avLst/>
            </a:prstGeom>
            <a:blipFill>
              <a:blip r:embed="rId5" cstate="print"/>
              <a:stretch>
                <a:fillRect/>
              </a:stretch>
            </a:blipFill>
          </p:spPr>
          <p:txBody>
            <a:bodyPr wrap="square" lIns="0" tIns="0" rIns="0" bIns="0" rtlCol="0">
              <a:noAutofit/>
            </a:bodyPr>
            <a:lstStyle/>
            <a:p>
              <a:endParaRPr/>
            </a:p>
          </p:txBody>
        </p:sp>
        <p:sp>
          <p:nvSpPr>
            <p:cNvPr id="18" name="TextBox 17"/>
            <p:cNvSpPr txBox="1"/>
            <p:nvPr/>
          </p:nvSpPr>
          <p:spPr>
            <a:xfrm>
              <a:off x="4889500" y="422318"/>
              <a:ext cx="4135556" cy="369332"/>
            </a:xfrm>
            <a:prstGeom prst="rect">
              <a:avLst/>
            </a:prstGeom>
            <a:solidFill>
              <a:schemeClr val="tx1"/>
            </a:solidFill>
          </p:spPr>
          <p:txBody>
            <a:bodyPr wrap="none" rtlCol="0">
              <a:spAutoFit/>
            </a:bodyPr>
            <a:lstStyle/>
            <a:p>
              <a:r>
                <a:rPr lang="en-US" dirty="0" smtClean="0">
                  <a:solidFill>
                    <a:schemeClr val="bg1"/>
                  </a:solidFill>
                  <a:latin typeface="Aharoni" panose="02010803020104030203" pitchFamily="2" charset="-79"/>
                  <a:cs typeface="Aharoni" panose="02010803020104030203" pitchFamily="2" charset="-79"/>
                </a:rPr>
                <a:t>DIODE  </a:t>
              </a:r>
              <a:r>
                <a:rPr lang="en-US" b="1" spc="-4" dirty="0">
                  <a:solidFill>
                    <a:srgbClr val="F1B13E"/>
                  </a:solidFill>
                  <a:latin typeface="Arial"/>
                  <a:cs typeface="Arial"/>
                </a:rPr>
                <a:t>-</a:t>
              </a:r>
              <a:r>
                <a:rPr lang="en-US" dirty="0" smtClean="0">
                  <a:solidFill>
                    <a:schemeClr val="bg1"/>
                  </a:solidFill>
                  <a:latin typeface="Aharoni" panose="02010803020104030203" pitchFamily="2" charset="-79"/>
                  <a:cs typeface="Aharoni" panose="02010803020104030203" pitchFamily="2" charset="-79"/>
                </a:rPr>
                <a:t>  strategic research network</a:t>
              </a:r>
              <a:endParaRPr lang="en-US" dirty="0">
                <a:solidFill>
                  <a:schemeClr val="bg1"/>
                </a:solidFill>
                <a:latin typeface="Aharoni" panose="02010803020104030203" pitchFamily="2" charset="-79"/>
                <a:cs typeface="Aharoni" panose="02010803020104030203" pitchFamily="2" charset="-79"/>
              </a:endParaRPr>
            </a:p>
          </p:txBody>
        </p:sp>
      </p:grpSp>
    </p:spTree>
    <p:extLst>
      <p:ext uri="{BB962C8B-B14F-4D97-AF65-F5344CB8AC3E}">
        <p14:creationId xmlns:p14="http://schemas.microsoft.com/office/powerpoint/2010/main" val="19625264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6515</TotalTime>
  <Words>1493</Words>
  <Application>Microsoft Office PowerPoint</Application>
  <PresentationFormat>Custom</PresentationFormat>
  <Paragraphs>241</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Aharoni</vt:lpstr>
      <vt:lpstr>Arial</vt:lpstr>
      <vt:lpstr>Calibri</vt:lpstr>
      <vt:lpstr>Candara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Rauf Jabarov</cp:lastModifiedBy>
  <cp:revision>145</cp:revision>
  <cp:lastPrinted>2017-10-05T13:25:35Z</cp:lastPrinted>
  <dcterms:modified xsi:type="dcterms:W3CDTF">2018-04-12T07:04:50Z</dcterms:modified>
</cp:coreProperties>
</file>