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handoutMasterIdLst>
    <p:handoutMasterId r:id="rId25"/>
  </p:handoutMasterIdLst>
  <p:sldIdLst>
    <p:sldId id="256" r:id="rId2"/>
    <p:sldId id="272" r:id="rId3"/>
    <p:sldId id="274" r:id="rId4"/>
    <p:sldId id="273" r:id="rId5"/>
    <p:sldId id="275" r:id="rId6"/>
    <p:sldId id="276" r:id="rId7"/>
    <p:sldId id="264" r:id="rId8"/>
    <p:sldId id="285" r:id="rId9"/>
    <p:sldId id="287" r:id="rId10"/>
    <p:sldId id="286" r:id="rId11"/>
    <p:sldId id="294" r:id="rId12"/>
    <p:sldId id="290" r:id="rId13"/>
    <p:sldId id="296" r:id="rId14"/>
    <p:sldId id="289" r:id="rId15"/>
    <p:sldId id="288" r:id="rId16"/>
    <p:sldId id="266" r:id="rId17"/>
    <p:sldId id="295" r:id="rId18"/>
    <p:sldId id="291" r:id="rId19"/>
    <p:sldId id="292" r:id="rId20"/>
    <p:sldId id="293" r:id="rId21"/>
    <p:sldId id="267" r:id="rId22"/>
    <p:sldId id="26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2407" autoAdjust="0"/>
  </p:normalViewPr>
  <p:slideViewPr>
    <p:cSldViewPr snapToGrid="0">
      <p:cViewPr>
        <p:scale>
          <a:sx n="70" d="100"/>
          <a:sy n="70" d="100"/>
        </p:scale>
        <p:origin x="462" y="168"/>
      </p:cViewPr>
      <p:guideLst/>
    </p:cSldViewPr>
  </p:slideViewPr>
  <p:notesTextViewPr>
    <p:cViewPr>
      <p:scale>
        <a:sx n="1" d="1"/>
        <a:sy n="1" d="1"/>
      </p:scale>
      <p:origin x="0" y="0"/>
    </p:cViewPr>
  </p:notesTextViewPr>
  <p:sorterViewPr>
    <p:cViewPr>
      <p:scale>
        <a:sx n="75" d="100"/>
        <a:sy n="75" d="100"/>
      </p:scale>
      <p:origin x="0" y="-112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E68E3D-2676-4BF2-99A9-80C9EAF906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14A4B90-C868-4BB1-B9DB-C471E6CF645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E67A2F-A075-4E93-B2C6-C0AA6B1BE7B0}" type="datetimeFigureOut">
              <a:rPr lang="en-GB" smtClean="0"/>
              <a:t>10/04/2018</a:t>
            </a:fld>
            <a:endParaRPr lang="en-GB"/>
          </a:p>
        </p:txBody>
      </p:sp>
      <p:sp>
        <p:nvSpPr>
          <p:cNvPr id="4" name="Footer Placeholder 3">
            <a:extLst>
              <a:ext uri="{FF2B5EF4-FFF2-40B4-BE49-F238E27FC236}">
                <a16:creationId xmlns:a16="http://schemas.microsoft.com/office/drawing/2014/main" id="{96075B9B-3FEE-47B9-9F94-AD54C51D62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F2F318F-8CD9-4224-A401-BB678BEA02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92C56A3-CB82-406D-A201-903D732EBF3B}" type="slidenum">
              <a:rPr lang="en-GB" smtClean="0"/>
              <a:t>‹#›</a:t>
            </a:fld>
            <a:endParaRPr lang="en-GB"/>
          </a:p>
        </p:txBody>
      </p:sp>
    </p:spTree>
    <p:extLst>
      <p:ext uri="{BB962C8B-B14F-4D97-AF65-F5344CB8AC3E}">
        <p14:creationId xmlns:p14="http://schemas.microsoft.com/office/powerpoint/2010/main" val="16756952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1843F-0531-48B9-8511-F15F89FB848A}" type="datetimeFigureOut">
              <a:rPr lang="en-GB" smtClean="0"/>
              <a:t>10/04/2018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CCFFD-104B-4E4D-BA5D-2CDE2B424942}" type="slidenum">
              <a:rPr lang="en-GB" smtClean="0"/>
              <a:t>‹#›</a:t>
            </a:fld>
            <a:endParaRPr lang="en-GB"/>
          </a:p>
        </p:txBody>
      </p:sp>
    </p:spTree>
    <p:extLst>
      <p:ext uri="{BB962C8B-B14F-4D97-AF65-F5344CB8AC3E}">
        <p14:creationId xmlns:p14="http://schemas.microsoft.com/office/powerpoint/2010/main" val="314181157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a:extLst>
              <a:ext uri="{FF2B5EF4-FFF2-40B4-BE49-F238E27FC236}">
                <a16:creationId xmlns:a16="http://schemas.microsoft.com/office/drawing/2014/main" id="{D10EC3E8-8F7B-4648-AA46-C497CF3EFE9D}"/>
              </a:ext>
            </a:extLst>
          </p:cNvPr>
          <p:cNvSpPr>
            <a:spLocks noGrp="1"/>
          </p:cNvSpPr>
          <p:nvPr>
            <p:ph type="sldNum" sz="quarter" idx="10"/>
          </p:nvPr>
        </p:nvSpPr>
        <p:spPr/>
        <p:txBody>
          <a:bodyPr/>
          <a:lstStyle/>
          <a:p>
            <a:fld id="{384CCFFD-104B-4E4D-BA5D-2CDE2B424942}" type="slidenum">
              <a:rPr lang="en-GB" smtClean="0"/>
              <a:t>1</a:t>
            </a:fld>
            <a:endParaRPr lang="en-GB"/>
          </a:p>
        </p:txBody>
      </p:sp>
    </p:spTree>
    <p:extLst>
      <p:ext uri="{BB962C8B-B14F-4D97-AF65-F5344CB8AC3E}">
        <p14:creationId xmlns:p14="http://schemas.microsoft.com/office/powerpoint/2010/main" val="3437017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a:extLst>
              <a:ext uri="{FF2B5EF4-FFF2-40B4-BE49-F238E27FC236}">
                <a16:creationId xmlns:a16="http://schemas.microsoft.com/office/drawing/2014/main" id="{EA322D37-11C0-4AEA-8D36-294B44794C82}"/>
              </a:ext>
            </a:extLst>
          </p:cNvPr>
          <p:cNvSpPr>
            <a:spLocks noGrp="1"/>
          </p:cNvSpPr>
          <p:nvPr>
            <p:ph type="sldNum" sz="quarter" idx="10"/>
          </p:nvPr>
        </p:nvSpPr>
        <p:spPr/>
        <p:txBody>
          <a:bodyPr/>
          <a:lstStyle/>
          <a:p>
            <a:fld id="{384CCFFD-104B-4E4D-BA5D-2CDE2B424942}" type="slidenum">
              <a:rPr lang="en-GB" smtClean="0"/>
              <a:t>2</a:t>
            </a:fld>
            <a:endParaRPr lang="en-GB"/>
          </a:p>
        </p:txBody>
      </p:sp>
    </p:spTree>
    <p:extLst>
      <p:ext uri="{BB962C8B-B14F-4D97-AF65-F5344CB8AC3E}">
        <p14:creationId xmlns:p14="http://schemas.microsoft.com/office/powerpoint/2010/main" val="2012639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a:p>
            <a:r>
              <a:rPr lang="en-GB" dirty="0"/>
              <a:t>Moreover, innovation hubs are seen as spaces that will help create innovations and therefore contribute towards development. Friederici (2017) explains how one of the oldest and most famous innovation hubs in the African continent initially positioned itself as a catalyser for development in Kenya, by filling a gap in the market between the need for technology and the lack of local content available. Such discourse proved appealing for many other African countries, which consequently followed suit. Hubs were established in various African cities, following the same criteria. 	</a:t>
            </a:r>
          </a:p>
          <a:p>
            <a:r>
              <a:rPr lang="en-GB" dirty="0"/>
              <a:t>		</a:t>
            </a:r>
          </a:p>
          <a:p>
            <a:r>
              <a:rPr lang="en-GB" dirty="0"/>
              <a:t>This was reinforced by the discourse stemming from international organisations. A GIZ report published in 2013 describes African hubs as grassroots organisations embracing the ‘digital and mobile boom the continent is currently undergoing’ (p.4) By writing ‘From Silicon Valley to Silicon Savannah’, the report explains that the idea of an innovation hub was created in the West and then copied into the African continent, establishing a connection from Western hubs to African hubs.</a:t>
            </a:r>
          </a:p>
          <a:p>
            <a:endParaRPr lang="en-GB" dirty="0"/>
          </a:p>
        </p:txBody>
      </p:sp>
      <p:sp>
        <p:nvSpPr>
          <p:cNvPr id="5" name="Slide Number Placeholder 4">
            <a:extLst>
              <a:ext uri="{FF2B5EF4-FFF2-40B4-BE49-F238E27FC236}">
                <a16:creationId xmlns:a16="http://schemas.microsoft.com/office/drawing/2014/main" id="{09F82DFF-7563-463A-AE00-2C9E09580EB4}"/>
              </a:ext>
            </a:extLst>
          </p:cNvPr>
          <p:cNvSpPr>
            <a:spLocks noGrp="1"/>
          </p:cNvSpPr>
          <p:nvPr>
            <p:ph type="sldNum" sz="quarter" idx="10"/>
          </p:nvPr>
        </p:nvSpPr>
        <p:spPr/>
        <p:txBody>
          <a:bodyPr/>
          <a:lstStyle/>
          <a:p>
            <a:fld id="{384CCFFD-104B-4E4D-BA5D-2CDE2B424942}" type="slidenum">
              <a:rPr lang="en-GB" smtClean="0"/>
              <a:t>3</a:t>
            </a:fld>
            <a:endParaRPr lang="en-GB"/>
          </a:p>
        </p:txBody>
      </p:sp>
    </p:spTree>
    <p:extLst>
      <p:ext uri="{BB962C8B-B14F-4D97-AF65-F5344CB8AC3E}">
        <p14:creationId xmlns:p14="http://schemas.microsoft.com/office/powerpoint/2010/main" val="1128254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But in the South they present interesting</a:t>
            </a:r>
            <a:r>
              <a:rPr lang="en-GB" sz="1200" kern="1200" baseline="0" dirty="0">
                <a:solidFill>
                  <a:schemeClr val="tx1"/>
                </a:solidFill>
                <a:effectLst/>
                <a:latin typeface="+mn-lt"/>
                <a:ea typeface="+mn-ea"/>
                <a:cs typeface="+mn-cs"/>
              </a:rPr>
              <a:t> aspects</a:t>
            </a:r>
            <a:r>
              <a:rPr lang="en-GB" sz="1200" kern="1200" dirty="0">
                <a:solidFill>
                  <a:schemeClr val="tx1"/>
                </a:solidFill>
                <a:effectLst/>
                <a:latin typeface="+mn-lt"/>
                <a:ea typeface="+mn-ea"/>
                <a:cs typeface="+mn-cs"/>
              </a:rPr>
              <a:t>: they are mainly funded and promoted by international organisations. These really like promoting hubs because they see them as the spaces that will help create jobs for young people in contexts with unemployment rates. They are also envisioned as spaces that will help create successful business for the local markets and ultimately inject money into the economy.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Without knowing whether this impact is actually true, there is great expectation for hubs to represent a mechanism of innovation for development. As such, given that they started in the North, the majority of the hubs in the south are following the silicon valley model. </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a:r>
            <a:r>
              <a:rPr lang="en-GB" dirty="0"/>
              <a:t>Tech  hub  clusters,  such  as  in  Cape  Town,  Lagos,  and Nairobi, show that once a certain threshold is passed, </a:t>
            </a:r>
          </a:p>
          <a:p>
            <a:r>
              <a:rPr lang="en-GB" dirty="0"/>
              <a:t>new  hubs  and  ongoing entrepreneurial  activity  can  be  </a:t>
            </a:r>
          </a:p>
          <a:p>
            <a:r>
              <a:rPr lang="en-GB" dirty="0"/>
              <a:t>stimulated through enhanced access to finance, services to entrepreneurs, and the demonstration effects of successful </a:t>
            </a:r>
          </a:p>
          <a:p>
            <a:r>
              <a:rPr lang="en-GB" dirty="0"/>
              <a:t>“first  mover”  </a:t>
            </a:r>
            <a:r>
              <a:rPr lang="en-GB" dirty="0" err="1"/>
              <a:t>startups</a:t>
            </a:r>
            <a:r>
              <a:rPr lang="en-GB" dirty="0"/>
              <a:t>. </a:t>
            </a:r>
            <a:r>
              <a:rPr lang="en-GB"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“As with the creative destruction of the original dot-com </a:t>
            </a:r>
          </a:p>
          <a:p>
            <a:r>
              <a:rPr lang="en-GB" sz="1200" kern="1200" dirty="0">
                <a:solidFill>
                  <a:schemeClr val="tx1"/>
                </a:solidFill>
                <a:effectLst/>
                <a:latin typeface="+mn-lt"/>
                <a:ea typeface="+mn-ea"/>
                <a:cs typeface="+mn-cs"/>
              </a:rPr>
              <a:t>bubble, many new </a:t>
            </a:r>
            <a:r>
              <a:rPr lang="en-GB" sz="1200" kern="1200" dirty="0" err="1">
                <a:solidFill>
                  <a:schemeClr val="tx1"/>
                </a:solidFill>
                <a:effectLst/>
                <a:latin typeface="+mn-lt"/>
                <a:ea typeface="+mn-ea"/>
                <a:cs typeface="+mn-cs"/>
              </a:rPr>
              <a:t>startups</a:t>
            </a:r>
            <a:r>
              <a:rPr lang="en-GB" sz="1200" kern="1200" dirty="0">
                <a:solidFill>
                  <a:schemeClr val="tx1"/>
                </a:solidFill>
                <a:effectLst/>
                <a:latin typeface="+mn-lt"/>
                <a:ea typeface="+mn-ea"/>
                <a:cs typeface="+mn-cs"/>
              </a:rPr>
              <a:t>, including some of the hubs </a:t>
            </a:r>
          </a:p>
          <a:p>
            <a:r>
              <a:rPr lang="en-GB" sz="1200" kern="1200" dirty="0">
                <a:solidFill>
                  <a:schemeClr val="tx1"/>
                </a:solidFill>
                <a:effectLst/>
                <a:latin typeface="+mn-lt"/>
                <a:ea typeface="+mn-ea"/>
                <a:cs typeface="+mn-cs"/>
              </a:rPr>
              <a:t>themselves, have overestimated market demand for their </a:t>
            </a:r>
          </a:p>
          <a:p>
            <a:r>
              <a:rPr lang="en-GB" sz="1200" kern="1200" dirty="0">
                <a:solidFill>
                  <a:schemeClr val="tx1"/>
                </a:solidFill>
                <a:effectLst/>
                <a:latin typeface="+mn-lt"/>
                <a:ea typeface="+mn-ea"/>
                <a:cs typeface="+mn-cs"/>
              </a:rPr>
              <a:t>products and services and ended up with short lifespans. </a:t>
            </a:r>
          </a:p>
          <a:p>
            <a:r>
              <a:rPr lang="en-GB" sz="1200" kern="1200" dirty="0">
                <a:solidFill>
                  <a:schemeClr val="tx1"/>
                </a:solidFill>
                <a:effectLst/>
                <a:latin typeface="+mn-lt"/>
                <a:ea typeface="+mn-ea"/>
                <a:cs typeface="+mn-cs"/>
              </a:rPr>
              <a:t>Thus the turnover of hubs and incubators in Africa has been </a:t>
            </a:r>
          </a:p>
          <a:p>
            <a:r>
              <a:rPr lang="en-GB" sz="1200" kern="1200" dirty="0">
                <a:solidFill>
                  <a:schemeClr val="tx1"/>
                </a:solidFill>
                <a:effectLst/>
                <a:latin typeface="+mn-lt"/>
                <a:ea typeface="+mn-ea"/>
                <a:cs typeface="+mn-cs"/>
              </a:rPr>
              <a:t>relatively rapid over the last fi </a:t>
            </a:r>
            <a:r>
              <a:rPr lang="en-GB" sz="1200" kern="1200" dirty="0" err="1">
                <a:solidFill>
                  <a:schemeClr val="tx1"/>
                </a:solidFill>
                <a:effectLst/>
                <a:latin typeface="+mn-lt"/>
                <a:ea typeface="+mn-ea"/>
                <a:cs typeface="+mn-cs"/>
              </a:rPr>
              <a:t>ve</a:t>
            </a:r>
            <a:r>
              <a:rPr lang="en-GB" sz="1200" kern="1200" dirty="0">
                <a:solidFill>
                  <a:schemeClr val="tx1"/>
                </a:solidFill>
                <a:effectLst/>
                <a:latin typeface="+mn-lt"/>
                <a:ea typeface="+mn-ea"/>
                <a:cs typeface="+mn-cs"/>
              </a:rPr>
              <a:t> years, but the growth </a:t>
            </a:r>
          </a:p>
          <a:p>
            <a:r>
              <a:rPr lang="en-GB" sz="1200" kern="1200" dirty="0">
                <a:solidFill>
                  <a:schemeClr val="tx1"/>
                </a:solidFill>
                <a:effectLst/>
                <a:latin typeface="+mn-lt"/>
                <a:ea typeface="+mn-ea"/>
                <a:cs typeface="+mn-cs"/>
              </a:rPr>
              <a:t>path is still upward, with a net increase of around 15 percent </a:t>
            </a:r>
          </a:p>
          <a:p>
            <a:r>
              <a:rPr lang="en-GB" sz="1200" kern="1200" dirty="0">
                <a:solidFill>
                  <a:schemeClr val="tx1"/>
                </a:solidFill>
                <a:effectLst/>
                <a:latin typeface="+mn-lt"/>
                <a:ea typeface="+mn-ea"/>
                <a:cs typeface="+mn-cs"/>
              </a:rPr>
              <a:t>since the start of 2014. Tech hub performance also depends </a:t>
            </a:r>
          </a:p>
          <a:p>
            <a:r>
              <a:rPr lang="en-GB" sz="1200" kern="1200" dirty="0">
                <a:solidFill>
                  <a:schemeClr val="tx1"/>
                </a:solidFill>
                <a:effectLst/>
                <a:latin typeface="+mn-lt"/>
                <a:ea typeface="+mn-ea"/>
                <a:cs typeface="+mn-cs"/>
              </a:rPr>
              <a:t>on context-</a:t>
            </a:r>
            <a:r>
              <a:rPr lang="en-GB" sz="1200" kern="1200" dirty="0" err="1">
                <a:solidFill>
                  <a:schemeClr val="tx1"/>
                </a:solidFill>
                <a:effectLst/>
                <a:latin typeface="+mn-lt"/>
                <a:ea typeface="+mn-ea"/>
                <a:cs typeface="+mn-cs"/>
              </a:rPr>
              <a:t>specifi</a:t>
            </a:r>
            <a:r>
              <a:rPr lang="en-GB" sz="1200" kern="1200" dirty="0">
                <a:solidFill>
                  <a:schemeClr val="tx1"/>
                </a:solidFill>
                <a:effectLst/>
                <a:latin typeface="+mn-lt"/>
                <a:ea typeface="+mn-ea"/>
                <a:cs typeface="+mn-cs"/>
              </a:rPr>
              <a:t> c dynamics, and the situation of the local </a:t>
            </a:r>
          </a:p>
          <a:p>
            <a:r>
              <a:rPr lang="en-GB" sz="1200" kern="1200" dirty="0">
                <a:solidFill>
                  <a:schemeClr val="tx1"/>
                </a:solidFill>
                <a:effectLst/>
                <a:latin typeface="+mn-lt"/>
                <a:ea typeface="+mn-ea"/>
                <a:cs typeface="+mn-cs"/>
              </a:rPr>
              <a:t>business community. However, the comparative success of </a:t>
            </a:r>
          </a:p>
          <a:p>
            <a:r>
              <a:rPr lang="en-GB" sz="1200" kern="1200" dirty="0">
                <a:solidFill>
                  <a:schemeClr val="tx1"/>
                </a:solidFill>
                <a:effectLst/>
                <a:latin typeface="+mn-lt"/>
                <a:ea typeface="+mn-ea"/>
                <a:cs typeface="+mn-cs"/>
              </a:rPr>
              <a:t>certain clusters, while others remain stagnant, suggests </a:t>
            </a:r>
          </a:p>
          <a:p>
            <a:r>
              <a:rPr lang="en-GB" sz="1200" kern="1200" dirty="0">
                <a:solidFill>
                  <a:schemeClr val="tx1"/>
                </a:solidFill>
                <a:effectLst/>
                <a:latin typeface="+mn-lt"/>
                <a:ea typeface="+mn-ea"/>
                <a:cs typeface="+mn-cs"/>
              </a:rPr>
              <a:t>that organic, </a:t>
            </a:r>
            <a:r>
              <a:rPr lang="en-GB" sz="1200" kern="1200" dirty="0" err="1">
                <a:solidFill>
                  <a:schemeClr val="tx1"/>
                </a:solidFill>
                <a:effectLst/>
                <a:latin typeface="+mn-lt"/>
                <a:ea typeface="+mn-ea"/>
                <a:cs typeface="+mn-cs"/>
              </a:rPr>
              <a:t>multistakeholder</a:t>
            </a:r>
            <a:r>
              <a:rPr lang="en-GB" sz="1200" kern="1200" dirty="0">
                <a:solidFill>
                  <a:schemeClr val="tx1"/>
                </a:solidFill>
                <a:effectLst/>
                <a:latin typeface="+mn-lt"/>
                <a:ea typeface="+mn-ea"/>
                <a:cs typeface="+mn-cs"/>
              </a:rPr>
              <a:t> ecosystems work better </a:t>
            </a:r>
          </a:p>
          <a:p>
            <a:r>
              <a:rPr lang="en-GB" sz="1200" kern="1200" dirty="0">
                <a:solidFill>
                  <a:schemeClr val="tx1"/>
                </a:solidFill>
                <a:effectLst/>
                <a:latin typeface="+mn-lt"/>
                <a:ea typeface="+mn-ea"/>
                <a:cs typeface="+mn-cs"/>
              </a:rPr>
              <a:t>than initiatives led by government, the private sector, or </a:t>
            </a:r>
          </a:p>
          <a:p>
            <a:r>
              <a:rPr lang="en-GB" sz="1200" kern="1200" dirty="0">
                <a:solidFill>
                  <a:schemeClr val="tx1"/>
                </a:solidFill>
                <a:effectLst/>
                <a:latin typeface="+mn-lt"/>
                <a:ea typeface="+mn-ea"/>
                <a:cs typeface="+mn-cs"/>
              </a:rPr>
              <a:t>academia alone.”</a:t>
            </a:r>
          </a:p>
          <a:p>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5" name="Slide Number Placeholder 4">
            <a:extLst>
              <a:ext uri="{FF2B5EF4-FFF2-40B4-BE49-F238E27FC236}">
                <a16:creationId xmlns:a16="http://schemas.microsoft.com/office/drawing/2014/main" id="{1C7458CF-8A05-4020-A109-E8538B74A8FC}"/>
              </a:ext>
            </a:extLst>
          </p:cNvPr>
          <p:cNvSpPr>
            <a:spLocks noGrp="1"/>
          </p:cNvSpPr>
          <p:nvPr>
            <p:ph type="sldNum" sz="quarter" idx="10"/>
          </p:nvPr>
        </p:nvSpPr>
        <p:spPr/>
        <p:txBody>
          <a:bodyPr/>
          <a:lstStyle/>
          <a:p>
            <a:fld id="{384CCFFD-104B-4E4D-BA5D-2CDE2B424942}" type="slidenum">
              <a:rPr lang="en-GB" smtClean="0"/>
              <a:t>4</a:t>
            </a:fld>
            <a:endParaRPr lang="en-GB"/>
          </a:p>
        </p:txBody>
      </p:sp>
    </p:spTree>
    <p:extLst>
      <p:ext uri="{BB962C8B-B14F-4D97-AF65-F5344CB8AC3E}">
        <p14:creationId xmlns:p14="http://schemas.microsoft.com/office/powerpoint/2010/main" val="2852866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a:t> But what is happening in the context of innovation hubs is part of a wider phenomena</a:t>
            </a:r>
            <a:r>
              <a:rPr lang="en-GB" baseline="0" dirty="0"/>
              <a:t> that has been labelled as the cross-fertilisation of business and management into the development discourse. This, more colloquially known as the innovation turn or fever in development, where innovation has become sort of a buzzword, with the introduction of </a:t>
            </a:r>
            <a:r>
              <a:rPr lang="en-GB" dirty="0"/>
              <a:t>a range of institutions, funding and resource flows, speeches,</a:t>
            </a:r>
            <a:r>
              <a:rPr lang="en-GB" baseline="0" dirty="0"/>
              <a:t> new job titles and government efforts to think of innovation as a solution to many of the worlds problems.</a:t>
            </a:r>
            <a:endParaRPr lang="en-GB"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give you more specific examples, </a:t>
            </a:r>
            <a:r>
              <a:rPr lang="en-GB" dirty="0"/>
              <a:t>In November 2011, Bill Gates addressed the G20 country leaders to describe the ‘paramount importance of innovation’ for development</a:t>
            </a:r>
          </a:p>
          <a:p>
            <a:r>
              <a:rPr lang="en-GB" dirty="0"/>
              <a:t>: “I believe innovation is the most powerful force for change in the world. People who are pessimistic about the future tend to extrapolate from the present in a straight line. But innovation fundamentally shifts the trajectory of development.”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reassurance that we all want innovation, that innovation is always a good thing and therefore speeding up the innovation process can only make things better.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reflects the dominant discourse and pressure for global south countries to increase their </a:t>
            </a:r>
            <a:r>
              <a:rPr lang="en-US" sz="1200" kern="1200" dirty="0" err="1">
                <a:solidFill>
                  <a:schemeClr val="tx1"/>
                </a:solidFill>
                <a:effectLst/>
                <a:latin typeface="+mn-lt"/>
                <a:ea typeface="+mn-ea"/>
                <a:cs typeface="+mn-cs"/>
              </a:rPr>
              <a:t>innova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tion</a:t>
            </a:r>
            <a:r>
              <a:rPr lang="en-US" sz="1200" kern="1200" dirty="0">
                <a:solidFill>
                  <a:schemeClr val="tx1"/>
                </a:solidFill>
                <a:effectLst/>
                <a:latin typeface="+mn-lt"/>
                <a:ea typeface="+mn-ea"/>
                <a:cs typeface="+mn-cs"/>
              </a:rPr>
              <a:t> capacity, to the point of replicating </a:t>
            </a:r>
            <a:r>
              <a:rPr lang="en-US" sz="1200" kern="1200" dirty="0" err="1">
                <a:solidFill>
                  <a:schemeClr val="tx1"/>
                </a:solidFill>
                <a:effectLst/>
                <a:latin typeface="+mn-lt"/>
                <a:ea typeface="+mn-ea"/>
                <a:cs typeface="+mn-cs"/>
              </a:rPr>
              <a:t>organisational</a:t>
            </a:r>
            <a:r>
              <a:rPr lang="en-US" sz="1200" kern="1200" dirty="0">
                <a:solidFill>
                  <a:schemeClr val="tx1"/>
                </a:solidFill>
                <a:effectLst/>
                <a:latin typeface="+mn-lt"/>
                <a:ea typeface="+mn-ea"/>
                <a:cs typeface="+mn-cs"/>
              </a:rPr>
              <a:t> structures from developed countries and adopt- </a:t>
            </a:r>
            <a:r>
              <a:rPr lang="en-US" sz="1200" kern="1200" dirty="0" err="1">
                <a:solidFill>
                  <a:schemeClr val="tx1"/>
                </a:solidFill>
                <a:effectLst/>
                <a:latin typeface="+mn-lt"/>
                <a:ea typeface="+mn-ea"/>
                <a:cs typeface="+mn-cs"/>
              </a:rPr>
              <a:t>ing</a:t>
            </a:r>
            <a:r>
              <a:rPr lang="en-US" sz="1200" kern="1200" dirty="0">
                <a:solidFill>
                  <a:schemeClr val="tx1"/>
                </a:solidFill>
                <a:effectLst/>
                <a:latin typeface="+mn-lt"/>
                <a:ea typeface="+mn-ea"/>
                <a:cs typeface="+mn-cs"/>
              </a:rPr>
              <a:t> standard international levels of innovation and technology (Kara &amp; </a:t>
            </a:r>
            <a:r>
              <a:rPr lang="en-US" sz="1200" kern="1200" dirty="0" err="1">
                <a:solidFill>
                  <a:schemeClr val="tx1"/>
                </a:solidFill>
                <a:effectLst/>
                <a:latin typeface="+mn-lt"/>
                <a:ea typeface="+mn-ea"/>
                <a:cs typeface="+mn-cs"/>
              </a:rPr>
              <a:t>Pamukçu</a:t>
            </a:r>
            <a:r>
              <a:rPr lang="en-US" sz="1200" kern="1200" dirty="0">
                <a:solidFill>
                  <a:schemeClr val="tx1"/>
                </a:solidFill>
                <a:effectLst/>
                <a:latin typeface="+mn-lt"/>
                <a:ea typeface="+mn-ea"/>
                <a:cs typeface="+mn-cs"/>
              </a:rPr>
              <a:t>, 2011). The </a:t>
            </a:r>
            <a:r>
              <a:rPr lang="en-US" sz="1200" kern="1200" dirty="0" err="1">
                <a:solidFill>
                  <a:schemeClr val="tx1"/>
                </a:solidFill>
                <a:effectLst/>
                <a:latin typeface="+mn-lt"/>
                <a:ea typeface="+mn-ea"/>
                <a:cs typeface="+mn-cs"/>
              </a:rPr>
              <a:t>chal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lenge</a:t>
            </a:r>
            <a:r>
              <a:rPr lang="en-US" sz="1200" kern="1200" dirty="0">
                <a:solidFill>
                  <a:schemeClr val="tx1"/>
                </a:solidFill>
                <a:effectLst/>
                <a:latin typeface="+mn-lt"/>
                <a:ea typeface="+mn-ea"/>
                <a:cs typeface="+mn-cs"/>
              </a:rPr>
              <a:t> of this is that imitating a model of innovation from one region to another may fail to grasp the locally-owned talents and conditions for innovation. Therefore the existing inequalities between the North and the South may be enhanced rather than reduced (George et al, 2012). </a:t>
            </a:r>
            <a:endParaRPr lang="en-US" dirty="0"/>
          </a:p>
          <a:p>
            <a:r>
              <a:rPr lang="en-US" sz="1200" kern="1200" dirty="0">
                <a:solidFill>
                  <a:schemeClr val="tx1"/>
                </a:solidFill>
                <a:effectLst/>
                <a:latin typeface="+mn-lt"/>
                <a:ea typeface="+mn-ea"/>
                <a:cs typeface="+mn-cs"/>
              </a:rPr>
              <a:t>To resolve this, we need to look for an alternative approach to the relationship between innovation and development, one that goes beyond competitive advantage and economic growth. To do this, it is </a:t>
            </a:r>
            <a:r>
              <a:rPr lang="en-US" sz="1200" kern="1200" dirty="0" err="1">
                <a:solidFill>
                  <a:schemeClr val="tx1"/>
                </a:solidFill>
                <a:effectLst/>
                <a:latin typeface="+mn-lt"/>
                <a:ea typeface="+mn-ea"/>
                <a:cs typeface="+mn-cs"/>
              </a:rPr>
              <a:t>nec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essary</a:t>
            </a:r>
            <a:r>
              <a:rPr lang="en-US" sz="1200" kern="1200" dirty="0">
                <a:solidFill>
                  <a:schemeClr val="tx1"/>
                </a:solidFill>
                <a:effectLst/>
                <a:latin typeface="+mn-lt"/>
                <a:ea typeface="+mn-ea"/>
                <a:cs typeface="+mn-cs"/>
              </a:rPr>
              <a:t> to problematize the existing linear linkage that equates innovation to economic growth and con- </a:t>
            </a:r>
            <a:r>
              <a:rPr lang="en-US" sz="1200" kern="1200" dirty="0" err="1">
                <a:solidFill>
                  <a:schemeClr val="tx1"/>
                </a:solidFill>
                <a:effectLst/>
                <a:latin typeface="+mn-lt"/>
                <a:ea typeface="+mn-ea"/>
                <a:cs typeface="+mn-cs"/>
              </a:rPr>
              <a:t>sequently</a:t>
            </a:r>
            <a:r>
              <a:rPr lang="en-US" sz="1200" kern="1200" dirty="0">
                <a:solidFill>
                  <a:schemeClr val="tx1"/>
                </a:solidFill>
                <a:effectLst/>
                <a:latin typeface="+mn-lt"/>
                <a:ea typeface="+mn-ea"/>
                <a:cs typeface="+mn-cs"/>
              </a:rPr>
              <a:t> development. This approach follows </a:t>
            </a:r>
            <a:r>
              <a:rPr lang="en-US" sz="1200" kern="1200" dirty="0" err="1">
                <a:solidFill>
                  <a:schemeClr val="tx1"/>
                </a:solidFill>
                <a:effectLst/>
                <a:latin typeface="+mn-lt"/>
                <a:ea typeface="+mn-ea"/>
                <a:cs typeface="+mn-cs"/>
              </a:rPr>
              <a:t>Srinivas</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Sutz</a:t>
            </a:r>
            <a:r>
              <a:rPr lang="en-US" sz="1200" kern="1200" dirty="0">
                <a:solidFill>
                  <a:schemeClr val="tx1"/>
                </a:solidFill>
                <a:effectLst/>
                <a:latin typeface="+mn-lt"/>
                <a:ea typeface="+mn-ea"/>
                <a:cs typeface="+mn-cs"/>
              </a:rPr>
              <a:t> (2008)’s argument in relation to tech- </a:t>
            </a:r>
            <a:r>
              <a:rPr lang="en-US" sz="1200" kern="1200" dirty="0" err="1">
                <a:solidFill>
                  <a:schemeClr val="tx1"/>
                </a:solidFill>
                <a:effectLst/>
                <a:latin typeface="+mn-lt"/>
                <a:ea typeface="+mn-ea"/>
                <a:cs typeface="+mn-cs"/>
              </a:rPr>
              <a:t>nological</a:t>
            </a:r>
            <a:r>
              <a:rPr lang="en-US" sz="1200" kern="1200" dirty="0">
                <a:solidFill>
                  <a:schemeClr val="tx1"/>
                </a:solidFill>
                <a:effectLst/>
                <a:latin typeface="+mn-lt"/>
                <a:ea typeface="+mn-ea"/>
                <a:cs typeface="+mn-cs"/>
              </a:rPr>
              <a:t> accumulation in developing countries. The authors argue that innovation, as a term, should be unpacked further, because satisfying to model in economic terms does little to capture the varied types of actual innovation processes. </a:t>
            </a:r>
            <a:endParaRPr lang="en-US" dirty="0"/>
          </a:p>
          <a:p>
            <a:endParaRPr lang="en-US" dirty="0"/>
          </a:p>
        </p:txBody>
      </p:sp>
      <p:sp>
        <p:nvSpPr>
          <p:cNvPr id="5" name="Slide Number Placeholder 4">
            <a:extLst>
              <a:ext uri="{FF2B5EF4-FFF2-40B4-BE49-F238E27FC236}">
                <a16:creationId xmlns:a16="http://schemas.microsoft.com/office/drawing/2014/main" id="{5833845E-EE25-44EE-ABB7-60493797F095}"/>
              </a:ext>
            </a:extLst>
          </p:cNvPr>
          <p:cNvSpPr>
            <a:spLocks noGrp="1"/>
          </p:cNvSpPr>
          <p:nvPr>
            <p:ph type="sldNum" sz="quarter" idx="10"/>
          </p:nvPr>
        </p:nvSpPr>
        <p:spPr/>
        <p:txBody>
          <a:bodyPr/>
          <a:lstStyle/>
          <a:p>
            <a:fld id="{384CCFFD-104B-4E4D-BA5D-2CDE2B424942}" type="slidenum">
              <a:rPr lang="en-GB" smtClean="0"/>
              <a:t>5</a:t>
            </a:fld>
            <a:endParaRPr lang="en-GB"/>
          </a:p>
        </p:txBody>
      </p:sp>
    </p:spTree>
    <p:extLst>
      <p:ext uri="{BB962C8B-B14F-4D97-AF65-F5344CB8AC3E}">
        <p14:creationId xmlns:p14="http://schemas.microsoft.com/office/powerpoint/2010/main" val="3618177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stages by which a person adopts an innovation, and whereby diffusion is accomplished, include </a:t>
            </a:r>
            <a:r>
              <a:rPr lang="en-GB" u="sng" dirty="0"/>
              <a:t>awareness</a:t>
            </a:r>
            <a:r>
              <a:rPr lang="en-GB" dirty="0"/>
              <a:t> of the need for an innovation, </a:t>
            </a:r>
            <a:r>
              <a:rPr lang="en-GB" u="sng" dirty="0"/>
              <a:t>decision to adopt</a:t>
            </a:r>
            <a:r>
              <a:rPr lang="en-GB" dirty="0"/>
              <a:t> (or reject) the innovation, </a:t>
            </a:r>
            <a:r>
              <a:rPr lang="en-GB" u="sng" dirty="0"/>
              <a:t>initial use</a:t>
            </a:r>
            <a:r>
              <a:rPr lang="en-GB" dirty="0"/>
              <a:t> of the innovation to test it, and </a:t>
            </a:r>
            <a:r>
              <a:rPr lang="en-GB" u="sng" dirty="0"/>
              <a:t>continued use</a:t>
            </a:r>
            <a:r>
              <a:rPr lang="en-GB" dirty="0"/>
              <a:t> of the innovation. There are </a:t>
            </a:r>
            <a:r>
              <a:rPr lang="en-GB" b="1" dirty="0"/>
              <a:t>five main factors that influence adoption of an innovation</a:t>
            </a:r>
            <a:r>
              <a:rPr lang="en-GB" dirty="0"/>
              <a:t>, and each of these factors is at play to a different extent in the five adopter categories.</a:t>
            </a:r>
          </a:p>
          <a:p>
            <a:endParaRPr lang="en-GB" dirty="0"/>
          </a:p>
          <a:p>
            <a:r>
              <a:rPr lang="en-GB" dirty="0"/>
              <a:t>Relative Advantage - The degree to which an innovation is seen as better than the idea, program, or product it replaces.</a:t>
            </a:r>
          </a:p>
          <a:p>
            <a:r>
              <a:rPr lang="en-GB" dirty="0"/>
              <a:t>Compatibility - How consistent the innovation is with the values, experiences, and needs of the potential adopters.</a:t>
            </a:r>
          </a:p>
          <a:p>
            <a:r>
              <a:rPr lang="en-GB" dirty="0"/>
              <a:t>Complexity - How difficult the innovation is to understand and/or use.</a:t>
            </a:r>
          </a:p>
          <a:p>
            <a:r>
              <a:rPr lang="en-GB" dirty="0" err="1"/>
              <a:t>Triability</a:t>
            </a:r>
            <a:r>
              <a:rPr lang="en-GB" dirty="0"/>
              <a:t> - The extent to which the innovation can be tested or experimented with before a commitment to adopt is made.</a:t>
            </a:r>
          </a:p>
          <a:p>
            <a:r>
              <a:rPr lang="en-GB" dirty="0"/>
              <a:t>Observability - The extent to which the innovation provides tangible results.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want to</a:t>
            </a:r>
            <a:r>
              <a:rPr lang="en-US" sz="1200" kern="1200" baseline="0" dirty="0">
                <a:solidFill>
                  <a:schemeClr val="tx1"/>
                </a:solidFill>
                <a:effectLst/>
                <a:latin typeface="+mn-lt"/>
                <a:ea typeface="+mn-ea"/>
                <a:cs typeface="+mn-cs"/>
              </a:rPr>
              <a:t> go back and show you some theories and concepts that have been used to understand and explore innovation as a mechanism for development. Without going too much into detail, we can separate these as concepts looking at the technological innovation transfer, followed by the systems approach, and a more recently body of work that proposes more inclusive ways to frame innovation.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Furthermore, both the Diffusion of Innovation (Rogers 1995) and the Technology Acceptance model (Davis 1989) have been widely used in information systems research and consequently constitute the </a:t>
            </a:r>
            <a:endParaRPr lang="en-US" dirty="0"/>
          </a:p>
          <a:p>
            <a:r>
              <a:rPr lang="en-US" sz="1200" kern="1200" dirty="0">
                <a:solidFill>
                  <a:schemeClr val="tx1"/>
                </a:solidFill>
                <a:effectLst/>
                <a:latin typeface="+mn-lt"/>
                <a:ea typeface="+mn-ea"/>
                <a:cs typeface="+mn-cs"/>
              </a:rPr>
              <a:t>dominant theories in studies looking at the role of ICTs for development (ICT4D) in the last two </a:t>
            </a:r>
            <a:r>
              <a:rPr lang="en-US" sz="1200" kern="1200" dirty="0" err="1">
                <a:solidFill>
                  <a:schemeClr val="tx1"/>
                </a:solidFill>
                <a:effectLst/>
                <a:latin typeface="+mn-lt"/>
                <a:ea typeface="+mn-ea"/>
                <a:cs typeface="+mn-cs"/>
              </a:rPr>
              <a:t>dec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ades</a:t>
            </a:r>
            <a:r>
              <a:rPr lang="en-US" sz="1200" kern="1200" dirty="0">
                <a:solidFill>
                  <a:schemeClr val="tx1"/>
                </a:solidFill>
                <a:effectLst/>
                <a:latin typeface="+mn-lt"/>
                <a:ea typeface="+mn-ea"/>
                <a:cs typeface="+mn-cs"/>
              </a:rPr>
              <a:t> (Annika &amp; </a:t>
            </a:r>
            <a:r>
              <a:rPr lang="en-US" sz="1200" kern="1200" dirty="0" err="1">
                <a:solidFill>
                  <a:schemeClr val="tx1"/>
                </a:solidFill>
                <a:effectLst/>
                <a:latin typeface="+mn-lt"/>
                <a:ea typeface="+mn-ea"/>
                <a:cs typeface="+mn-cs"/>
              </a:rPr>
              <a:t>Hatakka</a:t>
            </a:r>
            <a:r>
              <a:rPr lang="en-US" sz="1200" kern="1200" dirty="0">
                <a:solidFill>
                  <a:schemeClr val="tx1"/>
                </a:solidFill>
                <a:effectLst/>
                <a:latin typeface="+mn-lt"/>
                <a:ea typeface="+mn-ea"/>
                <a:cs typeface="+mn-cs"/>
              </a:rPr>
              <a:t>, 2013; </a:t>
            </a:r>
            <a:r>
              <a:rPr lang="en-US" sz="1200" kern="1200" dirty="0" err="1">
                <a:solidFill>
                  <a:schemeClr val="tx1"/>
                </a:solidFill>
                <a:effectLst/>
                <a:latin typeface="+mn-lt"/>
                <a:ea typeface="+mn-ea"/>
                <a:cs typeface="+mn-cs"/>
              </a:rPr>
              <a:t>Zheng</a:t>
            </a:r>
            <a:r>
              <a:rPr lang="en-US" sz="1200" kern="1200" dirty="0">
                <a:solidFill>
                  <a:schemeClr val="tx1"/>
                </a:solidFill>
                <a:effectLst/>
                <a:latin typeface="+mn-lt"/>
                <a:ea typeface="+mn-ea"/>
                <a:cs typeface="+mn-cs"/>
              </a:rPr>
              <a:t>, 2015). This body of literature is mainly concerned with the adoption and diffusion of innovations, rather than the emergence of innovations, and has been </a:t>
            </a:r>
            <a:r>
              <a:rPr lang="en-US" sz="1200" kern="1200" dirty="0" err="1">
                <a:solidFill>
                  <a:schemeClr val="tx1"/>
                </a:solidFill>
                <a:effectLst/>
                <a:latin typeface="+mn-lt"/>
                <a:ea typeface="+mn-ea"/>
                <a:cs typeface="+mn-cs"/>
              </a:rPr>
              <a:t>previ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ously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criticised</a:t>
            </a:r>
            <a:r>
              <a:rPr lang="en-US" sz="1200" kern="1200" dirty="0">
                <a:solidFill>
                  <a:schemeClr val="tx1"/>
                </a:solidFill>
                <a:effectLst/>
                <a:latin typeface="+mn-lt"/>
                <a:ea typeface="+mn-ea"/>
                <a:cs typeface="+mn-cs"/>
              </a:rPr>
              <a:t> for taking for granted all the different aspects of context and structure that shape the innovation, sometimes considering people as passive social groups that exist independent of the object (</a:t>
            </a:r>
            <a:r>
              <a:rPr lang="en-US" sz="1200" kern="1200" dirty="0" err="1">
                <a:solidFill>
                  <a:schemeClr val="tx1"/>
                </a:solidFill>
                <a:effectLst/>
                <a:latin typeface="+mn-lt"/>
                <a:ea typeface="+mn-ea"/>
                <a:cs typeface="+mn-cs"/>
              </a:rPr>
              <a:t>Akrich</a:t>
            </a:r>
            <a:r>
              <a:rPr lang="en-US" sz="1200" kern="1200" dirty="0">
                <a:solidFill>
                  <a:schemeClr val="tx1"/>
                </a:solidFill>
                <a:effectLst/>
                <a:latin typeface="+mn-lt"/>
                <a:ea typeface="+mn-ea"/>
                <a:cs typeface="+mn-cs"/>
              </a:rPr>
              <a:t> et al., 2002; Rye, 2009). </a:t>
            </a:r>
            <a:r>
              <a:rPr lang="en-US" sz="1200" kern="1200" dirty="0" err="1">
                <a:solidFill>
                  <a:schemeClr val="tx1"/>
                </a:solidFill>
                <a:effectLst/>
                <a:latin typeface="+mn-lt"/>
                <a:ea typeface="+mn-ea"/>
                <a:cs typeface="+mn-cs"/>
              </a:rPr>
              <a:t>Zheng</a:t>
            </a:r>
            <a:r>
              <a:rPr lang="en-US" sz="1200" kern="1200" dirty="0">
                <a:solidFill>
                  <a:schemeClr val="tx1"/>
                </a:solidFill>
                <a:effectLst/>
                <a:latin typeface="+mn-lt"/>
                <a:ea typeface="+mn-ea"/>
                <a:cs typeface="+mn-cs"/>
              </a:rPr>
              <a:t> (2015) observes that this genre of research does not pay </a:t>
            </a:r>
            <a:r>
              <a:rPr lang="en-US" sz="1200" kern="1200" dirty="0" err="1">
                <a:solidFill>
                  <a:schemeClr val="tx1"/>
                </a:solidFill>
                <a:effectLst/>
                <a:latin typeface="+mn-lt"/>
                <a:ea typeface="+mn-ea"/>
                <a:cs typeface="+mn-cs"/>
              </a:rPr>
              <a:t>ade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quate</a:t>
            </a:r>
            <a:r>
              <a:rPr lang="en-US" sz="1200" kern="1200" dirty="0">
                <a:solidFill>
                  <a:schemeClr val="tx1"/>
                </a:solidFill>
                <a:effectLst/>
                <a:latin typeface="+mn-lt"/>
                <a:ea typeface="+mn-ea"/>
                <a:cs typeface="+mn-cs"/>
              </a:rPr>
              <a:t> attention to issues of power, politics and culture, which affect users’ interaction with innovation, or the embedded values in the design of innovations. Behind the simplistic and fixed view of these theories is an underlying assumption that innovation automatically represents progress, without con- </a:t>
            </a:r>
            <a:r>
              <a:rPr lang="en-US" sz="1200" kern="1200" dirty="0" err="1">
                <a:solidFill>
                  <a:schemeClr val="tx1"/>
                </a:solidFill>
                <a:effectLst/>
                <a:latin typeface="+mn-lt"/>
                <a:ea typeface="+mn-ea"/>
                <a:cs typeface="+mn-cs"/>
              </a:rPr>
              <a:t>sidering</a:t>
            </a:r>
            <a:r>
              <a:rPr lang="en-US" sz="1200" kern="1200" dirty="0">
                <a:solidFill>
                  <a:schemeClr val="tx1"/>
                </a:solidFill>
                <a:effectLst/>
                <a:latin typeface="+mn-lt"/>
                <a:ea typeface="+mn-ea"/>
                <a:cs typeface="+mn-cs"/>
              </a:rPr>
              <a:t> who is innovating, for whom and what, and under what circumstances. Information systems research generally shares the view that ICT innovation should be pursued mainly to foster economic growth and to enhance productivity, with very little discussion on what kind of growth is more </a:t>
            </a:r>
            <a:r>
              <a:rPr lang="en-US" sz="1200" kern="1200" dirty="0" err="1">
                <a:solidFill>
                  <a:schemeClr val="tx1"/>
                </a:solidFill>
                <a:effectLst/>
                <a:latin typeface="+mn-lt"/>
                <a:ea typeface="+mn-ea"/>
                <a:cs typeface="+mn-cs"/>
              </a:rPr>
              <a:t>inclu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sive</a:t>
            </a:r>
            <a:r>
              <a:rPr lang="en-US" sz="1200" kern="1200" dirty="0">
                <a:solidFill>
                  <a:schemeClr val="tx1"/>
                </a:solidFill>
                <a:effectLst/>
                <a:latin typeface="+mn-lt"/>
                <a:ea typeface="+mn-ea"/>
                <a:cs typeface="+mn-cs"/>
              </a:rPr>
              <a:t> and holistic (Xiao et al., 2013). </a:t>
            </a:r>
          </a:p>
          <a:p>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Those concepts suggest that technological progress is far to be an agnostic apolitical process but it is rather embedded in specific, often contested and hybrid, normative frameworks. </a:t>
            </a:r>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F92C113B-930C-481C-9181-E58A512BE6FA}"/>
              </a:ext>
            </a:extLst>
          </p:cNvPr>
          <p:cNvSpPr>
            <a:spLocks noGrp="1"/>
          </p:cNvSpPr>
          <p:nvPr>
            <p:ph type="sldNum" sz="quarter" idx="10"/>
          </p:nvPr>
        </p:nvSpPr>
        <p:spPr/>
        <p:txBody>
          <a:bodyPr/>
          <a:lstStyle/>
          <a:p>
            <a:fld id="{384CCFFD-104B-4E4D-BA5D-2CDE2B424942}" type="slidenum">
              <a:rPr lang="en-GB" smtClean="0"/>
              <a:t>6</a:t>
            </a:fld>
            <a:endParaRPr lang="en-GB"/>
          </a:p>
        </p:txBody>
      </p:sp>
    </p:spTree>
    <p:extLst>
      <p:ext uri="{BB962C8B-B14F-4D97-AF65-F5344CB8AC3E}">
        <p14:creationId xmlns:p14="http://schemas.microsoft.com/office/powerpoint/2010/main" val="1255285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a:extLst>
              <a:ext uri="{FF2B5EF4-FFF2-40B4-BE49-F238E27FC236}">
                <a16:creationId xmlns:a16="http://schemas.microsoft.com/office/drawing/2014/main" id="{88D28F83-D80F-4CA7-8B1A-FE7BA243CEC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Notes Placeholder 2">
            <a:extLst>
              <a:ext uri="{FF2B5EF4-FFF2-40B4-BE49-F238E27FC236}">
                <a16:creationId xmlns:a16="http://schemas.microsoft.com/office/drawing/2014/main" id="{1EFF71F3-A7A8-407B-A025-FCF7F53DBA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dirty="0"/>
              <a:t>So in this respect, what we wanted was to look at both hubs that I mentioned earlier, that in London and that in Zambia, and recognise them as part of a multiple constellation of various innovation hubs that are coexisting. Trying to step away from the imitation and adaptation paradigm that is framing hubs, we thought we would evaluate hubs in their own terms, as spaces for community and collaboration, and see how these values take shape in their contexts. </a:t>
            </a:r>
            <a:endParaRPr lang="en-US" altLang="en-US" dirty="0"/>
          </a:p>
          <a:p>
            <a:pPr>
              <a:spcBef>
                <a:spcPct val="0"/>
              </a:spcBef>
            </a:pPr>
            <a:r>
              <a:rPr lang="en-GB" altLang="en-US" dirty="0"/>
              <a:t>We argue that hubs have the potential to be mechanisms for development, but that there are multiple perspectives of development that are framing the way hubs work. Instead of considering that all hubs collaborate and host communities the same way, we perceive that these are shaped by local aspects and contexts. We propose a way in which this can be theorised, by applying a spatial perspective to see how a hub is embedded in its social economic context, and furthermore, is performed through various temporal-spatial configurations. The aim of this paper is employ a spatial perspective to explore how innovation hubs have a multiplicity of forms and interactions.</a:t>
            </a:r>
            <a:endParaRPr lang="en-US" altLang="en-US" dirty="0"/>
          </a:p>
          <a:p>
            <a:pPr>
              <a:spcBef>
                <a:spcPct val="0"/>
              </a:spcBef>
            </a:pPr>
            <a:endParaRPr lang="en-US" altLang="en-US" dirty="0"/>
          </a:p>
        </p:txBody>
      </p:sp>
      <p:sp>
        <p:nvSpPr>
          <p:cNvPr id="2" name="Slide Number Placeholder 1">
            <a:extLst>
              <a:ext uri="{FF2B5EF4-FFF2-40B4-BE49-F238E27FC236}">
                <a16:creationId xmlns:a16="http://schemas.microsoft.com/office/drawing/2014/main" id="{E2A8FD0D-7878-4A54-9AD7-E64824CE7937}"/>
              </a:ext>
            </a:extLst>
          </p:cNvPr>
          <p:cNvSpPr>
            <a:spLocks noGrp="1"/>
          </p:cNvSpPr>
          <p:nvPr>
            <p:ph type="sldNum" sz="quarter" idx="10"/>
          </p:nvPr>
        </p:nvSpPr>
        <p:spPr/>
        <p:txBody>
          <a:bodyPr/>
          <a:lstStyle/>
          <a:p>
            <a:fld id="{384CCFFD-104B-4E4D-BA5D-2CDE2B424942}" type="slidenum">
              <a:rPr lang="en-GB" smtClean="0"/>
              <a:t>7</a:t>
            </a:fld>
            <a:endParaRPr lang="en-GB"/>
          </a:p>
        </p:txBody>
      </p:sp>
    </p:spTree>
    <p:extLst>
      <p:ext uri="{BB962C8B-B14F-4D97-AF65-F5344CB8AC3E}">
        <p14:creationId xmlns:p14="http://schemas.microsoft.com/office/powerpoint/2010/main" val="2628319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84CCFFD-104B-4E4D-BA5D-2CDE2B424942}" type="slidenum">
              <a:rPr lang="en-GB" smtClean="0"/>
              <a:t>8</a:t>
            </a:fld>
            <a:endParaRPr lang="en-GB"/>
          </a:p>
        </p:txBody>
      </p:sp>
    </p:spTree>
    <p:extLst>
      <p:ext uri="{BB962C8B-B14F-4D97-AF65-F5344CB8AC3E}">
        <p14:creationId xmlns:p14="http://schemas.microsoft.com/office/powerpoint/2010/main" val="548295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Subsequently, I propose that Massey’s proposition will help us:</a:t>
            </a:r>
            <a:endParaRPr lang="en-GB"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Understand innovation for development from a multiplicity of narratives, that are situated in different socio-historical dimensions;</a:t>
            </a:r>
          </a:p>
          <a:p>
            <a:pPr lvl="0"/>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Highlight alternative narratives that are not championed as part of hegemonic discourses that emanate from a Western-centric view of innovation and development.</a:t>
            </a:r>
            <a:endParaRPr lang="en-GB" sz="1200" kern="1200" dirty="0">
              <a:solidFill>
                <a:schemeClr val="tx1"/>
              </a:solidFill>
              <a:effectLst/>
              <a:latin typeface="+mn-lt"/>
              <a:ea typeface="+mn-ea"/>
              <a:cs typeface="+mn-cs"/>
            </a:endParaRPr>
          </a:p>
          <a:p>
            <a:endParaRPr lang="en-GB" dirty="0"/>
          </a:p>
        </p:txBody>
      </p:sp>
      <p:sp>
        <p:nvSpPr>
          <p:cNvPr id="5" name="Slide Number Placeholder 4">
            <a:extLst>
              <a:ext uri="{FF2B5EF4-FFF2-40B4-BE49-F238E27FC236}">
                <a16:creationId xmlns:a16="http://schemas.microsoft.com/office/drawing/2014/main" id="{D773305F-6F40-465F-852B-EA088D16E9F9}"/>
              </a:ext>
            </a:extLst>
          </p:cNvPr>
          <p:cNvSpPr>
            <a:spLocks noGrp="1"/>
          </p:cNvSpPr>
          <p:nvPr>
            <p:ph type="sldNum" sz="quarter" idx="10"/>
          </p:nvPr>
        </p:nvSpPr>
        <p:spPr/>
        <p:txBody>
          <a:bodyPr/>
          <a:lstStyle/>
          <a:p>
            <a:fld id="{384CCFFD-104B-4E4D-BA5D-2CDE2B424942}" type="slidenum">
              <a:rPr lang="en-GB" smtClean="0"/>
              <a:t>9</a:t>
            </a:fld>
            <a:endParaRPr lang="en-GB"/>
          </a:p>
        </p:txBody>
      </p:sp>
    </p:spTree>
    <p:extLst>
      <p:ext uri="{BB962C8B-B14F-4D97-AF65-F5344CB8AC3E}">
        <p14:creationId xmlns:p14="http://schemas.microsoft.com/office/powerpoint/2010/main" val="1673975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84CCFFD-104B-4E4D-BA5D-2CDE2B424942}" type="slidenum">
              <a:rPr lang="en-GB" smtClean="0"/>
              <a:t>10</a:t>
            </a:fld>
            <a:endParaRPr lang="en-GB"/>
          </a:p>
        </p:txBody>
      </p:sp>
    </p:spTree>
    <p:extLst>
      <p:ext uri="{BB962C8B-B14F-4D97-AF65-F5344CB8AC3E}">
        <p14:creationId xmlns:p14="http://schemas.microsoft.com/office/powerpoint/2010/main" val="2373676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84CCFFD-104B-4E4D-BA5D-2CDE2B424942}" type="slidenum">
              <a:rPr lang="en-GB" smtClean="0"/>
              <a:t>11</a:t>
            </a:fld>
            <a:endParaRPr lang="en-GB"/>
          </a:p>
        </p:txBody>
      </p:sp>
    </p:spTree>
    <p:extLst>
      <p:ext uri="{BB962C8B-B14F-4D97-AF65-F5344CB8AC3E}">
        <p14:creationId xmlns:p14="http://schemas.microsoft.com/office/powerpoint/2010/main" val="1196158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Overall, the UK shows very high ranks for innovation and entrepreneurship. The World Bank’s </a:t>
            </a:r>
            <a:r>
              <a:rPr lang="en-GB" sz="1200" i="1" kern="1200" dirty="0">
                <a:solidFill>
                  <a:schemeClr val="tx1"/>
                </a:solidFill>
                <a:effectLst/>
                <a:latin typeface="+mn-lt"/>
                <a:ea typeface="+mn-ea"/>
                <a:cs typeface="+mn-cs"/>
              </a:rPr>
              <a:t>Doing Business</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Report</a:t>
            </a:r>
            <a:r>
              <a:rPr lang="en-GB" sz="1200" kern="1200" dirty="0">
                <a:solidFill>
                  <a:schemeClr val="tx1"/>
                </a:solidFill>
                <a:effectLst/>
                <a:latin typeface="+mn-lt"/>
                <a:ea typeface="+mn-ea"/>
                <a:cs typeface="+mn-cs"/>
              </a:rPr>
              <a:t> 2017 is an annual report on the state of health of various economies, based on detailed diagnostics of their underlying and embedded characteristics, such as regulatory systems and business governance. In 2017, the UK ranked 16</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The Global Entrepreneurship Index (GEI) looks at the entrepreneurial ecosystem of a country. It combines individual data —attitudes, abilities and aspirations — with institutional components — social and economic infrastructure (</a:t>
            </a:r>
            <a:r>
              <a:rPr lang="en-GB" sz="1200" kern="1200" dirty="0" err="1">
                <a:solidFill>
                  <a:schemeClr val="tx1"/>
                </a:solidFill>
                <a:effectLst/>
                <a:latin typeface="+mn-lt"/>
                <a:ea typeface="+mn-ea"/>
                <a:cs typeface="+mn-cs"/>
              </a:rPr>
              <a:t>Drouillard</a:t>
            </a:r>
            <a:r>
              <a:rPr lang="en-GB" sz="1200" kern="1200" dirty="0">
                <a:solidFill>
                  <a:schemeClr val="tx1"/>
                </a:solidFill>
                <a:effectLst/>
                <a:latin typeface="+mn-lt"/>
                <a:ea typeface="+mn-ea"/>
                <a:cs typeface="+mn-cs"/>
              </a:rPr>
              <a:t> 2017). In 2017, The UK ranked 3</a:t>
            </a:r>
            <a:r>
              <a:rPr lang="en-GB" sz="1200" kern="1200" baseline="30000" dirty="0">
                <a:solidFill>
                  <a:schemeClr val="tx1"/>
                </a:solidFill>
                <a:effectLst/>
                <a:latin typeface="+mn-lt"/>
                <a:ea typeface="+mn-ea"/>
                <a:cs typeface="+mn-cs"/>
              </a:rPr>
              <a:t>rd</a:t>
            </a:r>
            <a:r>
              <a:rPr lang="en-GB" sz="1200" kern="1200" dirty="0">
                <a:solidFill>
                  <a:schemeClr val="tx1"/>
                </a:solidFill>
                <a:effectLst/>
                <a:latin typeface="+mn-lt"/>
                <a:ea typeface="+mn-ea"/>
                <a:cs typeface="+mn-cs"/>
              </a:rPr>
              <a:t> out of 137 countries, showing high levels of entrepreneurship. Furthermore, the Global Innovation Index aims to capture a country’s innovation capacity by looking at </a:t>
            </a:r>
            <a:r>
              <a:rPr lang="en-US" sz="1200" kern="1200" dirty="0">
                <a:solidFill>
                  <a:schemeClr val="tx1"/>
                </a:solidFill>
                <a:effectLst/>
                <a:latin typeface="+mn-lt"/>
                <a:ea typeface="+mn-ea"/>
                <a:cs typeface="+mn-cs"/>
              </a:rPr>
              <a:t>two main sub-indices — the Innovation Input Sub-Index and the Innovation Output Sub-Index — each built around key pillars. In 2016, the UK ranked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out of 128 countries. </a:t>
            </a:r>
            <a:endParaRPr lang="en-GB" sz="1200" kern="1200" dirty="0">
              <a:solidFill>
                <a:schemeClr val="tx1"/>
              </a:solidFill>
              <a:effectLst/>
              <a:latin typeface="+mn-lt"/>
              <a:ea typeface="+mn-ea"/>
              <a:cs typeface="+mn-cs"/>
            </a:endParaRPr>
          </a:p>
          <a:p>
            <a:endParaRPr lang="en-GB" dirty="0"/>
          </a:p>
        </p:txBody>
      </p:sp>
      <p:sp>
        <p:nvSpPr>
          <p:cNvPr id="5" name="Slide Number Placeholder 4">
            <a:extLst>
              <a:ext uri="{FF2B5EF4-FFF2-40B4-BE49-F238E27FC236}">
                <a16:creationId xmlns:a16="http://schemas.microsoft.com/office/drawing/2014/main" id="{ED8FB3BA-9169-4D7B-8804-03880DCD80BF}"/>
              </a:ext>
            </a:extLst>
          </p:cNvPr>
          <p:cNvSpPr>
            <a:spLocks noGrp="1"/>
          </p:cNvSpPr>
          <p:nvPr>
            <p:ph type="sldNum" sz="quarter" idx="10"/>
          </p:nvPr>
        </p:nvSpPr>
        <p:spPr/>
        <p:txBody>
          <a:bodyPr/>
          <a:lstStyle/>
          <a:p>
            <a:fld id="{384CCFFD-104B-4E4D-BA5D-2CDE2B424942}" type="slidenum">
              <a:rPr lang="en-GB" smtClean="0"/>
              <a:t>12</a:t>
            </a:fld>
            <a:endParaRPr lang="en-GB"/>
          </a:p>
        </p:txBody>
      </p:sp>
    </p:spTree>
    <p:extLst>
      <p:ext uri="{BB962C8B-B14F-4D97-AF65-F5344CB8AC3E}">
        <p14:creationId xmlns:p14="http://schemas.microsoft.com/office/powerpoint/2010/main" val="2912893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innovation hub was founded in 2005. As of today, it has transformed into a franchise, with over 80 hubs with over 13,000 members worldwide, with headquarters in Vienna. The idea of this hub emerged in the wake of the anti-globalisation movement that arose at the turn of the millennium (Bachmann 2014). It sought to gather Londoners with a desire to “[…] work to tackle pressing world problems”. As such, people looking to find alternative career paths did not have a place to fulfil their ideas. In this respect, the co-founders were looking for a space where people with different backgrounds and skills could work. In a profile written about one of the co-founders: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“Those who had decided to dedicate their lives to new ways of confronting the world’s issues were having to do so from their bedrooms; there was no space for them to find the resources they needed for their project, nor to meet and share with other like-minded people in the same situation” (internal document)</a:t>
            </a:r>
          </a:p>
          <a:p>
            <a:r>
              <a:rPr lang="en-GB" sz="1200" kern="1200" dirty="0">
                <a:solidFill>
                  <a:schemeClr val="tx1"/>
                </a:solidFill>
                <a:effectLst/>
                <a:latin typeface="+mn-lt"/>
                <a:ea typeface="+mn-ea"/>
                <a:cs typeface="+mn-cs"/>
              </a:rPr>
              <a:t> </a:t>
            </a:r>
          </a:p>
          <a:p>
            <a:endParaRPr lang="en-GB" dirty="0"/>
          </a:p>
        </p:txBody>
      </p:sp>
      <p:sp>
        <p:nvSpPr>
          <p:cNvPr id="5" name="Slide Number Placeholder 4">
            <a:extLst>
              <a:ext uri="{FF2B5EF4-FFF2-40B4-BE49-F238E27FC236}">
                <a16:creationId xmlns:a16="http://schemas.microsoft.com/office/drawing/2014/main" id="{E8E33BEF-A846-4397-83A2-B4B58189A8AC}"/>
              </a:ext>
            </a:extLst>
          </p:cNvPr>
          <p:cNvSpPr>
            <a:spLocks noGrp="1"/>
          </p:cNvSpPr>
          <p:nvPr>
            <p:ph type="sldNum" sz="quarter" idx="10"/>
          </p:nvPr>
        </p:nvSpPr>
        <p:spPr/>
        <p:txBody>
          <a:bodyPr/>
          <a:lstStyle/>
          <a:p>
            <a:fld id="{384CCFFD-104B-4E4D-BA5D-2CDE2B424942}" type="slidenum">
              <a:rPr lang="en-GB" smtClean="0"/>
              <a:t>14</a:t>
            </a:fld>
            <a:endParaRPr lang="en-GB"/>
          </a:p>
        </p:txBody>
      </p:sp>
    </p:spTree>
    <p:extLst>
      <p:ext uri="{BB962C8B-B14F-4D97-AF65-F5344CB8AC3E}">
        <p14:creationId xmlns:p14="http://schemas.microsoft.com/office/powerpoint/2010/main" val="2637795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a:extLst>
              <a:ext uri="{FF2B5EF4-FFF2-40B4-BE49-F238E27FC236}">
                <a16:creationId xmlns:a16="http://schemas.microsoft.com/office/drawing/2014/main" id="{9C7E4526-6CA3-4290-8A8F-B3BC60BE4113}"/>
              </a:ext>
            </a:extLst>
          </p:cNvPr>
          <p:cNvSpPr>
            <a:spLocks noGrp="1"/>
          </p:cNvSpPr>
          <p:nvPr>
            <p:ph type="sldNum" sz="quarter" idx="10"/>
          </p:nvPr>
        </p:nvSpPr>
        <p:spPr/>
        <p:txBody>
          <a:bodyPr/>
          <a:lstStyle/>
          <a:p>
            <a:fld id="{384CCFFD-104B-4E4D-BA5D-2CDE2B424942}" type="slidenum">
              <a:rPr lang="en-GB" smtClean="0"/>
              <a:t>15</a:t>
            </a:fld>
            <a:endParaRPr lang="en-GB"/>
          </a:p>
        </p:txBody>
      </p:sp>
    </p:spTree>
    <p:extLst>
      <p:ext uri="{BB962C8B-B14F-4D97-AF65-F5344CB8AC3E}">
        <p14:creationId xmlns:p14="http://schemas.microsoft.com/office/powerpoint/2010/main" val="1985620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3B223537-2EF9-49C6-A06D-7A5FDEB30623}"/>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a:extLst>
              <a:ext uri="{FF2B5EF4-FFF2-40B4-BE49-F238E27FC236}">
                <a16:creationId xmlns:a16="http://schemas.microsoft.com/office/drawing/2014/main" id="{1F95DCAE-7949-4985-95E0-7582A28E94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Interestingly, both our interviews and participant observation revealed mixed findings to aspects of community and collaboration. Where you had  a lot of effort from the management team to enable community and collaboration, as you can see in the pictures here. This is a board that management team leaves there to try and find better ways to engage with members. This is a picture of the perfect member, the ideal </a:t>
            </a:r>
            <a:r>
              <a:rPr lang="en-US" altLang="en-US" dirty="0" err="1"/>
              <a:t>attitutes</a:t>
            </a:r>
            <a:r>
              <a:rPr lang="en-US" altLang="en-US" dirty="0"/>
              <a:t> a member should have.</a:t>
            </a:r>
          </a:p>
          <a:p>
            <a:pPr>
              <a:spcBef>
                <a:spcPct val="0"/>
              </a:spcBef>
            </a:pPr>
            <a:endParaRPr lang="en-US" altLang="en-US" dirty="0"/>
          </a:p>
          <a:p>
            <a:pPr>
              <a:spcBef>
                <a:spcPct val="0"/>
              </a:spcBef>
            </a:pPr>
            <a:r>
              <a:rPr lang="en-US" altLang="en-US" dirty="0"/>
              <a:t>But the majority of the respondents did not consider themselves part of a community or said they had not collaborated with anyone from the hub. </a:t>
            </a:r>
          </a:p>
          <a:p>
            <a:pPr>
              <a:spcBef>
                <a:spcPct val="0"/>
              </a:spcBef>
            </a:pPr>
            <a:endParaRPr lang="en-US" altLang="en-US" dirty="0"/>
          </a:p>
          <a:p>
            <a:pPr>
              <a:spcBef>
                <a:spcPct val="0"/>
              </a:spcBef>
            </a:pPr>
            <a:r>
              <a:rPr lang="en-US" altLang="en-US" dirty="0"/>
              <a:t>It’s a gender neutral place. Most women </a:t>
            </a:r>
            <a:r>
              <a:rPr lang="en-US" altLang="en-US" dirty="0" err="1"/>
              <a:t>entreprenures</a:t>
            </a:r>
            <a:r>
              <a:rPr lang="en-US" altLang="en-US" dirty="0"/>
              <a:t> commented that they don’t’ feel the gender </a:t>
            </a:r>
            <a:r>
              <a:rPr lang="en-US" altLang="en-US" dirty="0" err="1"/>
              <a:t>int</a:t>
            </a:r>
            <a:r>
              <a:rPr lang="en-US" altLang="en-US" dirty="0"/>
              <a:t> eh </a:t>
            </a:r>
            <a:r>
              <a:rPr lang="en-US" altLang="en-US" dirty="0" err="1"/>
              <a:t>hbu</a:t>
            </a:r>
            <a:r>
              <a:rPr lang="en-US" altLang="en-US" dirty="0"/>
              <a:t>. </a:t>
            </a:r>
            <a:r>
              <a:rPr lang="en-US" altLang="en-US" dirty="0" err="1"/>
              <a:t>Ompared</a:t>
            </a:r>
            <a:r>
              <a:rPr lang="en-US" altLang="en-US" dirty="0"/>
              <a:t> to some discriminatory </a:t>
            </a:r>
            <a:r>
              <a:rPr lang="en-US" altLang="en-US" dirty="0" err="1"/>
              <a:t>eperiene</a:t>
            </a:r>
            <a:r>
              <a:rPr lang="en-US" altLang="en-US" dirty="0"/>
              <a:t> in their previous jobs, they commented that in the Hub not only are the balance between gender more balanced, but also the atmosphere, </a:t>
            </a:r>
            <a:r>
              <a:rPr lang="en-US" altLang="en-US" dirty="0" err="1"/>
              <a:t>interms</a:t>
            </a:r>
            <a:r>
              <a:rPr lang="en-US" altLang="en-US" dirty="0"/>
              <a:t> of conversations among people, and the respect they receive from other members of the hub,. They feel that there is more in common among the </a:t>
            </a:r>
            <a:r>
              <a:rPr lang="en-US" altLang="en-US" dirty="0" err="1"/>
              <a:t>cmembers</a:t>
            </a:r>
            <a:r>
              <a:rPr lang="en-US" altLang="en-US" dirty="0"/>
              <a:t> of the community in terms of common interest in a social cause, than the difference among </a:t>
            </a:r>
            <a:r>
              <a:rPr lang="en-US" altLang="en-US" dirty="0" err="1"/>
              <a:t>htem</a:t>
            </a:r>
            <a:r>
              <a:rPr lang="en-US" altLang="en-US" dirty="0"/>
              <a:t>. </a:t>
            </a:r>
          </a:p>
        </p:txBody>
      </p:sp>
      <p:sp>
        <p:nvSpPr>
          <p:cNvPr id="2" name="Slide Number Placeholder 1">
            <a:extLst>
              <a:ext uri="{FF2B5EF4-FFF2-40B4-BE49-F238E27FC236}">
                <a16:creationId xmlns:a16="http://schemas.microsoft.com/office/drawing/2014/main" id="{C94072FD-794A-46CB-A4DA-87F3370E7703}"/>
              </a:ext>
            </a:extLst>
          </p:cNvPr>
          <p:cNvSpPr>
            <a:spLocks noGrp="1"/>
          </p:cNvSpPr>
          <p:nvPr>
            <p:ph type="sldNum" sz="quarter" idx="10"/>
          </p:nvPr>
        </p:nvSpPr>
        <p:spPr/>
        <p:txBody>
          <a:bodyPr/>
          <a:lstStyle/>
          <a:p>
            <a:fld id="{384CCFFD-104B-4E4D-BA5D-2CDE2B424942}" type="slidenum">
              <a:rPr lang="en-GB" smtClean="0"/>
              <a:t>16</a:t>
            </a:fld>
            <a:endParaRPr lang="en-GB"/>
          </a:p>
        </p:txBody>
      </p:sp>
    </p:spTree>
    <p:extLst>
      <p:ext uri="{BB962C8B-B14F-4D97-AF65-F5344CB8AC3E}">
        <p14:creationId xmlns:p14="http://schemas.microsoft.com/office/powerpoint/2010/main" val="1756148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a:extLst>
              <a:ext uri="{FF2B5EF4-FFF2-40B4-BE49-F238E27FC236}">
                <a16:creationId xmlns:a16="http://schemas.microsoft.com/office/drawing/2014/main" id="{5F50CDD1-9C89-4971-86D1-33A2122F0A68}"/>
              </a:ext>
            </a:extLst>
          </p:cNvPr>
          <p:cNvSpPr>
            <a:spLocks noGrp="1"/>
          </p:cNvSpPr>
          <p:nvPr>
            <p:ph type="sldNum" sz="quarter" idx="10"/>
          </p:nvPr>
        </p:nvSpPr>
        <p:spPr/>
        <p:txBody>
          <a:bodyPr/>
          <a:lstStyle/>
          <a:p>
            <a:fld id="{384CCFFD-104B-4E4D-BA5D-2CDE2B424942}" type="slidenum">
              <a:rPr lang="en-GB" smtClean="0"/>
              <a:t>18</a:t>
            </a:fld>
            <a:endParaRPr lang="en-GB"/>
          </a:p>
        </p:txBody>
      </p:sp>
    </p:spTree>
    <p:extLst>
      <p:ext uri="{BB962C8B-B14F-4D97-AF65-F5344CB8AC3E}">
        <p14:creationId xmlns:p14="http://schemas.microsoft.com/office/powerpoint/2010/main" val="2435211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856962F8-FF3C-474F-863E-A346460067F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a:extLst>
              <a:ext uri="{FF2B5EF4-FFF2-40B4-BE49-F238E27FC236}">
                <a16:creationId xmlns:a16="http://schemas.microsoft.com/office/drawing/2014/main" id="{1BA8EC9B-B69F-4FBB-B6C4-8C780300F4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dirty="0"/>
              <a:t>In the interviews, managers described the hub as a flexible organisation, with lots of trial and experimentation. The hub organisation here is relatively unstructured. </a:t>
            </a:r>
          </a:p>
          <a:p>
            <a:pPr>
              <a:spcBef>
                <a:spcPct val="0"/>
              </a:spcBef>
            </a:pPr>
            <a:r>
              <a:rPr lang="en-GB" altLang="en-US" dirty="0"/>
              <a:t>As such, the way the hub’s space is enacted in ways that are strongly driven the values of community and collaboration, and also reflecting a lack of formalisation of institutions and practices of entrepreneurship.</a:t>
            </a:r>
            <a:endParaRPr lang="en-US" altLang="en-US" dirty="0"/>
          </a:p>
          <a:p>
            <a:pPr>
              <a:spcBef>
                <a:spcPct val="0"/>
              </a:spcBef>
            </a:pPr>
            <a:endParaRPr lang="en-US" altLang="en-US" dirty="0"/>
          </a:p>
          <a:p>
            <a:pPr>
              <a:spcBef>
                <a:spcPct val="0"/>
              </a:spcBef>
            </a:pPr>
            <a:r>
              <a:rPr lang="en-US" altLang="en-US" dirty="0"/>
              <a:t>There are significantly less women in the Hub than men, partly due to the fact there are less women in the IT sector. </a:t>
            </a:r>
            <a:r>
              <a:rPr lang="en-US" altLang="en-US" dirty="0" err="1"/>
              <a:t>Neverthess</a:t>
            </a:r>
            <a:r>
              <a:rPr lang="en-US" altLang="en-US" dirty="0"/>
              <a:t>, a support network for women in technology use the hub as their work and training space. Some women comment that they received discriminatory attitude </a:t>
            </a:r>
            <a:r>
              <a:rPr lang="en-US" altLang="en-US" dirty="0" err="1"/>
              <a:t>fromm</a:t>
            </a:r>
            <a:r>
              <a:rPr lang="en-US" altLang="en-US" dirty="0"/>
              <a:t> male members of the hub, which is a reflection of gender inequality in Zambia as a </a:t>
            </a:r>
            <a:r>
              <a:rPr lang="en-US" altLang="en-US" dirty="0" err="1"/>
              <a:t>socity</a:t>
            </a:r>
            <a:r>
              <a:rPr lang="en-US" altLang="en-US" dirty="0"/>
              <a:t>. Nevertheless, women from ta </a:t>
            </a:r>
            <a:r>
              <a:rPr lang="en-US" altLang="en-US" dirty="0" err="1"/>
              <a:t>workingclass</a:t>
            </a:r>
            <a:r>
              <a:rPr lang="en-US" altLang="en-US" dirty="0"/>
              <a:t> background and those from a middle class background seem to have different experience in terms of gender equality. </a:t>
            </a:r>
          </a:p>
        </p:txBody>
      </p:sp>
      <p:sp>
        <p:nvSpPr>
          <p:cNvPr id="2" name="Slide Number Placeholder 1">
            <a:extLst>
              <a:ext uri="{FF2B5EF4-FFF2-40B4-BE49-F238E27FC236}">
                <a16:creationId xmlns:a16="http://schemas.microsoft.com/office/drawing/2014/main" id="{5A05C723-19C4-4EBE-906A-9054EADA13E6}"/>
              </a:ext>
            </a:extLst>
          </p:cNvPr>
          <p:cNvSpPr>
            <a:spLocks noGrp="1"/>
          </p:cNvSpPr>
          <p:nvPr>
            <p:ph type="sldNum" sz="quarter" idx="10"/>
          </p:nvPr>
        </p:nvSpPr>
        <p:spPr/>
        <p:txBody>
          <a:bodyPr/>
          <a:lstStyle/>
          <a:p>
            <a:fld id="{384CCFFD-104B-4E4D-BA5D-2CDE2B424942}" type="slidenum">
              <a:rPr lang="en-GB" smtClean="0"/>
              <a:t>21</a:t>
            </a:fld>
            <a:endParaRPr lang="en-GB"/>
          </a:p>
        </p:txBody>
      </p:sp>
    </p:spTree>
    <p:extLst>
      <p:ext uri="{BB962C8B-B14F-4D97-AF65-F5344CB8AC3E}">
        <p14:creationId xmlns:p14="http://schemas.microsoft.com/office/powerpoint/2010/main" val="13106806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D88865CC-81C2-482B-BD0F-88D3653E3765}"/>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AE752D6-D773-4B45-949A-7142B9BD9FD2}"/>
              </a:ext>
            </a:extLst>
          </p:cNvPr>
          <p:cNvSpPr>
            <a:spLocks noGrp="1"/>
          </p:cNvSpPr>
          <p:nvPr>
            <p:ph type="body" idx="1"/>
          </p:nvPr>
        </p:nvSpPr>
        <p:spPr/>
        <p:txBody>
          <a:bodyPr wrap="square" numCol="1" anchor="t" anchorCtr="0" compatLnSpc="1">
            <a:prstTxWarp prst="textNoShape">
              <a:avLst/>
            </a:prstTxWarp>
          </a:bodyPr>
          <a:lstStyle/>
          <a:p>
            <a:pPr>
              <a:spcBef>
                <a:spcPct val="0"/>
              </a:spcBef>
            </a:pPr>
            <a:r>
              <a:rPr lang="en-US" altLang="en-US" dirty="0"/>
              <a:t>So to illustrate what we’re trying to say here </a:t>
            </a:r>
          </a:p>
          <a:p>
            <a:pPr hangingPunct="0">
              <a:spcBef>
                <a:spcPct val="0"/>
              </a:spcBef>
              <a:buFontTx/>
              <a:buChar char="•"/>
            </a:pPr>
            <a:r>
              <a:rPr lang="en-GB" altLang="en-US" dirty="0"/>
              <a:t>institutional support systems shape spatial relations and practices of both hubs.</a:t>
            </a:r>
          </a:p>
          <a:p>
            <a:pPr hangingPunct="0">
              <a:spcBef>
                <a:spcPct val="0"/>
              </a:spcBef>
              <a:buFontTx/>
              <a:buChar char="•"/>
            </a:pPr>
            <a:r>
              <a:rPr lang="en-GB" altLang="en-US" dirty="0"/>
              <a:t>Innovation hubs need to be understood as constituted by local practices and conditioned by structural and institutional arrangements. </a:t>
            </a:r>
          </a:p>
          <a:p>
            <a:pPr hangingPunct="0">
              <a:spcBef>
                <a:spcPct val="0"/>
              </a:spcBef>
              <a:buFontTx/>
              <a:buChar char="•"/>
            </a:pPr>
            <a:r>
              <a:rPr lang="en-GB" altLang="en-US" dirty="0"/>
              <a:t>Government bodies and international organisations seeking to promote innovation hubs should pay closer attention to the existing institutional support in the specific environment in which a hub is embedded. </a:t>
            </a:r>
          </a:p>
          <a:p>
            <a:pPr hangingPunct="0">
              <a:spcBef>
                <a:spcPct val="0"/>
              </a:spcBef>
              <a:buFontTx/>
              <a:buChar char="•"/>
            </a:pPr>
            <a:endParaRPr lang="en-GB" altLang="en-US" dirty="0"/>
          </a:p>
          <a:p>
            <a:pPr hangingPunct="0">
              <a:spcBef>
                <a:spcPct val="0"/>
              </a:spcBef>
              <a:buFontTx/>
              <a:buNone/>
            </a:pPr>
            <a:r>
              <a:rPr lang="en-GB" altLang="en-US" dirty="0"/>
              <a:t>When we talk about tech hubs as spaces for change, what exactly are we talking about. We didn’t really go into the concept of innovation here, but focus on unpacking the space of tech </a:t>
            </a:r>
            <a:r>
              <a:rPr lang="en-GB" altLang="en-US" dirty="0" err="1"/>
              <a:t>hbs</a:t>
            </a:r>
            <a:r>
              <a:rPr lang="en-GB" altLang="en-US" dirty="0"/>
              <a:t>. It seems that the notion of innovation is used as a </a:t>
            </a:r>
            <a:r>
              <a:rPr lang="en-GB" altLang="en-US" dirty="0" err="1"/>
              <a:t>bandwageon</a:t>
            </a:r>
            <a:r>
              <a:rPr lang="en-GB" altLang="en-US" dirty="0"/>
              <a:t> for development. J When tech hubs use community and collaboration as branding, they are treated as instrumental for </a:t>
            </a:r>
            <a:r>
              <a:rPr lang="en-GB" altLang="en-US" dirty="0" err="1"/>
              <a:t>innovaiotn</a:t>
            </a:r>
            <a:r>
              <a:rPr lang="en-GB" altLang="en-US" dirty="0"/>
              <a:t>. It is not clear what kind of innovation are being evaluated. In a market economy, we usually measure </a:t>
            </a:r>
            <a:r>
              <a:rPr lang="en-GB" altLang="en-US" dirty="0" err="1"/>
              <a:t>innnovaiton</a:t>
            </a:r>
            <a:r>
              <a:rPr lang="en-GB" altLang="en-US" dirty="0"/>
              <a:t> in terms of marketable products and number of patents. If we are talking about innovation that bring </a:t>
            </a:r>
            <a:r>
              <a:rPr lang="en-GB" altLang="en-US" dirty="0" err="1"/>
              <a:t>aobut</a:t>
            </a:r>
            <a:r>
              <a:rPr lang="en-GB" altLang="en-US" dirty="0"/>
              <a:t> social change,  the questions is then how does a hub facilitate that to happen. Are we </a:t>
            </a:r>
            <a:r>
              <a:rPr lang="en-GB" altLang="en-US" dirty="0" err="1"/>
              <a:t>talkinga</a:t>
            </a:r>
            <a:r>
              <a:rPr lang="en-GB" altLang="en-US" dirty="0"/>
              <a:t> bout social </a:t>
            </a:r>
            <a:r>
              <a:rPr lang="en-GB" altLang="en-US" dirty="0" err="1"/>
              <a:t>innvoations</a:t>
            </a:r>
            <a:r>
              <a:rPr lang="en-GB" altLang="en-US" dirty="0"/>
              <a:t> triggered by technology. s</a:t>
            </a:r>
            <a:endParaRPr lang="en-US" altLang="en-US" dirty="0"/>
          </a:p>
          <a:p>
            <a:pPr>
              <a:spcBef>
                <a:spcPct val="0"/>
              </a:spcBef>
            </a:pPr>
            <a:endParaRPr lang="en-US" altLang="en-US" dirty="0"/>
          </a:p>
        </p:txBody>
      </p:sp>
      <p:sp>
        <p:nvSpPr>
          <p:cNvPr id="2" name="Slide Number Placeholder 1">
            <a:extLst>
              <a:ext uri="{FF2B5EF4-FFF2-40B4-BE49-F238E27FC236}">
                <a16:creationId xmlns:a16="http://schemas.microsoft.com/office/drawing/2014/main" id="{DCC4ED7E-8268-4D93-8159-1CAC12F11E57}"/>
              </a:ext>
            </a:extLst>
          </p:cNvPr>
          <p:cNvSpPr>
            <a:spLocks noGrp="1"/>
          </p:cNvSpPr>
          <p:nvPr>
            <p:ph type="sldNum" sz="quarter" idx="10"/>
          </p:nvPr>
        </p:nvSpPr>
        <p:spPr/>
        <p:txBody>
          <a:bodyPr/>
          <a:lstStyle/>
          <a:p>
            <a:fld id="{384CCFFD-104B-4E4D-BA5D-2CDE2B424942}" type="slidenum">
              <a:rPr lang="en-GB" smtClean="0"/>
              <a:t>22</a:t>
            </a:fld>
            <a:endParaRPr lang="en-GB"/>
          </a:p>
        </p:txBody>
      </p:sp>
    </p:spTree>
    <p:extLst>
      <p:ext uri="{BB962C8B-B14F-4D97-AF65-F5344CB8AC3E}">
        <p14:creationId xmlns:p14="http://schemas.microsoft.com/office/powerpoint/2010/main" val="340260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AE561C-A606-4D3A-9243-D7CD1DECE51D}" type="datetime1">
              <a:rPr lang="en-US" smtClean="0"/>
              <a:t>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9D437C9F-6774-4063-BAAF-3D170D4AB081}" type="datetime1">
              <a:rPr lang="en-US" smtClean="0"/>
              <a:t>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384238" y="296269"/>
            <a:ext cx="838199" cy="767687"/>
          </a:xfrm>
        </p:spPr>
        <p:txBody>
          <a:bodyPr/>
          <a:lstStyle/>
          <a:p>
            <a:fld id="{D57F1E4F-1CFF-5643-939E-02111984F565}" type="slidenum">
              <a:rPr lang="en-US" dirty="0"/>
              <a:t>‹#›</a:t>
            </a:fld>
            <a:endParaRPr lang="en-US" dirty="0"/>
          </a:p>
        </p:txBody>
      </p:sp>
      <p:sp>
        <p:nvSpPr>
          <p:cNvPr id="4" name="Title 3">
            <a:extLst>
              <a:ext uri="{FF2B5EF4-FFF2-40B4-BE49-F238E27FC236}">
                <a16:creationId xmlns:a16="http://schemas.microsoft.com/office/drawing/2014/main" id="{1851F24F-9C8B-4555-B754-9788C907DA61}"/>
              </a:ext>
            </a:extLst>
          </p:cNvPr>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BAF15F-06FA-4895-9717-66885E07B269}" type="datetime1">
              <a:rPr lang="en-US" smtClean="0"/>
              <a:t>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EEAACF-03B9-4497-A101-3BA4C5449B3F}" type="datetime1">
              <a:rPr lang="en-US" smtClean="0"/>
              <a:t>4/10/2018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B904EB-1995-446D-A0B6-CB0AA0E6641C}" type="datetime1">
              <a:rPr lang="en-US" smtClean="0"/>
              <a:t>4/10/2018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3453D97-A627-44AF-8510-360A4F2C4E21}" type="datetime1">
              <a:rPr lang="en-US" smtClean="0"/>
              <a:t>4/10/2018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F66A971-6221-484E-9E7B-BF6DEC70368D}" type="datetime1">
              <a:rPr lang="en-US" smtClean="0"/>
              <a:t>4/10/2018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9F009909-32F3-4A77-BB3D-B97140383A57}" type="datetime1">
              <a:rPr lang="en-US" smtClean="0"/>
              <a:t>4/10/2018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5EE07B0-33EF-4B5C-B5DE-2D2BF2DEB8A7}" type="datetime1">
              <a:rPr lang="en-US" smtClean="0"/>
              <a:t>4/10/2018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6F8D99F-4C13-43A7-8943-0EBE612393C1}" type="datetime1">
              <a:rPr lang="en-US" smtClean="0"/>
              <a:t>4/10/2018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321F876-C8F2-441D-ACFF-B46EB235606C}" type="datetime1">
              <a:rPr lang="en-US" smtClean="0"/>
              <a:t>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09F3559-A54A-41BA-BE2F-BEBA228ECA4A}" type="datetime1">
              <a:rPr lang="en-US" smtClean="0"/>
              <a:t>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D88C32-DDBF-4541-A29C-78D1A06AA250}" type="datetime1">
              <a:rPr lang="en-US" smtClean="0"/>
              <a:t>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270176A-185A-479F-A6ED-54C39CB26E6F}" type="datetime1">
              <a:rPr lang="en-US" smtClean="0"/>
              <a:t>4/10/2018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17C73B5-3E04-41B9-B080-94A639B38F22}" type="datetime1">
              <a:rPr lang="en-US" smtClean="0"/>
              <a:t>4/10/2018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0F2268-A9CB-4F67-9B94-25E8FC7D6AC4}" type="datetime1">
              <a:rPr lang="en-US" smtClean="0"/>
              <a:t>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B8A6B7-05F8-4E79-802E-E7503E254AA8}" type="datetime1">
              <a:rPr lang="en-US" smtClean="0"/>
              <a:t>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hart page">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BB9FDD55-92E7-48F1-A8FD-2C5E5F13FEFA}"/>
              </a:ext>
            </a:extLst>
          </p:cNvPr>
          <p:cNvSpPr txBox="1">
            <a:spLocks/>
          </p:cNvSpPr>
          <p:nvPr userDrawn="1"/>
        </p:nvSpPr>
        <p:spPr>
          <a:xfrm>
            <a:off x="579968" y="6513514"/>
            <a:ext cx="334433" cy="250825"/>
          </a:xfrm>
          <a:prstGeom prst="rect">
            <a:avLst/>
          </a:prstGeom>
          <a:solidFill>
            <a:schemeClr val="accent1"/>
          </a:solidFill>
        </p:spPr>
        <p:txBody>
          <a:bodyPr lIns="0" tIns="0" rIns="0" bIns="0" anchor="ctr"/>
          <a:lstStyle>
            <a:lvl1pPr>
              <a:defRPr>
                <a:solidFill>
                  <a:schemeClr val="tx1"/>
                </a:solidFill>
                <a:latin typeface="Corbel" panose="020B0503020204020204" pitchFamily="34" charset="0"/>
                <a:ea typeface="MS PGothic" panose="020B0600070205080204" pitchFamily="34" charset="-128"/>
              </a:defRPr>
            </a:lvl1pPr>
            <a:lvl2pPr marL="742950" indent="-285750">
              <a:defRPr>
                <a:solidFill>
                  <a:schemeClr val="tx1"/>
                </a:solidFill>
                <a:latin typeface="Corbel" panose="020B0503020204020204" pitchFamily="34" charset="0"/>
                <a:ea typeface="MS PGothic" panose="020B0600070205080204" pitchFamily="34" charset="-128"/>
              </a:defRPr>
            </a:lvl2pPr>
            <a:lvl3pPr marL="1143000" indent="-228600">
              <a:defRPr>
                <a:solidFill>
                  <a:schemeClr val="tx1"/>
                </a:solidFill>
                <a:latin typeface="Corbel" panose="020B0503020204020204" pitchFamily="34" charset="0"/>
                <a:ea typeface="MS PGothic" panose="020B0600070205080204" pitchFamily="34" charset="-128"/>
              </a:defRPr>
            </a:lvl3pPr>
            <a:lvl4pPr marL="1600200" indent="-228600">
              <a:defRPr>
                <a:solidFill>
                  <a:schemeClr val="tx1"/>
                </a:solidFill>
                <a:latin typeface="Corbel" panose="020B0503020204020204" pitchFamily="34" charset="0"/>
                <a:ea typeface="MS PGothic" panose="020B0600070205080204" pitchFamily="34" charset="-128"/>
              </a:defRPr>
            </a:lvl4pPr>
            <a:lvl5pPr marL="2057400" indent="-228600">
              <a:defRPr>
                <a:solidFill>
                  <a:schemeClr val="tx1"/>
                </a:solidFill>
                <a:latin typeface="Corbel" panose="020B0503020204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9pPr>
          </a:lstStyle>
          <a:p>
            <a:pPr algn="ctr"/>
            <a:fld id="{B263C8D4-2133-4CBD-9940-1B800B96C8C7}" type="slidenum">
              <a:rPr lang="en-GB" altLang="en-US" sz="900">
                <a:solidFill>
                  <a:schemeClr val="bg1"/>
                </a:solidFill>
              </a:rPr>
              <a:pPr algn="ctr"/>
              <a:t>‹#›</a:t>
            </a:fld>
            <a:endParaRPr lang="en-GB" altLang="en-US" sz="900">
              <a:solidFill>
                <a:schemeClr val="bg1"/>
              </a:solidFill>
            </a:endParaRPr>
          </a:p>
        </p:txBody>
      </p:sp>
      <p:sp>
        <p:nvSpPr>
          <p:cNvPr id="5" name="Chart Placeholder 4"/>
          <p:cNvSpPr>
            <a:spLocks noGrp="1"/>
          </p:cNvSpPr>
          <p:nvPr>
            <p:ph type="chart" sz="quarter" idx="11"/>
          </p:nvPr>
        </p:nvSpPr>
        <p:spPr>
          <a:xfrm>
            <a:off x="609600" y="1555750"/>
            <a:ext cx="10972800" cy="4476750"/>
          </a:xfrm>
        </p:spPr>
        <p:txBody>
          <a:bodyPr lIns="72000" tIns="72000" rtlCol="0">
            <a:noAutofit/>
          </a:bodyPr>
          <a:lstStyle>
            <a:lvl1pPr>
              <a:defRPr sz="1800"/>
            </a:lvl1pPr>
          </a:lstStyle>
          <a:p>
            <a:pPr lvl="0"/>
            <a:r>
              <a:rPr lang="en-US" noProof="0"/>
              <a:t>Click icon to add chart</a:t>
            </a:r>
            <a:endParaRPr lang="en-GB" noProof="0" dirty="0"/>
          </a:p>
        </p:txBody>
      </p:sp>
      <p:sp>
        <p:nvSpPr>
          <p:cNvPr id="8" name="Title Placeholder 1"/>
          <p:cNvSpPr>
            <a:spLocks noGrp="1"/>
          </p:cNvSpPr>
          <p:nvPr>
            <p:ph type="title"/>
          </p:nvPr>
        </p:nvSpPr>
        <p:spPr>
          <a:xfrm>
            <a:off x="609601" y="381380"/>
            <a:ext cx="8728079" cy="922130"/>
          </a:xfrm>
          <a:prstGeom prst="rect">
            <a:avLst/>
          </a:prstGeom>
        </p:spPr>
        <p:txBody>
          <a:bodyPr rtlCol="0">
            <a:normAutofit/>
          </a:bodyPr>
          <a:lstStyle/>
          <a:p>
            <a:r>
              <a:rPr lang="en-GB" dirty="0"/>
              <a:t>Click to edit Master title style</a:t>
            </a:r>
          </a:p>
        </p:txBody>
      </p:sp>
    </p:spTree>
    <p:extLst>
      <p:ext uri="{BB962C8B-B14F-4D97-AF65-F5344CB8AC3E}">
        <p14:creationId xmlns:p14="http://schemas.microsoft.com/office/powerpoint/2010/main" val="26336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6935B7C-C9DF-488D-9A19-E4FB9DC83122}" type="datetime1">
              <a:rPr lang="en-US" smtClean="0"/>
              <a:t>4/10/2018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 id="2147483671" r:id="rId18"/>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microsoft.com/office/2007/relationships/hdphoto" Target="../media/hdphoto1.wdp"/><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3.jp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 Id="rId5" Type="http://schemas.openxmlformats.org/officeDocument/2006/relationships/image" Target="../media/image30.jpe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FFF96-F05F-4000-A924-CD95B3E7EDF5}"/>
              </a:ext>
            </a:extLst>
          </p:cNvPr>
          <p:cNvSpPr>
            <a:spLocks noGrp="1"/>
          </p:cNvSpPr>
          <p:nvPr>
            <p:ph type="ctrTitle"/>
          </p:nvPr>
        </p:nvSpPr>
        <p:spPr>
          <a:xfrm>
            <a:off x="995172" y="1470746"/>
            <a:ext cx="8825658" cy="3329581"/>
          </a:xfrm>
        </p:spPr>
        <p:txBody>
          <a:bodyPr/>
          <a:lstStyle/>
          <a:p>
            <a:r>
              <a:rPr lang="en-GB" dirty="0"/>
              <a:t>Tech Hubs and Development </a:t>
            </a:r>
          </a:p>
        </p:txBody>
      </p:sp>
      <p:sp>
        <p:nvSpPr>
          <p:cNvPr id="3" name="Subtitle 2">
            <a:extLst>
              <a:ext uri="{FF2B5EF4-FFF2-40B4-BE49-F238E27FC236}">
                <a16:creationId xmlns:a16="http://schemas.microsoft.com/office/drawing/2014/main" id="{208861DE-1358-4380-99EE-08D32491B954}"/>
              </a:ext>
            </a:extLst>
          </p:cNvPr>
          <p:cNvSpPr>
            <a:spLocks noGrp="1"/>
          </p:cNvSpPr>
          <p:nvPr>
            <p:ph type="subTitle" idx="1"/>
          </p:nvPr>
        </p:nvSpPr>
        <p:spPr>
          <a:xfrm>
            <a:off x="1136687" y="5309417"/>
            <a:ext cx="8825658" cy="861420"/>
          </a:xfrm>
        </p:spPr>
        <p:txBody>
          <a:bodyPr>
            <a:normAutofit/>
          </a:bodyPr>
          <a:lstStyle/>
          <a:p>
            <a:r>
              <a:rPr lang="en-GB" sz="4400" dirty="0"/>
              <a:t>A Spatial Perspective</a:t>
            </a:r>
          </a:p>
        </p:txBody>
      </p:sp>
      <p:pic>
        <p:nvPicPr>
          <p:cNvPr id="5" name="Picture 4">
            <a:extLst>
              <a:ext uri="{FF2B5EF4-FFF2-40B4-BE49-F238E27FC236}">
                <a16:creationId xmlns:a16="http://schemas.microsoft.com/office/drawing/2014/main" id="{B0C555F1-E407-4196-A452-B590830A099E}"/>
              </a:ext>
            </a:extLst>
          </p:cNvPr>
          <p:cNvPicPr>
            <a:picLocks noChangeAspect="1"/>
          </p:cNvPicPr>
          <p:nvPr/>
        </p:nvPicPr>
        <p:blipFill>
          <a:blip r:embed="rId3"/>
          <a:stretch>
            <a:fillRect/>
          </a:stretch>
        </p:blipFill>
        <p:spPr>
          <a:xfrm>
            <a:off x="10196571" y="1197257"/>
            <a:ext cx="1995429" cy="995082"/>
          </a:xfrm>
          <a:prstGeom prst="rect">
            <a:avLst/>
          </a:prstGeom>
        </p:spPr>
      </p:pic>
      <p:pic>
        <p:nvPicPr>
          <p:cNvPr id="6" name="Picture 5">
            <a:extLst>
              <a:ext uri="{FF2B5EF4-FFF2-40B4-BE49-F238E27FC236}">
                <a16:creationId xmlns:a16="http://schemas.microsoft.com/office/drawing/2014/main" id="{6D538A6E-1074-41B2-A0B2-597CB3793606}"/>
              </a:ext>
            </a:extLst>
          </p:cNvPr>
          <p:cNvPicPr>
            <a:picLocks noChangeAspect="1"/>
          </p:cNvPicPr>
          <p:nvPr/>
        </p:nvPicPr>
        <p:blipFill>
          <a:blip r:embed="rId4"/>
          <a:stretch>
            <a:fillRect/>
          </a:stretch>
        </p:blipFill>
        <p:spPr>
          <a:xfrm>
            <a:off x="10196572" y="0"/>
            <a:ext cx="1995428" cy="1197257"/>
          </a:xfrm>
          <a:prstGeom prst="rect">
            <a:avLst/>
          </a:prstGeom>
        </p:spPr>
      </p:pic>
      <p:sp>
        <p:nvSpPr>
          <p:cNvPr id="7" name="TextBox 6">
            <a:extLst>
              <a:ext uri="{FF2B5EF4-FFF2-40B4-BE49-F238E27FC236}">
                <a16:creationId xmlns:a16="http://schemas.microsoft.com/office/drawing/2014/main" id="{E2B6AF2B-2F62-4B6F-BC97-622BE333898D}"/>
              </a:ext>
            </a:extLst>
          </p:cNvPr>
          <p:cNvSpPr txBox="1"/>
          <p:nvPr/>
        </p:nvSpPr>
        <p:spPr>
          <a:xfrm>
            <a:off x="7404202" y="438013"/>
            <a:ext cx="2635624" cy="1754326"/>
          </a:xfrm>
          <a:prstGeom prst="rect">
            <a:avLst/>
          </a:prstGeom>
          <a:noFill/>
        </p:spPr>
        <p:txBody>
          <a:bodyPr wrap="square" rtlCol="0">
            <a:spAutoFit/>
          </a:bodyPr>
          <a:lstStyle/>
          <a:p>
            <a:pPr algn="r"/>
            <a:r>
              <a:rPr lang="en-US" altLang="en-US" dirty="0"/>
              <a:t>Andrea Jimenez University of Sheffield</a:t>
            </a:r>
          </a:p>
          <a:p>
            <a:pPr algn="r"/>
            <a:endParaRPr lang="en-US" altLang="en-US" dirty="0"/>
          </a:p>
          <a:p>
            <a:pPr algn="r"/>
            <a:r>
              <a:rPr lang="en-US" altLang="en-US" dirty="0"/>
              <a:t>Yingqin Zheng</a:t>
            </a:r>
          </a:p>
          <a:p>
            <a:pPr algn="r"/>
            <a:r>
              <a:rPr lang="en-US" altLang="en-US" dirty="0"/>
              <a:t>Royal Holloway University of London</a:t>
            </a:r>
            <a:endParaRPr lang="en-GB" dirty="0"/>
          </a:p>
        </p:txBody>
      </p:sp>
    </p:spTree>
    <p:extLst>
      <p:ext uri="{BB962C8B-B14F-4D97-AF65-F5344CB8AC3E}">
        <p14:creationId xmlns:p14="http://schemas.microsoft.com/office/powerpoint/2010/main" val="1016015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563209" y="327545"/>
            <a:ext cx="6960358" cy="1091821"/>
          </a:xfrm>
          <a:prstGeom prst="roundRect">
            <a:avLst/>
          </a:prstGeom>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Rectángulo 1"/>
          <p:cNvSpPr/>
          <p:nvPr/>
        </p:nvSpPr>
        <p:spPr>
          <a:xfrm>
            <a:off x="380469" y="550289"/>
            <a:ext cx="5619082" cy="646331"/>
          </a:xfrm>
          <a:prstGeom prst="rect">
            <a:avLst/>
          </a:prstGeom>
        </p:spPr>
        <p:txBody>
          <a:bodyPr wrap="square">
            <a:spAutoFit/>
          </a:bodyPr>
          <a:lstStyle/>
          <a:p>
            <a:pPr algn="ctr"/>
            <a:r>
              <a:rPr lang="en-US" sz="3600" b="1" dirty="0">
                <a:solidFill>
                  <a:schemeClr val="bg1">
                    <a:lumMod val="65000"/>
                  </a:schemeClr>
                </a:solidFill>
                <a:latin typeface="Bebas" pitchFamily="2" charset="0"/>
              </a:rPr>
              <a:t>What   is   an   tech   hub?</a:t>
            </a:r>
          </a:p>
        </p:txBody>
      </p:sp>
      <p:sp>
        <p:nvSpPr>
          <p:cNvPr id="5" name="Rectangle 4">
            <a:extLst>
              <a:ext uri="{FF2B5EF4-FFF2-40B4-BE49-F238E27FC236}">
                <a16:creationId xmlns:a16="http://schemas.microsoft.com/office/drawing/2014/main" id="{3D770EE3-FF8E-4419-98DE-7F8086EEF471}"/>
              </a:ext>
            </a:extLst>
          </p:cNvPr>
          <p:cNvSpPr/>
          <p:nvPr/>
        </p:nvSpPr>
        <p:spPr>
          <a:xfrm>
            <a:off x="563209" y="1928563"/>
            <a:ext cx="6195810" cy="4154984"/>
          </a:xfrm>
          <a:prstGeom prst="rect">
            <a:avLst/>
          </a:prstGeom>
        </p:spPr>
        <p:txBody>
          <a:bodyPr wrap="square">
            <a:spAutoFit/>
          </a:bodyPr>
          <a:lstStyle/>
          <a:p>
            <a:r>
              <a:rPr lang="en-GB" sz="2400" dirty="0"/>
              <a:t>“</a:t>
            </a:r>
            <a:r>
              <a:rPr lang="en-GB" sz="2400" b="1" dirty="0"/>
              <a:t>physical</a:t>
            </a:r>
            <a:r>
              <a:rPr lang="en-GB" sz="2400" dirty="0"/>
              <a:t> </a:t>
            </a:r>
            <a:r>
              <a:rPr lang="en-GB" sz="2400" b="1" dirty="0"/>
              <a:t>spaces</a:t>
            </a:r>
            <a:r>
              <a:rPr lang="en-GB" sz="2400" dirty="0"/>
              <a:t> designed to foster and support tech start-ups”  - GSMA</a:t>
            </a:r>
          </a:p>
          <a:p>
            <a:pPr marL="457200" indent="-457200">
              <a:buFontTx/>
              <a:buChar char="-"/>
            </a:pPr>
            <a:endParaRPr lang="en-GB" sz="2400" dirty="0"/>
          </a:p>
          <a:p>
            <a:pPr marL="457200" indent="-457200">
              <a:buFontTx/>
              <a:buChar char="-"/>
            </a:pPr>
            <a:r>
              <a:rPr lang="en-GB" sz="2400" dirty="0"/>
              <a:t>These include incubators, accelerators, co-working spaces, fab labs, makerspaces, hackerspaces, and other innovation centres.</a:t>
            </a:r>
          </a:p>
          <a:p>
            <a:pPr marL="457200" indent="-457200">
              <a:buFontTx/>
              <a:buChar char="-"/>
            </a:pPr>
            <a:endParaRPr lang="en-GB" sz="2400" dirty="0"/>
          </a:p>
          <a:p>
            <a:pPr marL="457200" indent="-457200">
              <a:buFontTx/>
              <a:buChar char="-"/>
            </a:pPr>
            <a:r>
              <a:rPr lang="en-GB" sz="2400" dirty="0"/>
              <a:t>Key words: </a:t>
            </a:r>
            <a:r>
              <a:rPr lang="en-GB" sz="2400" b="1" dirty="0"/>
              <a:t>community, collaboration, innovation, entrepreneurship </a:t>
            </a:r>
          </a:p>
        </p:txBody>
      </p:sp>
      <p:pic>
        <p:nvPicPr>
          <p:cNvPr id="6" name="Picture 5">
            <a:extLst>
              <a:ext uri="{FF2B5EF4-FFF2-40B4-BE49-F238E27FC236}">
                <a16:creationId xmlns:a16="http://schemas.microsoft.com/office/drawing/2014/main" id="{BAFB19DC-6C9D-4898-B8D1-E993FF1C6D82}"/>
              </a:ext>
            </a:extLst>
          </p:cNvPr>
          <p:cNvPicPr>
            <a:picLocks noChangeAspect="1"/>
          </p:cNvPicPr>
          <p:nvPr/>
        </p:nvPicPr>
        <p:blipFill>
          <a:blip r:embed="rId3"/>
          <a:stretch>
            <a:fillRect/>
          </a:stretch>
        </p:blipFill>
        <p:spPr>
          <a:xfrm>
            <a:off x="6927756" y="2634369"/>
            <a:ext cx="5133094" cy="3449178"/>
          </a:xfrm>
          <a:prstGeom prst="rect">
            <a:avLst/>
          </a:prstGeom>
        </p:spPr>
      </p:pic>
    </p:spTree>
    <p:extLst>
      <p:ext uri="{BB962C8B-B14F-4D97-AF65-F5344CB8AC3E}">
        <p14:creationId xmlns:p14="http://schemas.microsoft.com/office/powerpoint/2010/main" val="4181393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sian tech hub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5972" y="0"/>
            <a:ext cx="4816027" cy="6884005"/>
          </a:xfrm>
          <a:prstGeom prst="rect">
            <a:avLst/>
          </a:prstGeom>
          <a:ln>
            <a:noFill/>
          </a:ln>
          <a:effectLst>
            <a:outerShdw blurRad="292100" dist="139700" dir="2700000" algn="tl" rotWithShape="0">
              <a:srgbClr val="333333">
                <a:alpha val="65000"/>
              </a:srgbClr>
            </a:outerShdw>
          </a:effectLst>
        </p:spPr>
      </p:pic>
      <p:pic>
        <p:nvPicPr>
          <p:cNvPr id="5" name="Picture 4" descr="Africa tech hub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1668" y="9661"/>
            <a:ext cx="4781550" cy="6874344"/>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20E2C9CF-F64C-4518-B2C2-5739D98C5E42}"/>
              </a:ext>
            </a:extLst>
          </p:cNvPr>
          <p:cNvSpPr/>
          <p:nvPr/>
        </p:nvSpPr>
        <p:spPr>
          <a:xfrm>
            <a:off x="370703" y="173164"/>
            <a:ext cx="1705233" cy="2031325"/>
          </a:xfrm>
          <a:prstGeom prst="rect">
            <a:avLst/>
          </a:prstGeom>
        </p:spPr>
        <p:txBody>
          <a:bodyPr wrap="square">
            <a:spAutoFit/>
          </a:bodyPr>
          <a:lstStyle/>
          <a:p>
            <a:r>
              <a:rPr lang="en-GB" dirty="0"/>
              <a:t>In September 2015 the World Bank listed less than 120 tech hubs in Africa. </a:t>
            </a:r>
          </a:p>
        </p:txBody>
      </p:sp>
      <p:sp>
        <p:nvSpPr>
          <p:cNvPr id="3" name="Oval 2">
            <a:extLst>
              <a:ext uri="{FF2B5EF4-FFF2-40B4-BE49-F238E27FC236}">
                <a16:creationId xmlns:a16="http://schemas.microsoft.com/office/drawing/2014/main" id="{422CDF39-9D25-42A0-9F57-D931C671A0BC}"/>
              </a:ext>
            </a:extLst>
          </p:cNvPr>
          <p:cNvSpPr/>
          <p:nvPr/>
        </p:nvSpPr>
        <p:spPr>
          <a:xfrm>
            <a:off x="4714875" y="5553075"/>
            <a:ext cx="1895475" cy="504824"/>
          </a:xfrm>
          <a:prstGeom prst="ellipse">
            <a:avLst/>
          </a:prstGeom>
          <a:no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69431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3"/>
          <p:cNvSpPr/>
          <p:nvPr/>
        </p:nvSpPr>
        <p:spPr>
          <a:xfrm>
            <a:off x="280202" y="381051"/>
            <a:ext cx="6960358" cy="1091821"/>
          </a:xfrm>
          <a:prstGeom prst="roundRect">
            <a:avLst/>
          </a:prstGeom>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dirty="0">
                <a:solidFill>
                  <a:schemeClr val="bg1">
                    <a:lumMod val="65000"/>
                  </a:schemeClr>
                </a:solidFill>
                <a:latin typeface="Bebas" pitchFamily="2" charset="0"/>
              </a:rPr>
              <a:t>The   aspiration   of   tech   hubs</a:t>
            </a:r>
            <a:endParaRPr lang="en-US" sz="3600" dirty="0"/>
          </a:p>
        </p:txBody>
      </p:sp>
      <p:sp>
        <p:nvSpPr>
          <p:cNvPr id="6" name="TextBox 5">
            <a:extLst>
              <a:ext uri="{FF2B5EF4-FFF2-40B4-BE49-F238E27FC236}">
                <a16:creationId xmlns:a16="http://schemas.microsoft.com/office/drawing/2014/main" id="{8E039E5B-FD25-445B-BFFD-C12F631B7325}"/>
              </a:ext>
            </a:extLst>
          </p:cNvPr>
          <p:cNvSpPr txBox="1"/>
          <p:nvPr/>
        </p:nvSpPr>
        <p:spPr>
          <a:xfrm>
            <a:off x="490707" y="1896221"/>
            <a:ext cx="6749853" cy="4062651"/>
          </a:xfrm>
          <a:prstGeom prst="rect">
            <a:avLst/>
          </a:prstGeom>
          <a:noFill/>
        </p:spPr>
        <p:txBody>
          <a:bodyPr wrap="square" rtlCol="0">
            <a:spAutoFit/>
          </a:bodyPr>
          <a:lstStyle/>
          <a:p>
            <a:r>
              <a:rPr lang="en-GB" sz="2000" b="1" dirty="0">
                <a:solidFill>
                  <a:schemeClr val="tx1">
                    <a:lumMod val="95000"/>
                  </a:schemeClr>
                </a:solidFill>
                <a:latin typeface="Helvetica"/>
                <a:cs typeface="Helvetica"/>
              </a:rPr>
              <a:t>embracing the ‘digital and mobile boom </a:t>
            </a:r>
            <a:r>
              <a:rPr lang="en-GB" sz="2000" dirty="0">
                <a:solidFill>
                  <a:schemeClr val="tx1">
                    <a:lumMod val="95000"/>
                  </a:schemeClr>
                </a:solidFill>
                <a:latin typeface="Helvetica"/>
                <a:cs typeface="Helvetica"/>
              </a:rPr>
              <a:t>the continent is currently undergoing’ </a:t>
            </a:r>
          </a:p>
          <a:p>
            <a:endParaRPr lang="en-GB" sz="2000" dirty="0">
              <a:solidFill>
                <a:schemeClr val="tx1">
                  <a:lumMod val="95000"/>
                </a:schemeClr>
              </a:solidFill>
              <a:latin typeface="Helvetica"/>
              <a:cs typeface="Helvetica"/>
            </a:endParaRPr>
          </a:p>
          <a:p>
            <a:r>
              <a:rPr lang="en-GB" sz="2000" dirty="0">
                <a:solidFill>
                  <a:schemeClr val="tx1">
                    <a:lumMod val="95000"/>
                  </a:schemeClr>
                </a:solidFill>
                <a:latin typeface="Helvetica"/>
                <a:cs typeface="Helvetica"/>
              </a:rPr>
              <a:t>“Filling a gap in the community of academic and private sector players that </a:t>
            </a:r>
            <a:r>
              <a:rPr lang="en-GB" sz="2000" b="1" dirty="0">
                <a:solidFill>
                  <a:schemeClr val="tx1">
                    <a:lumMod val="95000"/>
                  </a:schemeClr>
                </a:solidFill>
                <a:latin typeface="Helvetica"/>
                <a:cs typeface="Helvetica"/>
              </a:rPr>
              <a:t>technology innovation </a:t>
            </a:r>
            <a:r>
              <a:rPr lang="en-GB" sz="2000" dirty="0">
                <a:solidFill>
                  <a:schemeClr val="tx1">
                    <a:lumMod val="95000"/>
                  </a:schemeClr>
                </a:solidFill>
                <a:latin typeface="Helvetica"/>
                <a:cs typeface="Helvetica"/>
              </a:rPr>
              <a:t>needs to spur </a:t>
            </a:r>
            <a:r>
              <a:rPr lang="en-GB" sz="2000" b="1" dirty="0">
                <a:solidFill>
                  <a:schemeClr val="tx1">
                    <a:lumMod val="95000"/>
                  </a:schemeClr>
                </a:solidFill>
                <a:latin typeface="Helvetica"/>
                <a:cs typeface="Helvetica"/>
              </a:rPr>
              <a:t>economic growth</a:t>
            </a:r>
            <a:r>
              <a:rPr lang="en-GB" sz="2000" dirty="0">
                <a:solidFill>
                  <a:schemeClr val="tx1">
                    <a:lumMod val="95000"/>
                  </a:schemeClr>
                </a:solidFill>
                <a:latin typeface="Helvetica"/>
                <a:cs typeface="Helvetica"/>
              </a:rPr>
              <a:t>”</a:t>
            </a:r>
          </a:p>
          <a:p>
            <a:endParaRPr lang="en-GB" sz="2000" dirty="0">
              <a:solidFill>
                <a:schemeClr val="tx1">
                  <a:lumMod val="95000"/>
                </a:schemeClr>
              </a:solidFill>
              <a:latin typeface="Helvetica"/>
              <a:cs typeface="Helvetica"/>
            </a:endParaRPr>
          </a:p>
          <a:p>
            <a:r>
              <a:rPr lang="en-GB" sz="2000" dirty="0"/>
              <a:t>‘From Silicon Valley to Silicon Savannah’</a:t>
            </a:r>
            <a:r>
              <a:rPr lang="en-GB" sz="2000" dirty="0">
                <a:solidFill>
                  <a:schemeClr val="tx1">
                    <a:lumMod val="95000"/>
                  </a:schemeClr>
                </a:solidFill>
                <a:latin typeface="Helvetica"/>
                <a:cs typeface="Helvetica"/>
              </a:rPr>
              <a:t> </a:t>
            </a:r>
          </a:p>
          <a:p>
            <a:endParaRPr lang="en-GB" sz="2000" dirty="0">
              <a:solidFill>
                <a:schemeClr val="tx1">
                  <a:lumMod val="95000"/>
                </a:schemeClr>
              </a:solidFill>
              <a:latin typeface="Helvetica"/>
              <a:cs typeface="Helvetica"/>
            </a:endParaRPr>
          </a:p>
          <a:p>
            <a:r>
              <a:rPr lang="en-GB" sz="2000" dirty="0">
                <a:solidFill>
                  <a:schemeClr val="tx1">
                    <a:lumMod val="95000"/>
                  </a:schemeClr>
                </a:solidFill>
                <a:latin typeface="Helvetica"/>
                <a:cs typeface="Helvetica"/>
              </a:rPr>
              <a:t>Creating </a:t>
            </a:r>
            <a:r>
              <a:rPr lang="en-GB" sz="2000" b="1" dirty="0">
                <a:solidFill>
                  <a:schemeClr val="tx1">
                    <a:lumMod val="95000"/>
                  </a:schemeClr>
                </a:solidFill>
                <a:latin typeface="Helvetica"/>
                <a:cs typeface="Helvetica"/>
              </a:rPr>
              <a:t>Space</a:t>
            </a:r>
            <a:r>
              <a:rPr lang="en-GB" sz="2000" dirty="0">
                <a:solidFill>
                  <a:schemeClr val="tx1">
                    <a:lumMod val="95000"/>
                  </a:schemeClr>
                </a:solidFill>
                <a:latin typeface="Helvetica"/>
                <a:cs typeface="Helvetica"/>
              </a:rPr>
              <a:t> </a:t>
            </a:r>
            <a:r>
              <a:rPr lang="en-GB" sz="2000" b="1" dirty="0">
                <a:solidFill>
                  <a:schemeClr val="tx1">
                    <a:lumMod val="95000"/>
                  </a:schemeClr>
                </a:solidFill>
                <a:latin typeface="Helvetica"/>
                <a:cs typeface="Helvetica"/>
              </a:rPr>
              <a:t>for Change</a:t>
            </a:r>
          </a:p>
          <a:p>
            <a:endParaRPr lang="en-GB" sz="2000" dirty="0">
              <a:solidFill>
                <a:schemeClr val="tx1">
                  <a:lumMod val="95000"/>
                </a:schemeClr>
              </a:solidFill>
              <a:latin typeface="Helvetica"/>
              <a:cs typeface="Helvetica"/>
            </a:endParaRPr>
          </a:p>
          <a:p>
            <a:r>
              <a:rPr lang="en-GB" dirty="0">
                <a:solidFill>
                  <a:schemeClr val="tx1">
                    <a:lumMod val="95000"/>
                  </a:schemeClr>
                </a:solidFill>
                <a:latin typeface="Helvetica"/>
                <a:cs typeface="Helvetica"/>
              </a:rPr>
              <a:t>GIZ 2015</a:t>
            </a:r>
            <a:endParaRPr lang="en-US" dirty="0">
              <a:solidFill>
                <a:schemeClr val="tx1">
                  <a:lumMod val="95000"/>
                </a:schemeClr>
              </a:solidFill>
              <a:latin typeface="Helvetica"/>
              <a:cs typeface="Helvetica"/>
            </a:endParaRPr>
          </a:p>
          <a:p>
            <a:endParaRPr lang="en-GB" sz="2000" dirty="0"/>
          </a:p>
        </p:txBody>
      </p:sp>
      <p:grpSp>
        <p:nvGrpSpPr>
          <p:cNvPr id="7" name="Group 6">
            <a:extLst>
              <a:ext uri="{FF2B5EF4-FFF2-40B4-BE49-F238E27FC236}">
                <a16:creationId xmlns:a16="http://schemas.microsoft.com/office/drawing/2014/main" id="{33169E98-25DB-4CA0-9BB9-FE8B31255B26}"/>
              </a:ext>
            </a:extLst>
          </p:cNvPr>
          <p:cNvGrpSpPr/>
          <p:nvPr/>
        </p:nvGrpSpPr>
        <p:grpSpPr>
          <a:xfrm>
            <a:off x="8387914" y="1417708"/>
            <a:ext cx="3727886" cy="5019675"/>
            <a:chOff x="8959419" y="2308281"/>
            <a:chExt cx="3445742" cy="4454469"/>
          </a:xfrm>
        </p:grpSpPr>
        <p:pic>
          <p:nvPicPr>
            <p:cNvPr id="3" name="Picture 2">
              <a:extLst>
                <a:ext uri="{FF2B5EF4-FFF2-40B4-BE49-F238E27FC236}">
                  <a16:creationId xmlns:a16="http://schemas.microsoft.com/office/drawing/2014/main" id="{8030B921-9EE6-40A0-8ED2-93A59E3CC1A3}"/>
                </a:ext>
              </a:extLst>
            </p:cNvPr>
            <p:cNvPicPr>
              <a:picLocks noChangeAspect="1"/>
            </p:cNvPicPr>
            <p:nvPr/>
          </p:nvPicPr>
          <p:blipFill>
            <a:blip r:embed="rId3"/>
            <a:stretch>
              <a:fillRect/>
            </a:stretch>
          </p:blipFill>
          <p:spPr>
            <a:xfrm>
              <a:off x="8959419" y="2308281"/>
              <a:ext cx="3445742" cy="4454469"/>
            </a:xfrm>
            <a:prstGeom prst="rect">
              <a:avLst/>
            </a:prstGeom>
          </p:spPr>
        </p:pic>
        <p:sp>
          <p:nvSpPr>
            <p:cNvPr id="4" name="Oval 3">
              <a:extLst>
                <a:ext uri="{FF2B5EF4-FFF2-40B4-BE49-F238E27FC236}">
                  <a16:creationId xmlns:a16="http://schemas.microsoft.com/office/drawing/2014/main" id="{CD69E9A9-2016-44E1-8917-C896BDE72009}"/>
                </a:ext>
              </a:extLst>
            </p:cNvPr>
            <p:cNvSpPr/>
            <p:nvPr/>
          </p:nvSpPr>
          <p:spPr>
            <a:xfrm>
              <a:off x="9841904" y="3933227"/>
              <a:ext cx="1650141" cy="30539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 name="Picture 7" descr="GIZ REPORT.png">
            <a:extLst>
              <a:ext uri="{FF2B5EF4-FFF2-40B4-BE49-F238E27FC236}">
                <a16:creationId xmlns:a16="http://schemas.microsoft.com/office/drawing/2014/main" id="{EF6B4F0B-CA82-49AC-9384-3981667769A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7500968" y="134513"/>
            <a:ext cx="4629795" cy="65727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4410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0C9961-F4ED-4B90-905B-E98A29CA7DA0}"/>
              </a:ext>
            </a:extLst>
          </p:cNvPr>
          <p:cNvPicPr>
            <a:picLocks noChangeAspect="1"/>
          </p:cNvPicPr>
          <p:nvPr/>
        </p:nvPicPr>
        <p:blipFill>
          <a:blip r:embed="rId3"/>
          <a:stretch>
            <a:fillRect/>
          </a:stretch>
        </p:blipFill>
        <p:spPr>
          <a:xfrm>
            <a:off x="885412" y="3872927"/>
            <a:ext cx="7537726" cy="19461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879505D6-F7D2-430D-9909-5C4B3BC280AC}"/>
              </a:ext>
            </a:extLst>
          </p:cNvPr>
          <p:cNvPicPr>
            <a:picLocks noChangeAspect="1"/>
          </p:cNvPicPr>
          <p:nvPr/>
        </p:nvPicPr>
        <p:blipFill>
          <a:blip r:embed="rId4"/>
          <a:stretch>
            <a:fillRect/>
          </a:stretch>
        </p:blipFill>
        <p:spPr>
          <a:xfrm>
            <a:off x="1041726" y="1269883"/>
            <a:ext cx="6388604" cy="22695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Innovation and development 04.png">
            <a:extLst>
              <a:ext uri="{FF2B5EF4-FFF2-40B4-BE49-F238E27FC236}">
                <a16:creationId xmlns:a16="http://schemas.microsoft.com/office/drawing/2014/main" id="{1A45E245-7D8B-404B-BD10-D63719159E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1963" y="609094"/>
            <a:ext cx="5442922" cy="5610225"/>
          </a:xfrm>
          <a:prstGeom prst="rect">
            <a:avLst/>
          </a:prstGeom>
          <a:ln>
            <a:noFill/>
          </a:ln>
          <a:effectLst>
            <a:outerShdw blurRad="292100" dist="139700" dir="2700000" algn="tl" rotWithShape="0">
              <a:srgbClr val="333333">
                <a:alpha val="65000"/>
              </a:srgbClr>
            </a:outerShdw>
          </a:effectLst>
        </p:spPr>
      </p:pic>
      <p:pic>
        <p:nvPicPr>
          <p:cNvPr id="11" name="Picture 10" descr="Innovation and development 06.png">
            <a:extLst>
              <a:ext uri="{FF2B5EF4-FFF2-40B4-BE49-F238E27FC236}">
                <a16:creationId xmlns:a16="http://schemas.microsoft.com/office/drawing/2014/main" id="{2033B167-0FE2-4EDF-BC59-87C7CAFA08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1410" y="-52095"/>
            <a:ext cx="8210550" cy="6828414"/>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3BEF51A1-ADB2-4DC9-82A8-915ED0B00267}"/>
              </a:ext>
            </a:extLst>
          </p:cNvPr>
          <p:cNvPicPr>
            <a:picLocks noChangeAspect="1"/>
          </p:cNvPicPr>
          <p:nvPr/>
        </p:nvPicPr>
        <p:blipFill>
          <a:blip r:embed="rId7"/>
          <a:stretch>
            <a:fillRect/>
          </a:stretch>
        </p:blipFill>
        <p:spPr>
          <a:xfrm>
            <a:off x="1041727" y="111303"/>
            <a:ext cx="9435773" cy="667951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26089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OI.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305635" y="2164402"/>
            <a:ext cx="6208699" cy="3676917"/>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1165692" y="6003828"/>
            <a:ext cx="7027117" cy="523220"/>
          </a:xfrm>
          <a:prstGeom prst="rect">
            <a:avLst/>
          </a:prstGeom>
        </p:spPr>
        <p:txBody>
          <a:bodyPr wrap="none">
            <a:spAutoFit/>
          </a:bodyPr>
          <a:lstStyle/>
          <a:p>
            <a:r>
              <a:rPr lang="en-US" sz="2800" dirty="0">
                <a:solidFill>
                  <a:schemeClr val="tx1">
                    <a:lumMod val="95000"/>
                  </a:schemeClr>
                </a:solidFill>
                <a:latin typeface="Verdana" panose="020B0604030504040204" pitchFamily="34" charset="0"/>
                <a:ea typeface="Verdana" panose="020B0604030504040204" pitchFamily="34" charset="0"/>
                <a:cs typeface="Verdana" panose="020B0604030504040204" pitchFamily="34" charset="0"/>
              </a:rPr>
              <a:t>Diffusion of Innovation (Rogers 1995)</a:t>
            </a:r>
          </a:p>
        </p:txBody>
      </p:sp>
      <p:sp>
        <p:nvSpPr>
          <p:cNvPr id="11" name="Rectángulo redondeado 3"/>
          <p:cNvSpPr/>
          <p:nvPr/>
        </p:nvSpPr>
        <p:spPr>
          <a:xfrm>
            <a:off x="1305634" y="608701"/>
            <a:ext cx="6208699" cy="1091821"/>
          </a:xfrm>
          <a:prstGeom prst="roundRect">
            <a:avLst/>
          </a:prstGeom>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dirty="0">
                <a:solidFill>
                  <a:schemeClr val="bg1">
                    <a:lumMod val="65000"/>
                  </a:schemeClr>
                </a:solidFill>
                <a:latin typeface="Bebas" pitchFamily="2" charset="0"/>
              </a:rPr>
              <a:t>Diffusion of Innovation</a:t>
            </a:r>
            <a:endParaRPr lang="en-US" sz="3600" dirty="0"/>
          </a:p>
        </p:txBody>
      </p:sp>
      <p:sp>
        <p:nvSpPr>
          <p:cNvPr id="5" name="Rectangle 4">
            <a:extLst>
              <a:ext uri="{FF2B5EF4-FFF2-40B4-BE49-F238E27FC236}">
                <a16:creationId xmlns:a16="http://schemas.microsoft.com/office/drawing/2014/main" id="{FE2C09BA-F993-4900-9437-CE6F2876FF73}"/>
              </a:ext>
            </a:extLst>
          </p:cNvPr>
          <p:cNvSpPr/>
          <p:nvPr/>
        </p:nvSpPr>
        <p:spPr>
          <a:xfrm>
            <a:off x="8077228" y="1518265"/>
            <a:ext cx="3789642" cy="4524315"/>
          </a:xfrm>
          <a:prstGeom prst="rect">
            <a:avLst/>
          </a:prstGeom>
        </p:spPr>
        <p:txBody>
          <a:bodyPr wrap="square">
            <a:spAutoFit/>
          </a:bodyPr>
          <a:lstStyle/>
          <a:p>
            <a:r>
              <a:rPr lang="en-GB" sz="2400" dirty="0"/>
              <a:t>Innovation = Progress</a:t>
            </a:r>
          </a:p>
          <a:p>
            <a:endParaRPr lang="en-GB" sz="2400" dirty="0"/>
          </a:p>
          <a:p>
            <a:r>
              <a:rPr lang="en-GB" sz="2400" dirty="0"/>
              <a:t>Agnostic apolitical</a:t>
            </a:r>
          </a:p>
          <a:p>
            <a:endParaRPr lang="en-GB" sz="2400" dirty="0"/>
          </a:p>
          <a:p>
            <a:r>
              <a:rPr lang="en-GB" sz="2400" dirty="0"/>
              <a:t>Fails to explain why a certain phenomena move in time and space, and to account for "the social structures producing the space, thereby their existence (Harvey 1990)."</a:t>
            </a:r>
          </a:p>
        </p:txBody>
      </p:sp>
    </p:spTree>
    <p:extLst>
      <p:ext uri="{BB962C8B-B14F-4D97-AF65-F5344CB8AC3E}">
        <p14:creationId xmlns:p14="http://schemas.microsoft.com/office/powerpoint/2010/main" val="214873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2">
            <a:extLst>
              <a:ext uri="{FF2B5EF4-FFF2-40B4-BE49-F238E27FC236}">
                <a16:creationId xmlns:a16="http://schemas.microsoft.com/office/drawing/2014/main" id="{A161AE8F-6800-4AB7-889F-A4F1B9D3FFDE}"/>
              </a:ext>
            </a:extLst>
          </p:cNvPr>
          <p:cNvSpPr>
            <a:spLocks noGrp="1"/>
          </p:cNvSpPr>
          <p:nvPr>
            <p:ph type="title"/>
          </p:nvPr>
        </p:nvSpPr>
        <p:spPr>
          <a:xfrm>
            <a:off x="1340769" y="958410"/>
            <a:ext cx="8784306" cy="922338"/>
          </a:xfrm>
        </p:spPr>
        <p:txBody>
          <a:bodyPr>
            <a:normAutofit fontScale="90000"/>
          </a:bodyPr>
          <a:lstStyle/>
          <a:p>
            <a:r>
              <a:rPr lang="en-US" altLang="en-US" dirty="0"/>
              <a:t>Unpacking the Spaces of Tech Hubs</a:t>
            </a:r>
          </a:p>
        </p:txBody>
      </p:sp>
      <p:sp>
        <p:nvSpPr>
          <p:cNvPr id="21506" name="Rectangle 3">
            <a:extLst>
              <a:ext uri="{FF2B5EF4-FFF2-40B4-BE49-F238E27FC236}">
                <a16:creationId xmlns:a16="http://schemas.microsoft.com/office/drawing/2014/main" id="{CF5D9108-8584-424D-9C1A-2C642AFF7234}"/>
              </a:ext>
            </a:extLst>
          </p:cNvPr>
          <p:cNvSpPr>
            <a:spLocks noChangeArrowheads="1"/>
          </p:cNvSpPr>
          <p:nvPr/>
        </p:nvSpPr>
        <p:spPr bwMode="auto">
          <a:xfrm>
            <a:off x="1340769" y="2199862"/>
            <a:ext cx="9985497"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anose="020B0503020204020204" pitchFamily="34" charset="0"/>
                <a:ea typeface="MS PGothic" panose="020B0600070205080204" pitchFamily="34" charset="-128"/>
              </a:defRPr>
            </a:lvl1pPr>
            <a:lvl2pPr marL="742950" indent="-285750">
              <a:defRPr>
                <a:solidFill>
                  <a:schemeClr val="tx1"/>
                </a:solidFill>
                <a:latin typeface="Corbel" panose="020B0503020204020204" pitchFamily="34" charset="0"/>
                <a:ea typeface="MS PGothic" panose="020B0600070205080204" pitchFamily="34" charset="-128"/>
              </a:defRPr>
            </a:lvl2pPr>
            <a:lvl3pPr marL="1143000" indent="-228600">
              <a:defRPr>
                <a:solidFill>
                  <a:schemeClr val="tx1"/>
                </a:solidFill>
                <a:latin typeface="Corbel" panose="020B0503020204020204" pitchFamily="34" charset="0"/>
                <a:ea typeface="MS PGothic" panose="020B0600070205080204" pitchFamily="34" charset="-128"/>
              </a:defRPr>
            </a:lvl3pPr>
            <a:lvl4pPr marL="1600200" indent="-228600">
              <a:defRPr>
                <a:solidFill>
                  <a:schemeClr val="tx1"/>
                </a:solidFill>
                <a:latin typeface="Corbel" panose="020B0503020204020204" pitchFamily="34" charset="0"/>
                <a:ea typeface="MS PGothic" panose="020B0600070205080204" pitchFamily="34" charset="-128"/>
              </a:defRPr>
            </a:lvl4pPr>
            <a:lvl5pPr marL="2057400" indent="-228600">
              <a:defRPr>
                <a:solidFill>
                  <a:schemeClr val="tx1"/>
                </a:solidFill>
                <a:latin typeface="Corbel" panose="020B0503020204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9pPr>
          </a:lstStyle>
          <a:p>
            <a:pPr hangingPunct="0"/>
            <a:r>
              <a:rPr lang="en-GB" altLang="en-US" sz="2400" b="1" dirty="0"/>
              <a:t>Research Questions</a:t>
            </a:r>
          </a:p>
          <a:p>
            <a:pPr hangingPunct="0"/>
            <a:endParaRPr lang="en-GB" altLang="en-US" sz="2400" b="1" dirty="0"/>
          </a:p>
          <a:p>
            <a:pPr hangingPunct="0"/>
            <a:r>
              <a:rPr lang="en-GB" altLang="en-US" sz="2400" dirty="0"/>
              <a:t>“</a:t>
            </a:r>
            <a:r>
              <a:rPr lang="en-GB" altLang="ja-JP" sz="2400" dirty="0"/>
              <a:t>How are innovation hubs constructed by spatial relations and practices?</a:t>
            </a:r>
            <a:r>
              <a:rPr lang="en-GB" altLang="en-US" sz="2400" dirty="0"/>
              <a:t>”</a:t>
            </a:r>
            <a:endParaRPr lang="en-GB" altLang="ja-JP" sz="2400" dirty="0"/>
          </a:p>
          <a:p>
            <a:pPr hangingPunct="0"/>
            <a:endParaRPr lang="en-GB" altLang="en-US" sz="2400" dirty="0"/>
          </a:p>
          <a:p>
            <a:pPr hangingPunct="0"/>
            <a:r>
              <a:rPr lang="en-GB" altLang="en-US" sz="2400" dirty="0"/>
              <a:t> “How does understanding Tech Hubs as multiple spaces shed light on development discourses, policy and practice?”</a:t>
            </a:r>
            <a:endParaRPr lang="en-GB" altLang="ja-JP" sz="2400" dirty="0"/>
          </a:p>
          <a:p>
            <a:pPr algn="ctr" hangingPunct="0"/>
            <a:endParaRPr lang="en-GB" altLang="en-US" dirty="0"/>
          </a:p>
          <a:p>
            <a:pPr algn="ctr" hangingPunct="0"/>
            <a:endParaRPr lang="en-GB" altLang="en-US" sz="2400" b="1" dirty="0"/>
          </a:p>
        </p:txBody>
      </p:sp>
    </p:spTree>
    <p:extLst>
      <p:ext uri="{BB962C8B-B14F-4D97-AF65-F5344CB8AC3E}">
        <p14:creationId xmlns:p14="http://schemas.microsoft.com/office/powerpoint/2010/main" val="312179063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FDC499-1804-4BD7-9B10-77010F711812}"/>
              </a:ext>
            </a:extLst>
          </p:cNvPr>
          <p:cNvSpPr>
            <a:spLocks noGrp="1"/>
          </p:cNvSpPr>
          <p:nvPr>
            <p:ph type="title"/>
          </p:nvPr>
        </p:nvSpPr>
        <p:spPr>
          <a:xfrm>
            <a:off x="646111" y="452718"/>
            <a:ext cx="9404723" cy="1400530"/>
          </a:xfrm>
        </p:spPr>
        <p:txBody>
          <a:bodyPr/>
          <a:lstStyle/>
          <a:p>
            <a:r>
              <a:rPr lang="en-GB" dirty="0"/>
              <a:t>Space</a:t>
            </a:r>
          </a:p>
        </p:txBody>
      </p:sp>
      <p:sp>
        <p:nvSpPr>
          <p:cNvPr id="4" name="Content Placeholder 3">
            <a:extLst>
              <a:ext uri="{FF2B5EF4-FFF2-40B4-BE49-F238E27FC236}">
                <a16:creationId xmlns:a16="http://schemas.microsoft.com/office/drawing/2014/main" id="{51113696-4539-4D97-B30E-44DA8E5E0D10}"/>
              </a:ext>
            </a:extLst>
          </p:cNvPr>
          <p:cNvSpPr>
            <a:spLocks noGrp="1"/>
          </p:cNvSpPr>
          <p:nvPr>
            <p:ph idx="1"/>
          </p:nvPr>
        </p:nvSpPr>
        <p:spPr>
          <a:xfrm>
            <a:off x="774699" y="1441450"/>
            <a:ext cx="10556319" cy="4073525"/>
          </a:xfrm>
        </p:spPr>
        <p:txBody>
          <a:bodyPr>
            <a:normAutofit/>
          </a:bodyPr>
          <a:lstStyle/>
          <a:p>
            <a:r>
              <a:rPr lang="en-GB" sz="2200" dirty="0"/>
              <a:t>From a notion of bounded territories, </a:t>
            </a:r>
            <a:r>
              <a:rPr lang="en-GB" sz="2400" dirty="0"/>
              <a:t>a container for human activities, </a:t>
            </a:r>
          </a:p>
          <a:p>
            <a:pPr lvl="1"/>
            <a:r>
              <a:rPr lang="en-GB" sz="2000" dirty="0"/>
              <a:t>“empirical, objective and </a:t>
            </a:r>
            <a:r>
              <a:rPr lang="en-GB" sz="2000" i="1" dirty="0"/>
              <a:t>mappable</a:t>
            </a:r>
            <a:r>
              <a:rPr lang="en-GB" sz="2000" dirty="0"/>
              <a:t>”</a:t>
            </a:r>
          </a:p>
          <a:p>
            <a:r>
              <a:rPr lang="en-GB" sz="2200" dirty="0"/>
              <a:t>To being situated, produced and reproduced through social relations and everyday practices (de </a:t>
            </a:r>
            <a:r>
              <a:rPr lang="en-GB" sz="2200" dirty="0" err="1"/>
              <a:t>Certeau</a:t>
            </a:r>
            <a:r>
              <a:rPr lang="en-GB" sz="2200" dirty="0"/>
              <a:t>, 1984; Lefebvre, 1991</a:t>
            </a:r>
            <a:r>
              <a:rPr lang="en-GB" sz="1200" dirty="0"/>
              <a:t> </a:t>
            </a:r>
            <a:r>
              <a:rPr lang="en-GB" sz="2200" dirty="0"/>
              <a:t>). </a:t>
            </a:r>
            <a:r>
              <a:rPr lang="en-GB" sz="1200" dirty="0"/>
              <a:t> </a:t>
            </a:r>
            <a:r>
              <a:rPr lang="en-US" sz="2200" dirty="0"/>
              <a:t> </a:t>
            </a:r>
            <a:endParaRPr lang="en-GB" sz="2200" dirty="0"/>
          </a:p>
          <a:p>
            <a:endParaRPr lang="en-GB" sz="2200" dirty="0"/>
          </a:p>
          <a:p>
            <a:r>
              <a:rPr lang="en-GB" sz="2200" dirty="0"/>
              <a:t>All spaces are porous, contingent and contested. </a:t>
            </a:r>
          </a:p>
          <a:p>
            <a:r>
              <a:rPr lang="en-GB" sz="2200" dirty="0"/>
              <a:t>Recursive - both a medium and outcome of social practices, relations and power structures . </a:t>
            </a:r>
          </a:p>
          <a:p>
            <a:pPr lvl="1"/>
            <a:endParaRPr lang="en-GB" sz="2000" dirty="0"/>
          </a:p>
          <a:p>
            <a:pPr lvl="1"/>
            <a:endParaRPr lang="en-GB" sz="2000" dirty="0"/>
          </a:p>
        </p:txBody>
      </p:sp>
    </p:spTree>
    <p:extLst>
      <p:ext uri="{BB962C8B-B14F-4D97-AF65-F5344CB8AC3E}">
        <p14:creationId xmlns:p14="http://schemas.microsoft.com/office/powerpoint/2010/main" val="1718682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C2991-EC43-4FFA-B2E8-ECB465C33F3C}"/>
              </a:ext>
            </a:extLst>
          </p:cNvPr>
          <p:cNvSpPr>
            <a:spLocks noGrp="1"/>
          </p:cNvSpPr>
          <p:nvPr>
            <p:ph type="title"/>
          </p:nvPr>
        </p:nvSpPr>
        <p:spPr>
          <a:xfrm>
            <a:off x="646111" y="452718"/>
            <a:ext cx="9404723" cy="1400530"/>
          </a:xfrm>
        </p:spPr>
        <p:txBody>
          <a:bodyPr/>
          <a:lstStyle/>
          <a:p>
            <a:r>
              <a:rPr lang="en-GB" dirty="0"/>
              <a:t>Doreen Massey</a:t>
            </a:r>
          </a:p>
        </p:txBody>
      </p:sp>
      <p:sp>
        <p:nvSpPr>
          <p:cNvPr id="3" name="Content Placeholder 2">
            <a:extLst>
              <a:ext uri="{FF2B5EF4-FFF2-40B4-BE49-F238E27FC236}">
                <a16:creationId xmlns:a16="http://schemas.microsoft.com/office/drawing/2014/main" id="{D1CDF24B-6E11-4849-ACB9-7D5617AF7774}"/>
              </a:ext>
            </a:extLst>
          </p:cNvPr>
          <p:cNvSpPr>
            <a:spLocks noGrp="1"/>
          </p:cNvSpPr>
          <p:nvPr>
            <p:ph idx="1"/>
          </p:nvPr>
        </p:nvSpPr>
        <p:spPr>
          <a:xfrm>
            <a:off x="646111" y="1282387"/>
            <a:ext cx="9409114" cy="4824133"/>
          </a:xfrm>
        </p:spPr>
        <p:txBody>
          <a:bodyPr>
            <a:normAutofit/>
          </a:bodyPr>
          <a:lstStyle/>
          <a:p>
            <a:r>
              <a:rPr lang="en-GB" b="1" i="1" dirty="0"/>
              <a:t>Space is the product of interrelations</a:t>
            </a:r>
          </a:p>
          <a:p>
            <a:pPr lvl="1"/>
            <a:r>
              <a:rPr lang="en-GB" dirty="0"/>
              <a:t>The intersection of </a:t>
            </a:r>
            <a:r>
              <a:rPr lang="en-GB" u="sng" dirty="0"/>
              <a:t>multiple trajectories and geometries of power </a:t>
            </a:r>
            <a:r>
              <a:rPr lang="en-GB" dirty="0"/>
              <a:t>across many spatial scales (Massey, 2005)</a:t>
            </a:r>
          </a:p>
          <a:p>
            <a:pPr lvl="1"/>
            <a:r>
              <a:rPr lang="en-GB" dirty="0"/>
              <a:t>Place is a configuration of temporal-spatiality, an “event”, a “throw-togetherness” of the “here and now” (Massey, 2005, p. 139). </a:t>
            </a:r>
          </a:p>
          <a:p>
            <a:r>
              <a:rPr lang="en-GB" b="1" i="1" dirty="0"/>
              <a:t>Space is the sphere of the possibility of the existence of multiplicity</a:t>
            </a:r>
          </a:p>
          <a:p>
            <a:pPr lvl="1"/>
            <a:r>
              <a:rPr lang="en-GB" dirty="0"/>
              <a:t>Recognises a </a:t>
            </a:r>
            <a:r>
              <a:rPr lang="en-GB" u="sng" dirty="0"/>
              <a:t>simultaneous multiplicity of spaces </a:t>
            </a:r>
            <a:r>
              <a:rPr lang="en-GB" dirty="0"/>
              <a:t>that are cross-cutting, interconnecting, aligned or contesting with others </a:t>
            </a:r>
          </a:p>
          <a:p>
            <a:pPr lvl="1"/>
            <a:r>
              <a:rPr lang="en-GB" dirty="0"/>
              <a:t>Where </a:t>
            </a:r>
            <a:r>
              <a:rPr lang="en-GB" u="sng" dirty="0"/>
              <a:t>alternative narratives </a:t>
            </a:r>
            <a:r>
              <a:rPr lang="en-GB" dirty="0"/>
              <a:t>and discourses are recognised and where heterogeneity coexists (Massey 2005). </a:t>
            </a:r>
          </a:p>
          <a:p>
            <a:r>
              <a:rPr lang="en-GB" b="1" i="1" dirty="0"/>
              <a:t>Space is always in process and always under construction</a:t>
            </a:r>
          </a:p>
          <a:p>
            <a:pPr lvl="1"/>
            <a:r>
              <a:rPr lang="en-GB" dirty="0"/>
              <a:t>Open, uncertain, indeterminant</a:t>
            </a:r>
          </a:p>
          <a:p>
            <a:pPr lvl="1"/>
            <a:r>
              <a:rPr lang="en-GB" dirty="0"/>
              <a:t>Always becoming</a:t>
            </a:r>
          </a:p>
        </p:txBody>
      </p:sp>
      <p:pic>
        <p:nvPicPr>
          <p:cNvPr id="5" name="Picture 4">
            <a:extLst>
              <a:ext uri="{FF2B5EF4-FFF2-40B4-BE49-F238E27FC236}">
                <a16:creationId xmlns:a16="http://schemas.microsoft.com/office/drawing/2014/main" id="{E0638B8E-CF34-49A7-AA4C-4479A153EB3F}"/>
              </a:ext>
            </a:extLst>
          </p:cNvPr>
          <p:cNvPicPr>
            <a:picLocks noChangeAspect="1"/>
          </p:cNvPicPr>
          <p:nvPr/>
        </p:nvPicPr>
        <p:blipFill>
          <a:blip r:embed="rId3"/>
          <a:stretch>
            <a:fillRect/>
          </a:stretch>
        </p:blipFill>
        <p:spPr>
          <a:xfrm>
            <a:off x="10289883" y="0"/>
            <a:ext cx="1902117" cy="3810330"/>
          </a:xfrm>
          <a:prstGeom prst="rect">
            <a:avLst/>
          </a:prstGeom>
        </p:spPr>
      </p:pic>
    </p:spTree>
    <p:extLst>
      <p:ext uri="{BB962C8B-B14F-4D97-AF65-F5344CB8AC3E}">
        <p14:creationId xmlns:p14="http://schemas.microsoft.com/office/powerpoint/2010/main" val="21060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E1B9F-4C62-4B82-886B-EF8FB5A87B8A}"/>
              </a:ext>
            </a:extLst>
          </p:cNvPr>
          <p:cNvSpPr>
            <a:spLocks noGrp="1"/>
          </p:cNvSpPr>
          <p:nvPr>
            <p:ph type="title"/>
          </p:nvPr>
        </p:nvSpPr>
        <p:spPr>
          <a:xfrm>
            <a:off x="646111" y="452718"/>
            <a:ext cx="9404723" cy="1400530"/>
          </a:xfrm>
        </p:spPr>
        <p:txBody>
          <a:bodyPr/>
          <a:lstStyle/>
          <a:p>
            <a:r>
              <a:rPr lang="en-GB" dirty="0"/>
              <a:t>Space and Development</a:t>
            </a:r>
          </a:p>
        </p:txBody>
      </p:sp>
      <p:sp>
        <p:nvSpPr>
          <p:cNvPr id="3" name="Content Placeholder 2">
            <a:extLst>
              <a:ext uri="{FF2B5EF4-FFF2-40B4-BE49-F238E27FC236}">
                <a16:creationId xmlns:a16="http://schemas.microsoft.com/office/drawing/2014/main" id="{749A55F6-4B0D-4608-94D3-D3115CDFB8C5}"/>
              </a:ext>
            </a:extLst>
          </p:cNvPr>
          <p:cNvSpPr>
            <a:spLocks noGrp="1"/>
          </p:cNvSpPr>
          <p:nvPr>
            <p:ph idx="1"/>
          </p:nvPr>
        </p:nvSpPr>
        <p:spPr>
          <a:xfrm>
            <a:off x="646111" y="1324963"/>
            <a:ext cx="10831514" cy="2931832"/>
          </a:xfrm>
        </p:spPr>
        <p:txBody>
          <a:bodyPr>
            <a:normAutofit/>
          </a:bodyPr>
          <a:lstStyle/>
          <a:p>
            <a:endParaRPr lang="en-US" dirty="0"/>
          </a:p>
          <a:p>
            <a:r>
              <a:rPr lang="en-US" sz="2200" dirty="0">
                <a:latin typeface="Arial" panose="020B0604020202020204" pitchFamily="34" charset="0"/>
                <a:cs typeface="Arial" panose="020B0604020202020204" pitchFamily="34" charset="0"/>
              </a:rPr>
              <a:t>“Different places are interpreted as occupying different stages in a single temporal sequence in the various stories of unilinear progress that define the West against the rest (such as modernization or development). Talk of the ‘inevitability’ of neoliberal ‘globalization’, to give another example, assumes both a free unbounded space and that globalization takes only one form.” (Anderson 2008 p. 229)</a:t>
            </a:r>
            <a:endParaRPr lang="en-US" sz="2200" dirty="0"/>
          </a:p>
          <a:p>
            <a:endParaRPr lang="en-GB" dirty="0"/>
          </a:p>
          <a:p>
            <a:endParaRPr lang="en-GB" b="1" dirty="0"/>
          </a:p>
        </p:txBody>
      </p:sp>
      <p:sp>
        <p:nvSpPr>
          <p:cNvPr id="6" name="TextBox 5">
            <a:extLst>
              <a:ext uri="{FF2B5EF4-FFF2-40B4-BE49-F238E27FC236}">
                <a16:creationId xmlns:a16="http://schemas.microsoft.com/office/drawing/2014/main" id="{3CDB7181-9223-421C-94CA-9261FF240165}"/>
              </a:ext>
            </a:extLst>
          </p:cNvPr>
          <p:cNvSpPr txBox="1"/>
          <p:nvPr/>
        </p:nvSpPr>
        <p:spPr>
          <a:xfrm>
            <a:off x="3075011" y="3983840"/>
            <a:ext cx="8559048" cy="1446550"/>
          </a:xfrm>
          <a:prstGeom prst="rect">
            <a:avLst/>
          </a:prstGeom>
          <a:noFill/>
        </p:spPr>
        <p:txBody>
          <a:bodyPr wrap="square" rtlCol="0">
            <a:spAutoFit/>
          </a:bodyPr>
          <a:lstStyle/>
          <a:p>
            <a:pPr algn="r"/>
            <a:r>
              <a:rPr lang="en-US" sz="2000" dirty="0">
                <a:latin typeface="Helvetica"/>
                <a:cs typeface="Helvetica"/>
              </a:rPr>
              <a:t>“For this understanding of regional inequality to be challenged it needs to be contested by another geography. Such geography would bring those ‘other regions’ back into view by </a:t>
            </a:r>
            <a:r>
              <a:rPr lang="en-US" sz="2000" b="1" dirty="0" err="1">
                <a:latin typeface="Helvetica"/>
                <a:cs typeface="Helvetica"/>
              </a:rPr>
              <a:t>recognising</a:t>
            </a:r>
            <a:r>
              <a:rPr lang="en-US" sz="2000" b="1" dirty="0">
                <a:latin typeface="Helvetica"/>
                <a:cs typeface="Helvetica"/>
              </a:rPr>
              <a:t> them in their own rights as locations of their own trajectories</a:t>
            </a:r>
            <a:r>
              <a:rPr lang="en-US" sz="2800" b="1" dirty="0">
                <a:latin typeface="Helvetica"/>
                <a:cs typeface="Helvetica"/>
              </a:rPr>
              <a:t> </a:t>
            </a:r>
            <a:r>
              <a:rPr lang="en-US" sz="2000" dirty="0">
                <a:latin typeface="Helvetica"/>
                <a:cs typeface="Helvetica"/>
              </a:rPr>
              <a:t>[...]” (Massey, 2007 p. 116 –117).  </a:t>
            </a:r>
          </a:p>
        </p:txBody>
      </p:sp>
    </p:spTree>
    <p:extLst>
      <p:ext uri="{BB962C8B-B14F-4D97-AF65-F5344CB8AC3E}">
        <p14:creationId xmlns:p14="http://schemas.microsoft.com/office/powerpoint/2010/main" val="2480703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F10D3E-8019-452A-91D6-5891F183BF57}"/>
              </a:ext>
            </a:extLst>
          </p:cNvPr>
          <p:cNvSpPr>
            <a:spLocks noGrp="1"/>
          </p:cNvSpPr>
          <p:nvPr>
            <p:ph type="title"/>
          </p:nvPr>
        </p:nvSpPr>
        <p:spPr>
          <a:xfrm>
            <a:off x="1154956" y="2861733"/>
            <a:ext cx="10383452" cy="1915647"/>
          </a:xfrm>
        </p:spPr>
        <p:txBody>
          <a:bodyPr/>
          <a:lstStyle/>
          <a:p>
            <a:r>
              <a:rPr lang="en-GB" dirty="0"/>
              <a:t>Case Studies: London and Lusaka Hubs</a:t>
            </a:r>
          </a:p>
        </p:txBody>
      </p:sp>
      <p:sp>
        <p:nvSpPr>
          <p:cNvPr id="5" name="Text Placeholder 4">
            <a:extLst>
              <a:ext uri="{FF2B5EF4-FFF2-40B4-BE49-F238E27FC236}">
                <a16:creationId xmlns:a16="http://schemas.microsoft.com/office/drawing/2014/main" id="{8B57C637-1C4E-4541-809D-8D21558DF93E}"/>
              </a:ext>
            </a:extLst>
          </p:cNvPr>
          <p:cNvSpPr>
            <a:spLocks noGrp="1"/>
          </p:cNvSpPr>
          <p:nvPr>
            <p:ph type="body" idx="1"/>
          </p:nvPr>
        </p:nvSpPr>
        <p:spPr/>
        <p:txBody>
          <a:bodyPr/>
          <a:lstStyle/>
          <a:p>
            <a:r>
              <a:rPr lang="en-GB" dirty="0"/>
              <a:t>Across multiple spatial scales</a:t>
            </a:r>
          </a:p>
        </p:txBody>
      </p:sp>
      <p:sp>
        <p:nvSpPr>
          <p:cNvPr id="3" name="Rectangle 2">
            <a:extLst>
              <a:ext uri="{FF2B5EF4-FFF2-40B4-BE49-F238E27FC236}">
                <a16:creationId xmlns:a16="http://schemas.microsoft.com/office/drawing/2014/main" id="{96EED87B-34F1-47D0-87BF-0C7593C4D6D7}"/>
              </a:ext>
            </a:extLst>
          </p:cNvPr>
          <p:cNvSpPr/>
          <p:nvPr/>
        </p:nvSpPr>
        <p:spPr>
          <a:xfrm>
            <a:off x="3305174" y="2374440"/>
            <a:ext cx="8467726" cy="707886"/>
          </a:xfrm>
          <a:prstGeom prst="rect">
            <a:avLst/>
          </a:prstGeom>
        </p:spPr>
        <p:txBody>
          <a:bodyPr wrap="square">
            <a:spAutoFit/>
          </a:bodyPr>
          <a:lstStyle/>
          <a:p>
            <a:pPr algn="r"/>
            <a:r>
              <a:rPr lang="en-GB" sz="2000" b="1" dirty="0"/>
              <a:t>Place is a configuration of temporal-spatiality, an “event”, a “throw-togetherness” of the “here and now” (Massey, 2005). </a:t>
            </a:r>
          </a:p>
        </p:txBody>
      </p:sp>
    </p:spTree>
    <p:extLst>
      <p:ext uri="{BB962C8B-B14F-4D97-AF65-F5344CB8AC3E}">
        <p14:creationId xmlns:p14="http://schemas.microsoft.com/office/powerpoint/2010/main" val="1001284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4D82A-3439-4481-8137-7548A3E28F73}"/>
              </a:ext>
            </a:extLst>
          </p:cNvPr>
          <p:cNvSpPr>
            <a:spLocks noGrp="1"/>
          </p:cNvSpPr>
          <p:nvPr>
            <p:ph type="title"/>
          </p:nvPr>
        </p:nvSpPr>
        <p:spPr>
          <a:xfrm>
            <a:off x="646111" y="452718"/>
            <a:ext cx="11260544" cy="1132891"/>
          </a:xfrm>
        </p:spPr>
        <p:txBody>
          <a:bodyPr/>
          <a:lstStyle/>
          <a:p>
            <a:r>
              <a:rPr lang="en-GB" dirty="0"/>
              <a:t>Positionality in the global economic system</a:t>
            </a:r>
          </a:p>
        </p:txBody>
      </p:sp>
      <p:sp>
        <p:nvSpPr>
          <p:cNvPr id="4" name="Content Placeholder 3">
            <a:extLst>
              <a:ext uri="{FF2B5EF4-FFF2-40B4-BE49-F238E27FC236}">
                <a16:creationId xmlns:a16="http://schemas.microsoft.com/office/drawing/2014/main" id="{894EBAC5-67A9-410B-A63B-E679A7A37B6C}"/>
              </a:ext>
            </a:extLst>
          </p:cNvPr>
          <p:cNvSpPr>
            <a:spLocks noGrp="1"/>
          </p:cNvSpPr>
          <p:nvPr>
            <p:ph sz="half" idx="1"/>
          </p:nvPr>
        </p:nvSpPr>
        <p:spPr>
          <a:xfrm>
            <a:off x="933254" y="1585609"/>
            <a:ext cx="5051886" cy="4670729"/>
          </a:xfrm>
        </p:spPr>
        <p:txBody>
          <a:bodyPr>
            <a:normAutofit/>
          </a:bodyPr>
          <a:lstStyle/>
          <a:p>
            <a:r>
              <a:rPr lang="en-GB" sz="2000" dirty="0"/>
              <a:t>LONDON</a:t>
            </a:r>
          </a:p>
          <a:p>
            <a:endParaRPr lang="en-GB" sz="2000" dirty="0"/>
          </a:p>
          <a:p>
            <a:r>
              <a:rPr lang="en-GB" sz="2000" dirty="0"/>
              <a:t>OECD, financial centre</a:t>
            </a:r>
          </a:p>
          <a:p>
            <a:r>
              <a:rPr lang="en-GB" sz="2000" dirty="0"/>
              <a:t>One of the oldest industrialised economy</a:t>
            </a:r>
          </a:p>
          <a:p>
            <a:endParaRPr lang="en-GB" sz="2000" dirty="0"/>
          </a:p>
          <a:p>
            <a:r>
              <a:rPr lang="en-GB" sz="2000" dirty="0"/>
              <a:t>16</a:t>
            </a:r>
            <a:r>
              <a:rPr lang="en-GB" sz="2000" baseline="30000" dirty="0"/>
              <a:t>th</a:t>
            </a:r>
            <a:r>
              <a:rPr lang="en-GB" sz="2000" dirty="0"/>
              <a:t> in World Bank’s Doing Business Report 2017</a:t>
            </a:r>
          </a:p>
          <a:p>
            <a:r>
              <a:rPr lang="en-GB" sz="2000" dirty="0"/>
              <a:t>3</a:t>
            </a:r>
            <a:r>
              <a:rPr lang="en-GB" sz="2000" baseline="30000" dirty="0"/>
              <a:t>rd</a:t>
            </a:r>
            <a:r>
              <a:rPr lang="en-GB" sz="2000" dirty="0"/>
              <a:t> out of 137 countries in the Global Entrepreneurship Index (GEI) </a:t>
            </a:r>
          </a:p>
          <a:p>
            <a:r>
              <a:rPr lang="en-GB" sz="2000" dirty="0"/>
              <a:t>3</a:t>
            </a:r>
            <a:r>
              <a:rPr lang="en-GB" sz="2000" baseline="30000" dirty="0"/>
              <a:t>rd</a:t>
            </a:r>
            <a:r>
              <a:rPr lang="en-GB" sz="2000" dirty="0"/>
              <a:t> out of 128 countries in the Global Innovation Index </a:t>
            </a:r>
          </a:p>
          <a:p>
            <a:endParaRPr lang="en-GB" sz="2000" dirty="0"/>
          </a:p>
        </p:txBody>
      </p:sp>
      <p:sp>
        <p:nvSpPr>
          <p:cNvPr id="5" name="Content Placeholder 4">
            <a:extLst>
              <a:ext uri="{FF2B5EF4-FFF2-40B4-BE49-F238E27FC236}">
                <a16:creationId xmlns:a16="http://schemas.microsoft.com/office/drawing/2014/main" id="{C21895CA-1555-40D9-82B5-5937A45E5FD3}"/>
              </a:ext>
            </a:extLst>
          </p:cNvPr>
          <p:cNvSpPr>
            <a:spLocks noGrp="1"/>
          </p:cNvSpPr>
          <p:nvPr>
            <p:ph sz="half" idx="2"/>
          </p:nvPr>
        </p:nvSpPr>
        <p:spPr>
          <a:xfrm>
            <a:off x="6297105" y="1585610"/>
            <a:ext cx="5297585" cy="4670728"/>
          </a:xfrm>
        </p:spPr>
        <p:txBody>
          <a:bodyPr>
            <a:normAutofit/>
          </a:bodyPr>
          <a:lstStyle/>
          <a:p>
            <a:r>
              <a:rPr lang="en-GB" sz="2000" dirty="0"/>
              <a:t>ZAMBIA (Former British colony)</a:t>
            </a:r>
          </a:p>
          <a:p>
            <a:endParaRPr lang="en-US" sz="2000" dirty="0"/>
          </a:p>
          <a:p>
            <a:r>
              <a:rPr lang="en-US" sz="2000" dirty="0"/>
              <a:t>Economy is mostly reliant on agriculture and copper mining</a:t>
            </a:r>
            <a:endParaRPr lang="en-GB" sz="2000" dirty="0"/>
          </a:p>
          <a:p>
            <a:r>
              <a:rPr lang="en-GB" sz="2000" dirty="0"/>
              <a:t>139 out of 187 countries in HDI</a:t>
            </a:r>
          </a:p>
          <a:p>
            <a:endParaRPr lang="en-GB" sz="2000" dirty="0"/>
          </a:p>
          <a:p>
            <a:r>
              <a:rPr lang="en-GB" sz="2000" dirty="0"/>
              <a:t>105</a:t>
            </a:r>
            <a:r>
              <a:rPr lang="en-GB" sz="2000" baseline="30000" dirty="0"/>
              <a:t>th</a:t>
            </a:r>
            <a:r>
              <a:rPr lang="en-GB" sz="2000" dirty="0"/>
              <a:t> in World Bank’s Doing Business Report 2017</a:t>
            </a:r>
          </a:p>
          <a:p>
            <a:r>
              <a:rPr lang="en-GB" sz="2000" dirty="0"/>
              <a:t>96</a:t>
            </a:r>
            <a:r>
              <a:rPr lang="en-GB" sz="2000" baseline="30000" dirty="0"/>
              <a:t>rd</a:t>
            </a:r>
            <a:r>
              <a:rPr lang="en-GB" sz="2000" dirty="0"/>
              <a:t> out of 137 countries in the Global Entrepreneurship Index (GEI) </a:t>
            </a:r>
          </a:p>
          <a:p>
            <a:r>
              <a:rPr lang="en-GB" sz="2000" dirty="0"/>
              <a:t>125</a:t>
            </a:r>
            <a:r>
              <a:rPr lang="en-GB" sz="2000" baseline="30000" dirty="0"/>
              <a:t>rd</a:t>
            </a:r>
            <a:r>
              <a:rPr lang="en-GB" sz="2000" dirty="0"/>
              <a:t> out of 128 countries in the Global Innovation Index </a:t>
            </a:r>
          </a:p>
          <a:p>
            <a:endParaRPr lang="en-GB" sz="2000" dirty="0"/>
          </a:p>
        </p:txBody>
      </p:sp>
    </p:spTree>
    <p:extLst>
      <p:ext uri="{BB962C8B-B14F-4D97-AF65-F5344CB8AC3E}">
        <p14:creationId xmlns:p14="http://schemas.microsoft.com/office/powerpoint/2010/main" val="2676968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CC6591-B385-4A81-A563-2D1003F0C58B}"/>
              </a:ext>
            </a:extLst>
          </p:cNvPr>
          <p:cNvSpPr>
            <a:spLocks noGrp="1"/>
          </p:cNvSpPr>
          <p:nvPr>
            <p:ph type="title"/>
          </p:nvPr>
        </p:nvSpPr>
        <p:spPr/>
        <p:txBody>
          <a:bodyPr/>
          <a:lstStyle/>
          <a:p>
            <a:r>
              <a:rPr lang="en-GB" dirty="0"/>
              <a:t>London</a:t>
            </a:r>
          </a:p>
        </p:txBody>
      </p:sp>
      <p:sp>
        <p:nvSpPr>
          <p:cNvPr id="6" name="Text Placeholder 5">
            <a:extLst>
              <a:ext uri="{FF2B5EF4-FFF2-40B4-BE49-F238E27FC236}">
                <a16:creationId xmlns:a16="http://schemas.microsoft.com/office/drawing/2014/main" id="{3385A0C4-B5CB-4C2F-93E0-A1F02E4673E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65406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82ED83-185F-4178-AC4B-B5AFDD21F721}"/>
              </a:ext>
            </a:extLst>
          </p:cNvPr>
          <p:cNvSpPr>
            <a:spLocks noGrp="1"/>
          </p:cNvSpPr>
          <p:nvPr>
            <p:ph type="title"/>
          </p:nvPr>
        </p:nvSpPr>
        <p:spPr>
          <a:xfrm>
            <a:off x="646111" y="452718"/>
            <a:ext cx="10102953" cy="1400530"/>
          </a:xfrm>
        </p:spPr>
        <p:txBody>
          <a:bodyPr/>
          <a:lstStyle/>
          <a:p>
            <a:r>
              <a:rPr lang="en-GB" dirty="0"/>
              <a:t>The Hub as an organisational space </a:t>
            </a:r>
          </a:p>
        </p:txBody>
      </p:sp>
      <p:sp>
        <p:nvSpPr>
          <p:cNvPr id="4" name="Content Placeholder 3">
            <a:extLst>
              <a:ext uri="{FF2B5EF4-FFF2-40B4-BE49-F238E27FC236}">
                <a16:creationId xmlns:a16="http://schemas.microsoft.com/office/drawing/2014/main" id="{6A3FAC2B-8A5C-46A5-B26E-43D199D9DA0C}"/>
              </a:ext>
            </a:extLst>
          </p:cNvPr>
          <p:cNvSpPr>
            <a:spLocks noGrp="1"/>
          </p:cNvSpPr>
          <p:nvPr>
            <p:ph idx="1"/>
          </p:nvPr>
        </p:nvSpPr>
        <p:spPr>
          <a:xfrm>
            <a:off x="714367" y="1741567"/>
            <a:ext cx="10456396" cy="2015204"/>
          </a:xfrm>
        </p:spPr>
        <p:txBody>
          <a:bodyPr>
            <a:normAutofit fontScale="92500" lnSpcReduction="20000"/>
          </a:bodyPr>
          <a:lstStyle/>
          <a:p>
            <a:r>
              <a:rPr lang="en-GB" sz="2400" dirty="0"/>
              <a:t>The London Hub was founded in 2005, a franchise with over 80 hubs with over 13,000 members worldwide, with headquarters in Vienna – a node in a global network.</a:t>
            </a:r>
          </a:p>
          <a:p>
            <a:r>
              <a:rPr lang="en-GB" sz="2400" dirty="0"/>
              <a:t>The main objective of the hub is to create </a:t>
            </a:r>
            <a:r>
              <a:rPr lang="en-GB" sz="2400" b="1" dirty="0"/>
              <a:t>collaborative communities </a:t>
            </a:r>
            <a:r>
              <a:rPr lang="en-GB" sz="2400" dirty="0"/>
              <a:t>that are bringing about social change. It sought to gather Londoners with a desire to “[…] work to tackle pressing world problems”. </a:t>
            </a:r>
          </a:p>
        </p:txBody>
      </p:sp>
      <p:sp>
        <p:nvSpPr>
          <p:cNvPr id="6" name="Rectangle 5">
            <a:extLst>
              <a:ext uri="{FF2B5EF4-FFF2-40B4-BE49-F238E27FC236}">
                <a16:creationId xmlns:a16="http://schemas.microsoft.com/office/drawing/2014/main" id="{6AB03B46-C269-46C8-8A8C-802ECEA8B3C3}"/>
              </a:ext>
            </a:extLst>
          </p:cNvPr>
          <p:cNvSpPr/>
          <p:nvPr/>
        </p:nvSpPr>
        <p:spPr>
          <a:xfrm>
            <a:off x="714367" y="4319738"/>
            <a:ext cx="6647967" cy="2195473"/>
          </a:xfrm>
          <a:prstGeom prst="rect">
            <a:avLst/>
          </a:prstGeom>
        </p:spPr>
        <p:txBody>
          <a:bodyPr wrap="square">
            <a:spAutoFit/>
          </a:bodyPr>
          <a:lstStyle/>
          <a:p>
            <a:pPr marL="342900" indent="-342900">
              <a:spcBef>
                <a:spcPts val="1000"/>
              </a:spcBef>
              <a:buClr>
                <a:schemeClr val="bg2">
                  <a:lumMod val="40000"/>
                  <a:lumOff val="60000"/>
                </a:schemeClr>
              </a:buClr>
              <a:buSzPct val="80000"/>
              <a:buFont typeface="Wingdings 3" charset="2"/>
              <a:buChar char=""/>
            </a:pPr>
            <a:r>
              <a:rPr lang="en-GB" sz="2000" dirty="0">
                <a:latin typeface="+mj-lt"/>
                <a:ea typeface="+mj-ea"/>
                <a:cs typeface="+mj-cs"/>
              </a:rPr>
              <a:t>Co-working space: hot desks, meeting rooms, Internet, kitchen</a:t>
            </a:r>
          </a:p>
          <a:p>
            <a:pPr marL="342900" indent="-342900">
              <a:spcBef>
                <a:spcPts val="1000"/>
              </a:spcBef>
              <a:buClr>
                <a:schemeClr val="bg2">
                  <a:lumMod val="40000"/>
                  <a:lumOff val="60000"/>
                </a:schemeClr>
              </a:buClr>
              <a:buSzPct val="80000"/>
              <a:buFont typeface="Wingdings 3" charset="2"/>
              <a:buChar char=""/>
            </a:pPr>
            <a:r>
              <a:rPr lang="en-GB" sz="2000" dirty="0">
                <a:latin typeface="+mj-lt"/>
                <a:ea typeface="+mj-ea"/>
                <a:cs typeface="+mj-cs"/>
              </a:rPr>
              <a:t>Community: To connect with a network of entrepreneurs. </a:t>
            </a:r>
          </a:p>
          <a:p>
            <a:pPr marL="342900" lvl="1" indent="-342900">
              <a:spcBef>
                <a:spcPts val="1000"/>
              </a:spcBef>
              <a:buClr>
                <a:schemeClr val="bg2">
                  <a:lumMod val="40000"/>
                  <a:lumOff val="60000"/>
                </a:schemeClr>
              </a:buClr>
              <a:buSzPct val="80000"/>
              <a:buFont typeface="Wingdings 3" charset="2"/>
              <a:buChar char=""/>
            </a:pPr>
            <a:r>
              <a:rPr lang="en-GB" sz="2000" dirty="0">
                <a:latin typeface="+mj-lt"/>
                <a:ea typeface="+mj-ea"/>
                <a:cs typeface="+mj-cs"/>
              </a:rPr>
              <a:t>Weekly social events, organised by the Hub or external speakers.</a:t>
            </a:r>
          </a:p>
        </p:txBody>
      </p:sp>
      <p:pic>
        <p:nvPicPr>
          <p:cNvPr id="7" name="Picture 6">
            <a:extLst>
              <a:ext uri="{FF2B5EF4-FFF2-40B4-BE49-F238E27FC236}">
                <a16:creationId xmlns:a16="http://schemas.microsoft.com/office/drawing/2014/main" id="{1C2DB9DF-E940-4ED6-94EC-E7B897791C03}"/>
              </a:ext>
            </a:extLst>
          </p:cNvPr>
          <p:cNvPicPr>
            <a:picLocks noChangeAspect="1"/>
          </p:cNvPicPr>
          <p:nvPr/>
        </p:nvPicPr>
        <p:blipFill rotWithShape="1">
          <a:blip r:embed="rId3"/>
          <a:srcRect l="9805" r="10650"/>
          <a:stretch/>
        </p:blipFill>
        <p:spPr>
          <a:xfrm>
            <a:off x="7213811" y="4025245"/>
            <a:ext cx="4978190" cy="2784461"/>
          </a:xfrm>
          <a:prstGeom prst="rect">
            <a:avLst/>
          </a:prstGeom>
          <a:ln>
            <a:solidFill>
              <a:schemeClr val="tx1">
                <a:lumMod val="95000"/>
              </a:schemeClr>
            </a:solidFill>
          </a:ln>
        </p:spPr>
      </p:pic>
    </p:spTree>
    <p:extLst>
      <p:ext uri="{BB962C8B-B14F-4D97-AF65-F5344CB8AC3E}">
        <p14:creationId xmlns:p14="http://schemas.microsoft.com/office/powerpoint/2010/main" val="2030266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AEE67BA-A51C-4271-A4B2-781FDB30EFB1}"/>
              </a:ext>
            </a:extLst>
          </p:cNvPr>
          <p:cNvPicPr>
            <a:picLocks noChangeAspect="1"/>
          </p:cNvPicPr>
          <p:nvPr/>
        </p:nvPicPr>
        <p:blipFill>
          <a:blip r:embed="rId3"/>
          <a:stretch>
            <a:fillRect/>
          </a:stretch>
        </p:blipFill>
        <p:spPr>
          <a:xfrm>
            <a:off x="7233759" y="0"/>
            <a:ext cx="4958241" cy="3474952"/>
          </a:xfrm>
          <a:prstGeom prst="rect">
            <a:avLst/>
          </a:prstGeom>
          <a:ln>
            <a:solidFill>
              <a:schemeClr val="tx1">
                <a:lumMod val="95000"/>
              </a:schemeClr>
            </a:solidFill>
          </a:ln>
        </p:spPr>
      </p:pic>
      <p:pic>
        <p:nvPicPr>
          <p:cNvPr id="8" name="Picture 7">
            <a:extLst>
              <a:ext uri="{FF2B5EF4-FFF2-40B4-BE49-F238E27FC236}">
                <a16:creationId xmlns:a16="http://schemas.microsoft.com/office/drawing/2014/main" id="{2C3F20E6-F5E9-46CB-A1DE-F20524BCA4B8}"/>
              </a:ext>
            </a:extLst>
          </p:cNvPr>
          <p:cNvPicPr>
            <a:picLocks noChangeAspect="1"/>
          </p:cNvPicPr>
          <p:nvPr/>
        </p:nvPicPr>
        <p:blipFill>
          <a:blip r:embed="rId4"/>
          <a:stretch>
            <a:fillRect/>
          </a:stretch>
        </p:blipFill>
        <p:spPr>
          <a:xfrm>
            <a:off x="6943593" y="3779092"/>
            <a:ext cx="5248407" cy="2624204"/>
          </a:xfrm>
          <a:prstGeom prst="rect">
            <a:avLst/>
          </a:prstGeom>
          <a:ln>
            <a:solidFill>
              <a:schemeClr val="tx1"/>
            </a:solidFill>
          </a:ln>
        </p:spPr>
      </p:pic>
      <p:sp>
        <p:nvSpPr>
          <p:cNvPr id="12" name="Rectangle 11">
            <a:extLst>
              <a:ext uri="{FF2B5EF4-FFF2-40B4-BE49-F238E27FC236}">
                <a16:creationId xmlns:a16="http://schemas.microsoft.com/office/drawing/2014/main" id="{A2C4C70D-FDDF-4A04-B302-2AB1BF1E3DE4}"/>
              </a:ext>
            </a:extLst>
          </p:cNvPr>
          <p:cNvSpPr/>
          <p:nvPr/>
        </p:nvSpPr>
        <p:spPr>
          <a:xfrm>
            <a:off x="395644" y="2080273"/>
            <a:ext cx="6346073" cy="461665"/>
          </a:xfrm>
          <a:prstGeom prst="rect">
            <a:avLst/>
          </a:prstGeom>
        </p:spPr>
        <p:txBody>
          <a:bodyPr wrap="square">
            <a:spAutoFit/>
          </a:bodyPr>
          <a:lstStyle/>
          <a:p>
            <a:r>
              <a:rPr lang="en-GB" sz="2400" b="1" i="1" dirty="0"/>
              <a:t>“</a:t>
            </a:r>
            <a:r>
              <a:rPr lang="en-GB" sz="2000" i="1" dirty="0"/>
              <a:t>where unlikely allies would meet by serendipity”</a:t>
            </a:r>
            <a:endParaRPr lang="en-GB" sz="2400" dirty="0"/>
          </a:p>
        </p:txBody>
      </p:sp>
      <p:sp>
        <p:nvSpPr>
          <p:cNvPr id="13" name="Title 12">
            <a:extLst>
              <a:ext uri="{FF2B5EF4-FFF2-40B4-BE49-F238E27FC236}">
                <a16:creationId xmlns:a16="http://schemas.microsoft.com/office/drawing/2014/main" id="{20ACEDF3-5F9B-4EE5-9F25-3C03202685C1}"/>
              </a:ext>
            </a:extLst>
          </p:cNvPr>
          <p:cNvSpPr>
            <a:spLocks noGrp="1"/>
          </p:cNvSpPr>
          <p:nvPr>
            <p:ph type="title"/>
          </p:nvPr>
        </p:nvSpPr>
        <p:spPr>
          <a:xfrm>
            <a:off x="315048" y="208395"/>
            <a:ext cx="7103847" cy="1400530"/>
          </a:xfrm>
        </p:spPr>
        <p:txBody>
          <a:bodyPr/>
          <a:lstStyle/>
          <a:p>
            <a:r>
              <a:rPr lang="en-GB" dirty="0"/>
              <a:t>The Hubs as a Physical/ Material Space (London)</a:t>
            </a:r>
          </a:p>
        </p:txBody>
      </p:sp>
      <p:pic>
        <p:nvPicPr>
          <p:cNvPr id="14" name="Picture 13">
            <a:extLst>
              <a:ext uri="{FF2B5EF4-FFF2-40B4-BE49-F238E27FC236}">
                <a16:creationId xmlns:a16="http://schemas.microsoft.com/office/drawing/2014/main" id="{BD47EDD1-EBE2-447B-91B8-A40DCE665491}"/>
              </a:ext>
            </a:extLst>
          </p:cNvPr>
          <p:cNvPicPr>
            <a:picLocks noChangeAspect="1"/>
          </p:cNvPicPr>
          <p:nvPr/>
        </p:nvPicPr>
        <p:blipFill>
          <a:blip r:embed="rId5"/>
          <a:stretch>
            <a:fillRect/>
          </a:stretch>
        </p:blipFill>
        <p:spPr>
          <a:xfrm>
            <a:off x="636426" y="2602873"/>
            <a:ext cx="5695623" cy="3800423"/>
          </a:xfrm>
          <a:prstGeom prst="rect">
            <a:avLst/>
          </a:prstGeom>
          <a:ln>
            <a:solidFill>
              <a:schemeClr val="tx1"/>
            </a:solidFill>
          </a:ln>
        </p:spPr>
      </p:pic>
    </p:spTree>
    <p:extLst>
      <p:ext uri="{BB962C8B-B14F-4D97-AF65-F5344CB8AC3E}">
        <p14:creationId xmlns:p14="http://schemas.microsoft.com/office/powerpoint/2010/main" val="4001013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AD28A152-6573-453D-B756-98ED929DFFE0}"/>
              </a:ext>
            </a:extLst>
          </p:cNvPr>
          <p:cNvSpPr>
            <a:spLocks noGrp="1"/>
          </p:cNvSpPr>
          <p:nvPr>
            <p:ph type="title"/>
          </p:nvPr>
        </p:nvSpPr>
        <p:spPr>
          <a:xfrm>
            <a:off x="455797" y="271609"/>
            <a:ext cx="8037779" cy="1116012"/>
          </a:xfrm>
        </p:spPr>
        <p:txBody>
          <a:bodyPr/>
          <a:lstStyle/>
          <a:p>
            <a:r>
              <a:rPr lang="en-US" altLang="en-US" dirty="0"/>
              <a:t>The Hub as Lived Experience</a:t>
            </a:r>
          </a:p>
        </p:txBody>
      </p:sp>
      <p:pic>
        <p:nvPicPr>
          <p:cNvPr id="24578" name="Picture 5">
            <a:extLst>
              <a:ext uri="{FF2B5EF4-FFF2-40B4-BE49-F238E27FC236}">
                <a16:creationId xmlns:a16="http://schemas.microsoft.com/office/drawing/2014/main" id="{415746BE-A316-4291-9475-8C8DB628A84D}"/>
              </a:ext>
            </a:extLst>
          </p:cNvPr>
          <p:cNvPicPr>
            <a:picLocks noChangeAspect="1"/>
          </p:cNvPicPr>
          <p:nvPr/>
        </p:nvPicPr>
        <p:blipFill rotWithShape="1">
          <a:blip r:embed="rId3">
            <a:extLst>
              <a:ext uri="{28A0092B-C50C-407E-A947-70E740481C1C}">
                <a14:useLocalDpi xmlns:a14="http://schemas.microsoft.com/office/drawing/2010/main" val="0"/>
              </a:ext>
            </a:extLst>
          </a:blip>
          <a:srcRect t="7607" r="11344" b="10435"/>
          <a:stretch/>
        </p:blipFill>
        <p:spPr bwMode="auto">
          <a:xfrm rot="5400000">
            <a:off x="8194636" y="711229"/>
            <a:ext cx="4273137" cy="3265939"/>
          </a:xfrm>
          <a:prstGeom prst="rect">
            <a:avLst/>
          </a:prstGeom>
          <a:noFill/>
          <a:ln w="28575">
            <a:solidFill>
              <a:schemeClr val="tx1"/>
            </a:solidFill>
            <a:miter lim="800000"/>
            <a:headEnd/>
            <a:tailEnd/>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Lst>
        </p:spPr>
      </p:pic>
      <p:sp>
        <p:nvSpPr>
          <p:cNvPr id="24579" name="Rectangle 3">
            <a:extLst>
              <a:ext uri="{FF2B5EF4-FFF2-40B4-BE49-F238E27FC236}">
                <a16:creationId xmlns:a16="http://schemas.microsoft.com/office/drawing/2014/main" id="{0A64B9A0-D2F4-4884-8502-AE3DB545D556}"/>
              </a:ext>
            </a:extLst>
          </p:cNvPr>
          <p:cNvSpPr>
            <a:spLocks noChangeArrowheads="1"/>
          </p:cNvSpPr>
          <p:nvPr/>
        </p:nvSpPr>
        <p:spPr bwMode="auto">
          <a:xfrm>
            <a:off x="2428875" y="2628865"/>
            <a:ext cx="620193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anose="020B0503020204020204" pitchFamily="34" charset="0"/>
                <a:ea typeface="MS PGothic" panose="020B0600070205080204" pitchFamily="34" charset="-128"/>
              </a:defRPr>
            </a:lvl1pPr>
            <a:lvl2pPr marL="742950" indent="-285750">
              <a:defRPr>
                <a:solidFill>
                  <a:schemeClr val="tx1"/>
                </a:solidFill>
                <a:latin typeface="Corbel" panose="020B0503020204020204" pitchFamily="34" charset="0"/>
                <a:ea typeface="MS PGothic" panose="020B0600070205080204" pitchFamily="34" charset="-128"/>
              </a:defRPr>
            </a:lvl2pPr>
            <a:lvl3pPr marL="1143000" indent="-228600">
              <a:defRPr>
                <a:solidFill>
                  <a:schemeClr val="tx1"/>
                </a:solidFill>
                <a:latin typeface="Corbel" panose="020B0503020204020204" pitchFamily="34" charset="0"/>
                <a:ea typeface="MS PGothic" panose="020B0600070205080204" pitchFamily="34" charset="-128"/>
              </a:defRPr>
            </a:lvl3pPr>
            <a:lvl4pPr marL="1600200" indent="-228600">
              <a:defRPr>
                <a:solidFill>
                  <a:schemeClr val="tx1"/>
                </a:solidFill>
                <a:latin typeface="Corbel" panose="020B0503020204020204" pitchFamily="34" charset="0"/>
                <a:ea typeface="MS PGothic" panose="020B0600070205080204" pitchFamily="34" charset="-128"/>
              </a:defRPr>
            </a:lvl4pPr>
            <a:lvl5pPr marL="2057400" indent="-228600">
              <a:defRPr>
                <a:solidFill>
                  <a:schemeClr val="tx1"/>
                </a:solidFill>
                <a:latin typeface="Corbel" panose="020B0503020204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9pPr>
          </a:lstStyle>
          <a:p>
            <a:pPr hangingPunct="0"/>
            <a:r>
              <a:rPr lang="en-GB" altLang="en-US" sz="2000" dirty="0"/>
              <a:t>“</a:t>
            </a:r>
            <a:r>
              <a:rPr lang="en-GB" altLang="en-US" sz="2000" dirty="0">
                <a:latin typeface="+mn-lt"/>
              </a:rPr>
              <a:t>So I think of </a:t>
            </a:r>
            <a:r>
              <a:rPr lang="en-GB" altLang="en-US" sz="2000" b="1" dirty="0">
                <a:latin typeface="+mn-lt"/>
              </a:rPr>
              <a:t>the main problems is there’s no private space, </a:t>
            </a:r>
            <a:r>
              <a:rPr lang="en-GB" altLang="en-US" sz="2000" dirty="0">
                <a:latin typeface="+mn-lt"/>
              </a:rPr>
              <a:t>no room where people can just go into and have private chats. If you want to chat with a bunch of people, you have to do it out in the open. (Pat, 28) ”</a:t>
            </a:r>
            <a:endParaRPr lang="en-US" altLang="en-US" sz="2000" dirty="0">
              <a:latin typeface="+mn-lt"/>
            </a:endParaRPr>
          </a:p>
        </p:txBody>
      </p:sp>
      <p:pic>
        <p:nvPicPr>
          <p:cNvPr id="24580" name="Picture 7" descr="IMG_8379.JPG">
            <a:extLst>
              <a:ext uri="{FF2B5EF4-FFF2-40B4-BE49-F238E27FC236}">
                <a16:creationId xmlns:a16="http://schemas.microsoft.com/office/drawing/2014/main" id="{5597D9C3-1AA3-4577-8D05-162972C40DE1}"/>
              </a:ext>
            </a:extLst>
          </p:cNvPr>
          <p:cNvPicPr>
            <a:picLocks noChangeAspect="1"/>
          </p:cNvPicPr>
          <p:nvPr/>
        </p:nvPicPr>
        <p:blipFill rotWithShape="1">
          <a:blip r:embed="rId4">
            <a:extLst>
              <a:ext uri="{28A0092B-C50C-407E-A947-70E740481C1C}">
                <a14:useLocalDpi xmlns:a14="http://schemas.microsoft.com/office/drawing/2010/main" val="0"/>
              </a:ext>
            </a:extLst>
          </a:blip>
          <a:srcRect t="7210" b="4983"/>
          <a:stretch/>
        </p:blipFill>
        <p:spPr bwMode="auto">
          <a:xfrm rot="5400000">
            <a:off x="-218246" y="3562130"/>
            <a:ext cx="3110981" cy="204841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1" name="Rectangle 2">
            <a:extLst>
              <a:ext uri="{FF2B5EF4-FFF2-40B4-BE49-F238E27FC236}">
                <a16:creationId xmlns:a16="http://schemas.microsoft.com/office/drawing/2014/main" id="{19A5B223-EC92-4AA7-9DEC-9C533517EB53}"/>
              </a:ext>
            </a:extLst>
          </p:cNvPr>
          <p:cNvSpPr>
            <a:spLocks noChangeArrowheads="1"/>
          </p:cNvSpPr>
          <p:nvPr/>
        </p:nvSpPr>
        <p:spPr bwMode="auto">
          <a:xfrm>
            <a:off x="455797" y="1328536"/>
            <a:ext cx="817501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anose="020B0503020204020204" pitchFamily="34" charset="0"/>
                <a:ea typeface="MS PGothic" panose="020B0600070205080204" pitchFamily="34" charset="-128"/>
              </a:defRPr>
            </a:lvl1pPr>
            <a:lvl2pPr marL="742950" indent="-285750">
              <a:defRPr>
                <a:solidFill>
                  <a:schemeClr val="tx1"/>
                </a:solidFill>
                <a:latin typeface="Corbel" panose="020B0503020204020204" pitchFamily="34" charset="0"/>
                <a:ea typeface="MS PGothic" panose="020B0600070205080204" pitchFamily="34" charset="-128"/>
              </a:defRPr>
            </a:lvl2pPr>
            <a:lvl3pPr marL="1143000" indent="-228600">
              <a:defRPr>
                <a:solidFill>
                  <a:schemeClr val="tx1"/>
                </a:solidFill>
                <a:latin typeface="Corbel" panose="020B0503020204020204" pitchFamily="34" charset="0"/>
                <a:ea typeface="MS PGothic" panose="020B0600070205080204" pitchFamily="34" charset="-128"/>
              </a:defRPr>
            </a:lvl3pPr>
            <a:lvl4pPr marL="1600200" indent="-228600">
              <a:defRPr>
                <a:solidFill>
                  <a:schemeClr val="tx1"/>
                </a:solidFill>
                <a:latin typeface="Corbel" panose="020B0503020204020204" pitchFamily="34" charset="0"/>
                <a:ea typeface="MS PGothic" panose="020B0600070205080204" pitchFamily="34" charset="-128"/>
              </a:defRPr>
            </a:lvl4pPr>
            <a:lvl5pPr marL="2057400" indent="-228600">
              <a:defRPr>
                <a:solidFill>
                  <a:schemeClr val="tx1"/>
                </a:solidFill>
                <a:latin typeface="Corbel" panose="020B0503020204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9pPr>
          </a:lstStyle>
          <a:p>
            <a:pPr hangingPunct="0"/>
            <a:r>
              <a:rPr lang="en-GB" altLang="en-US" sz="2000" dirty="0">
                <a:latin typeface="+mn-lt"/>
              </a:rPr>
              <a:t>“For shared workspace I think it’s a great place, apart from the intention of </a:t>
            </a:r>
            <a:r>
              <a:rPr lang="en-GB" altLang="en-US" sz="2000" b="1" dirty="0">
                <a:latin typeface="+mn-lt"/>
              </a:rPr>
              <a:t>trying to get people to collaborate which I don’t think it happens that much</a:t>
            </a:r>
            <a:r>
              <a:rPr lang="en-GB" altLang="en-US" b="1" dirty="0">
                <a:latin typeface="+mn-lt"/>
              </a:rPr>
              <a:t> </a:t>
            </a:r>
            <a:r>
              <a:rPr lang="en-GB" altLang="en-US" sz="2000" dirty="0">
                <a:latin typeface="+mn-lt"/>
              </a:rPr>
              <a:t>(Henry, 32)”   </a:t>
            </a:r>
            <a:endParaRPr lang="en-US" altLang="en-US" sz="2000" dirty="0">
              <a:latin typeface="+mn-lt"/>
            </a:endParaRPr>
          </a:p>
        </p:txBody>
      </p:sp>
      <p:sp>
        <p:nvSpPr>
          <p:cNvPr id="2" name="Rectangle 1">
            <a:extLst>
              <a:ext uri="{FF2B5EF4-FFF2-40B4-BE49-F238E27FC236}">
                <a16:creationId xmlns:a16="http://schemas.microsoft.com/office/drawing/2014/main" id="{630A44CD-E35B-4ED8-8115-ABD8D81260FF}"/>
              </a:ext>
            </a:extLst>
          </p:cNvPr>
          <p:cNvSpPr/>
          <p:nvPr/>
        </p:nvSpPr>
        <p:spPr>
          <a:xfrm>
            <a:off x="2455539" y="4611423"/>
            <a:ext cx="8747297" cy="1631216"/>
          </a:xfrm>
          <a:prstGeom prst="rect">
            <a:avLst/>
          </a:prstGeom>
        </p:spPr>
        <p:txBody>
          <a:bodyPr wrap="square">
            <a:spAutoFit/>
          </a:bodyPr>
          <a:lstStyle/>
          <a:p>
            <a:r>
              <a:rPr lang="en-GB" sz="2000" dirty="0"/>
              <a:t>“For us it was more practical, it was more about us being a small business and not wanting to hire a full office. It provides a solution in a really convenient part of London. …. As well as being a great space to bring people to meet and that sort of stuff, is really convenient. But </a:t>
            </a:r>
            <a:r>
              <a:rPr lang="en-GB" sz="2000" b="1" dirty="0"/>
              <a:t>we haven’t really become part of the network</a:t>
            </a:r>
            <a:r>
              <a:rPr lang="en-GB" sz="2000" dirty="0"/>
              <a:t>.” (Adam)</a:t>
            </a:r>
          </a:p>
        </p:txBody>
      </p:sp>
    </p:spTree>
    <p:extLst>
      <p:ext uri="{BB962C8B-B14F-4D97-AF65-F5344CB8AC3E}">
        <p14:creationId xmlns:p14="http://schemas.microsoft.com/office/powerpoint/2010/main" val="313241667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467847-7851-40FB-A736-D3BD843A31E6}"/>
              </a:ext>
            </a:extLst>
          </p:cNvPr>
          <p:cNvSpPr>
            <a:spLocks noGrp="1"/>
          </p:cNvSpPr>
          <p:nvPr>
            <p:ph type="title"/>
          </p:nvPr>
        </p:nvSpPr>
        <p:spPr/>
        <p:txBody>
          <a:bodyPr/>
          <a:lstStyle/>
          <a:p>
            <a:r>
              <a:rPr lang="en-GB" dirty="0"/>
              <a:t>Lusaka Hub</a:t>
            </a:r>
          </a:p>
        </p:txBody>
      </p:sp>
      <p:sp>
        <p:nvSpPr>
          <p:cNvPr id="5" name="Text Placeholder 4">
            <a:extLst>
              <a:ext uri="{FF2B5EF4-FFF2-40B4-BE49-F238E27FC236}">
                <a16:creationId xmlns:a16="http://schemas.microsoft.com/office/drawing/2014/main" id="{CA9E5538-CAE8-420B-8BD6-3B9184C72B6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495336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BE3C9-4E29-4F59-958D-8EB84CBAAD1D}"/>
              </a:ext>
            </a:extLst>
          </p:cNvPr>
          <p:cNvSpPr>
            <a:spLocks noGrp="1"/>
          </p:cNvSpPr>
          <p:nvPr>
            <p:ph type="title"/>
          </p:nvPr>
        </p:nvSpPr>
        <p:spPr>
          <a:xfrm>
            <a:off x="646111" y="452718"/>
            <a:ext cx="10676885" cy="1084252"/>
          </a:xfrm>
        </p:spPr>
        <p:txBody>
          <a:bodyPr/>
          <a:lstStyle/>
          <a:p>
            <a:r>
              <a:rPr lang="en-GB" dirty="0"/>
              <a:t>The Hub as an organisational space</a:t>
            </a:r>
          </a:p>
        </p:txBody>
      </p:sp>
      <p:sp>
        <p:nvSpPr>
          <p:cNvPr id="3" name="Content Placeholder 2">
            <a:extLst>
              <a:ext uri="{FF2B5EF4-FFF2-40B4-BE49-F238E27FC236}">
                <a16:creationId xmlns:a16="http://schemas.microsoft.com/office/drawing/2014/main" id="{F8BB275D-FD32-44CA-9B42-9068FF37E2F4}"/>
              </a:ext>
            </a:extLst>
          </p:cNvPr>
          <p:cNvSpPr>
            <a:spLocks noGrp="1"/>
          </p:cNvSpPr>
          <p:nvPr>
            <p:ph idx="1"/>
          </p:nvPr>
        </p:nvSpPr>
        <p:spPr>
          <a:xfrm>
            <a:off x="538534" y="1536970"/>
            <a:ext cx="10596191" cy="3330305"/>
          </a:xfrm>
        </p:spPr>
        <p:txBody>
          <a:bodyPr>
            <a:normAutofit fontScale="92500" lnSpcReduction="10000"/>
          </a:bodyPr>
          <a:lstStyle/>
          <a:p>
            <a:r>
              <a:rPr lang="en-GB" sz="2400" dirty="0">
                <a:latin typeface="+mn-lt"/>
              </a:rPr>
              <a:t>Founded in 2011 and is the only hub of its nature in the country</a:t>
            </a:r>
          </a:p>
          <a:p>
            <a:r>
              <a:rPr lang="en-GB" sz="2400" dirty="0">
                <a:latin typeface="+mn-lt"/>
              </a:rPr>
              <a:t>Started as a community of software developers and student interns.</a:t>
            </a:r>
          </a:p>
          <a:p>
            <a:r>
              <a:rPr lang="en-GB" sz="2400" dirty="0">
                <a:latin typeface="+mn-lt"/>
              </a:rPr>
              <a:t>‘To </a:t>
            </a:r>
            <a:r>
              <a:rPr lang="en-GB" sz="2400" b="1" dirty="0">
                <a:latin typeface="+mn-lt"/>
              </a:rPr>
              <a:t>foster a vibrant entrepreneurship community </a:t>
            </a:r>
            <a:r>
              <a:rPr lang="en-GB" sz="2400" dirty="0">
                <a:latin typeface="+mn-lt"/>
              </a:rPr>
              <a:t>in Zambia’(Website).</a:t>
            </a:r>
          </a:p>
          <a:p>
            <a:r>
              <a:rPr lang="en-GB" sz="2400" dirty="0">
                <a:latin typeface="+mn-lt"/>
              </a:rPr>
              <a:t>Holds values of ‘</a:t>
            </a:r>
            <a:r>
              <a:rPr lang="en-GB" sz="2400" b="1" dirty="0">
                <a:latin typeface="+mn-lt"/>
              </a:rPr>
              <a:t>collaboration</a:t>
            </a:r>
            <a:r>
              <a:rPr lang="en-GB" sz="2400" dirty="0">
                <a:latin typeface="+mn-lt"/>
              </a:rPr>
              <a:t>’ and ‘</a:t>
            </a:r>
            <a:r>
              <a:rPr lang="en-GB" sz="2400" b="1" dirty="0">
                <a:latin typeface="+mn-lt"/>
              </a:rPr>
              <a:t>sustainability</a:t>
            </a:r>
            <a:r>
              <a:rPr lang="en-GB" sz="2400" dirty="0">
                <a:latin typeface="+mn-lt"/>
              </a:rPr>
              <a:t>’</a:t>
            </a:r>
          </a:p>
          <a:p>
            <a:pPr lvl="1"/>
            <a:r>
              <a:rPr lang="en-GB" sz="2400" dirty="0">
                <a:latin typeface="+mn-lt"/>
              </a:rPr>
              <a:t>‘a </a:t>
            </a:r>
            <a:r>
              <a:rPr lang="en-GB" sz="2400" b="1" dirty="0">
                <a:latin typeface="+mn-lt"/>
              </a:rPr>
              <a:t>social enterprise </a:t>
            </a:r>
            <a:r>
              <a:rPr lang="en-GB" sz="2400" dirty="0">
                <a:latin typeface="+mn-lt"/>
              </a:rPr>
              <a:t>that contributes to local social and economic </a:t>
            </a:r>
            <a:r>
              <a:rPr lang="en-GB" sz="2400" b="1" dirty="0">
                <a:latin typeface="+mn-lt"/>
              </a:rPr>
              <a:t>development</a:t>
            </a:r>
            <a:r>
              <a:rPr lang="en-GB" sz="2400" dirty="0">
                <a:latin typeface="+mn-lt"/>
              </a:rPr>
              <a:t>.’</a:t>
            </a:r>
          </a:p>
          <a:p>
            <a:r>
              <a:rPr lang="en-GB" sz="2400" dirty="0">
                <a:latin typeface="+mn-lt"/>
              </a:rPr>
              <a:t>Was applying to be a franchise of a London Hub during 2015                        but couldn’t afford the membership. </a:t>
            </a:r>
          </a:p>
          <a:p>
            <a:endParaRPr lang="en-GB" sz="2400" dirty="0"/>
          </a:p>
        </p:txBody>
      </p:sp>
      <p:sp>
        <p:nvSpPr>
          <p:cNvPr id="4" name="TextBox 3">
            <a:extLst>
              <a:ext uri="{FF2B5EF4-FFF2-40B4-BE49-F238E27FC236}">
                <a16:creationId xmlns:a16="http://schemas.microsoft.com/office/drawing/2014/main" id="{DBD0F7B3-A3A6-4543-8E3B-B870AA8C8EB0}"/>
              </a:ext>
            </a:extLst>
          </p:cNvPr>
          <p:cNvSpPr txBox="1"/>
          <p:nvPr/>
        </p:nvSpPr>
        <p:spPr>
          <a:xfrm>
            <a:off x="1842448" y="5220270"/>
            <a:ext cx="7311077" cy="1354217"/>
          </a:xfrm>
          <a:prstGeom prst="rect">
            <a:avLst/>
          </a:prstGeom>
          <a:noFill/>
        </p:spPr>
        <p:txBody>
          <a:bodyPr wrap="square" rtlCol="0">
            <a:spAutoFit/>
          </a:bodyPr>
          <a:lstStyle/>
          <a:p>
            <a:pPr algn="r"/>
            <a:r>
              <a:rPr lang="en-GB" altLang="en-US" sz="1600" dirty="0"/>
              <a:t>“</a:t>
            </a:r>
            <a:r>
              <a:rPr lang="en-GB" altLang="ja-JP" sz="1600" dirty="0"/>
              <a:t>These guys started it because they wanted a community. They didn't start it because they thought it was a good sell model that would make lots of money. They never thought about money. They just thought about supporting the community, that was it (Vincent, 32).</a:t>
            </a:r>
            <a:r>
              <a:rPr lang="en-GB" altLang="en-US" sz="1600" dirty="0"/>
              <a:t>”</a:t>
            </a:r>
            <a:r>
              <a:rPr lang="en-GB" altLang="ja-JP" sz="1600" dirty="0"/>
              <a:t> </a:t>
            </a:r>
            <a:endParaRPr lang="en-US" altLang="en-US" sz="1600" dirty="0"/>
          </a:p>
          <a:p>
            <a:pPr algn="r"/>
            <a:endParaRPr lang="en-GB" dirty="0"/>
          </a:p>
        </p:txBody>
      </p:sp>
      <p:pic>
        <p:nvPicPr>
          <p:cNvPr id="7" name="Picture 6">
            <a:extLst>
              <a:ext uri="{FF2B5EF4-FFF2-40B4-BE49-F238E27FC236}">
                <a16:creationId xmlns:a16="http://schemas.microsoft.com/office/drawing/2014/main" id="{5DCBB3FF-D28E-4072-AA21-46825ABCCE0B}"/>
              </a:ext>
            </a:extLst>
          </p:cNvPr>
          <p:cNvPicPr>
            <a:picLocks noChangeAspect="1"/>
          </p:cNvPicPr>
          <p:nvPr/>
        </p:nvPicPr>
        <p:blipFill rotWithShape="1">
          <a:blip r:embed="rId3"/>
          <a:srcRect l="8105" t="7007" r="6824" b="7953"/>
          <a:stretch/>
        </p:blipFill>
        <p:spPr>
          <a:xfrm>
            <a:off x="9251011" y="4210050"/>
            <a:ext cx="2607614" cy="2606653"/>
          </a:xfrm>
          <a:prstGeom prst="rect">
            <a:avLst/>
          </a:prstGeom>
          <a:ln>
            <a:solidFill>
              <a:schemeClr val="tx1"/>
            </a:solidFill>
          </a:ln>
        </p:spPr>
      </p:pic>
    </p:spTree>
    <p:extLst>
      <p:ext uri="{BB962C8B-B14F-4D97-AF65-F5344CB8AC3E}">
        <p14:creationId xmlns:p14="http://schemas.microsoft.com/office/powerpoint/2010/main" val="4041210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3EF28-AC98-4ACF-BF6E-51FE194E3FCD}"/>
              </a:ext>
            </a:extLst>
          </p:cNvPr>
          <p:cNvSpPr>
            <a:spLocks noGrp="1"/>
          </p:cNvSpPr>
          <p:nvPr>
            <p:ph type="title"/>
          </p:nvPr>
        </p:nvSpPr>
        <p:spPr>
          <a:xfrm>
            <a:off x="541068" y="384004"/>
            <a:ext cx="10526474" cy="1400530"/>
          </a:xfrm>
        </p:spPr>
        <p:txBody>
          <a:bodyPr/>
          <a:lstStyle/>
          <a:p>
            <a:pPr algn="ctr"/>
            <a:r>
              <a:rPr lang="en-GB" dirty="0"/>
              <a:t>The Hub as a physical/material space</a:t>
            </a:r>
          </a:p>
        </p:txBody>
      </p:sp>
      <p:pic>
        <p:nvPicPr>
          <p:cNvPr id="3" name="Picture 2" descr="IMG_4382.jpg">
            <a:extLst>
              <a:ext uri="{FF2B5EF4-FFF2-40B4-BE49-F238E27FC236}">
                <a16:creationId xmlns:a16="http://schemas.microsoft.com/office/drawing/2014/main" id="{8E111A7B-8D2A-4AC0-832E-9BDFAC408AD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878318" y="3927986"/>
            <a:ext cx="4579587" cy="2749841"/>
          </a:xfrm>
          <a:prstGeom prst="rect">
            <a:avLst/>
          </a:prstGeom>
          <a:noFill/>
          <a:ln w="76200">
            <a:solidFill>
              <a:schemeClr val="tx1"/>
            </a:solidFill>
            <a:miter lim="800000"/>
            <a:headEnd/>
            <a:tailEnd/>
          </a:ln>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lc="http://schemas.openxmlformats.org/drawingml/2006/lockedCanvas">
                <a:solidFill>
                  <a:srgbClr val="FFFFFF"/>
                </a:solidFill>
              </a14:hiddenFill>
            </a:ext>
          </a:extLst>
        </p:spPr>
      </p:pic>
      <p:pic>
        <p:nvPicPr>
          <p:cNvPr id="5" name="Picture 4" descr="IMG_4223.jpg">
            <a:extLst>
              <a:ext uri="{FF2B5EF4-FFF2-40B4-BE49-F238E27FC236}">
                <a16:creationId xmlns:a16="http://schemas.microsoft.com/office/drawing/2014/main" id="{70ACD8B1-D576-4C72-A764-378C12A7E43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20326" y="3984407"/>
            <a:ext cx="4357992" cy="2693420"/>
          </a:xfrm>
          <a:prstGeom prst="rect">
            <a:avLst/>
          </a:prstGeom>
          <a:noFill/>
          <a:ln w="76200">
            <a:solidFill>
              <a:schemeClr val="tx1"/>
            </a:solidFill>
            <a:miter lim="800000"/>
            <a:headEnd/>
            <a:tailEnd/>
          </a:ln>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lc="http://schemas.openxmlformats.org/drawingml/2006/lockedCanvas">
                <a:solidFill>
                  <a:srgbClr val="FFFFFF"/>
                </a:solidFill>
              </a14:hiddenFill>
            </a:ext>
          </a:extLst>
        </p:spPr>
      </p:pic>
      <p:pic>
        <p:nvPicPr>
          <p:cNvPr id="8" name="Content Placeholder 4" descr="Asikana 2.png">
            <a:extLst>
              <a:ext uri="{FF2B5EF4-FFF2-40B4-BE49-F238E27FC236}">
                <a16:creationId xmlns:a16="http://schemas.microsoft.com/office/drawing/2014/main" id="{CE995E7F-AED8-4E66-85DB-C1AEE75ADA07}"/>
              </a:ext>
            </a:extLst>
          </p:cNvPr>
          <p:cNvPicPr>
            <a:picLocks noChangeAspect="1"/>
          </p:cNvPicPr>
          <p:nvPr/>
        </p:nvPicPr>
        <p:blipFill>
          <a:blip r:embed="rId4">
            <a:extLst>
              <a:ext uri="{28A0092B-C50C-407E-A947-70E740481C1C}">
                <a14:useLocalDpi xmlns:a14="http://schemas.microsoft.com/office/drawing/2010/main" val="0"/>
              </a:ext>
            </a:extLst>
          </a:blip>
          <a:srcRect t="11331" b="11331"/>
          <a:stretch>
            <a:fillRect/>
          </a:stretch>
        </p:blipFill>
        <p:spPr>
          <a:xfrm>
            <a:off x="1854659" y="1784533"/>
            <a:ext cx="4165542" cy="2624483"/>
          </a:xfrm>
          <a:prstGeom prst="rect">
            <a:avLst/>
          </a:prstGeom>
          <a:ln w="76200">
            <a:solidFill>
              <a:schemeClr val="tx1">
                <a:lumMod val="95000"/>
              </a:schemeClr>
            </a:solidFill>
            <a:miter lim="800000"/>
            <a:headEnd/>
            <a:tailEnd/>
          </a:ln>
        </p:spPr>
      </p:pic>
      <p:pic>
        <p:nvPicPr>
          <p:cNvPr id="9" name="Picture 8" descr="IMG_4380.jpg">
            <a:extLst>
              <a:ext uri="{FF2B5EF4-FFF2-40B4-BE49-F238E27FC236}">
                <a16:creationId xmlns:a16="http://schemas.microsoft.com/office/drawing/2014/main" id="{CAA2C2D5-0AE8-4535-AD7C-0448CB853DDC}"/>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020201" y="1784534"/>
            <a:ext cx="3704823" cy="2624483"/>
          </a:xfrm>
          <a:prstGeom prst="rect">
            <a:avLst/>
          </a:prstGeom>
          <a:noFill/>
          <a:ln w="76200">
            <a:solidFill>
              <a:schemeClr val="tx1"/>
            </a:solidFill>
            <a:miter lim="800000"/>
            <a:headEnd/>
            <a:tailEnd/>
          </a:ln>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lc="http://schemas.openxmlformats.org/drawingml/2006/lockedCanvas">
                <a:solidFill>
                  <a:srgbClr val="FFFFFF"/>
                </a:solidFill>
              </a14:hiddenFill>
            </a:ext>
          </a:extLst>
        </p:spPr>
      </p:pic>
    </p:spTree>
    <p:extLst>
      <p:ext uri="{BB962C8B-B14F-4D97-AF65-F5344CB8AC3E}">
        <p14:creationId xmlns:p14="http://schemas.microsoft.com/office/powerpoint/2010/main" val="3844561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C39C-5530-4080-BABB-B91CC3555013}"/>
              </a:ext>
            </a:extLst>
          </p:cNvPr>
          <p:cNvSpPr>
            <a:spLocks noGrp="1"/>
          </p:cNvSpPr>
          <p:nvPr>
            <p:ph type="title"/>
          </p:nvPr>
        </p:nvSpPr>
        <p:spPr>
          <a:xfrm>
            <a:off x="646111" y="452718"/>
            <a:ext cx="9404723" cy="1400530"/>
          </a:xfrm>
        </p:spPr>
        <p:txBody>
          <a:bodyPr/>
          <a:lstStyle/>
          <a:p>
            <a:r>
              <a:rPr lang="en-GB" dirty="0"/>
              <a:t>The Hub as lived experience</a:t>
            </a:r>
          </a:p>
        </p:txBody>
      </p:sp>
      <p:sp>
        <p:nvSpPr>
          <p:cNvPr id="3" name="Content Placeholder 2">
            <a:extLst>
              <a:ext uri="{FF2B5EF4-FFF2-40B4-BE49-F238E27FC236}">
                <a16:creationId xmlns:a16="http://schemas.microsoft.com/office/drawing/2014/main" id="{B8139C01-6404-42FE-8E06-0A3EC7BC1A46}"/>
              </a:ext>
            </a:extLst>
          </p:cNvPr>
          <p:cNvSpPr>
            <a:spLocks noGrp="1"/>
          </p:cNvSpPr>
          <p:nvPr>
            <p:ph idx="1"/>
          </p:nvPr>
        </p:nvSpPr>
        <p:spPr>
          <a:xfrm>
            <a:off x="646111" y="1544361"/>
            <a:ext cx="10180573" cy="2660485"/>
          </a:xfrm>
        </p:spPr>
        <p:txBody>
          <a:bodyPr/>
          <a:lstStyle/>
          <a:p>
            <a:r>
              <a:rPr lang="en-US" i="1" dirty="0"/>
              <a:t>“When I see people going into these places </a:t>
            </a:r>
            <a:r>
              <a:rPr lang="en-US" dirty="0"/>
              <a:t>[</a:t>
            </a:r>
            <a:r>
              <a:rPr lang="en-US" dirty="0" err="1"/>
              <a:t>coworking</a:t>
            </a:r>
            <a:r>
              <a:rPr lang="en-US" dirty="0"/>
              <a:t> places]</a:t>
            </a:r>
            <a:r>
              <a:rPr lang="en-US" i="1" dirty="0"/>
              <a:t>, I don't know why they bother doing it because they're just wearing headphones the whole time. There's just silence, is like a library. </a:t>
            </a:r>
            <a:r>
              <a:rPr lang="en-US" b="1" i="1" dirty="0"/>
              <a:t>Whereas here is like is different, there's no barriers. Is very personal. You walk in and you're popping your head and saying hi to a bunch of people. </a:t>
            </a:r>
            <a:r>
              <a:rPr lang="en-US" i="1" dirty="0"/>
              <a:t>Whereas in a co-working space you don't know all the people. They talk about the benefits of collaboration and all that stuff </a:t>
            </a:r>
            <a:r>
              <a:rPr lang="en-US" dirty="0"/>
              <a:t>[in other </a:t>
            </a:r>
            <a:r>
              <a:rPr lang="en-US" dirty="0" err="1"/>
              <a:t>coworking</a:t>
            </a:r>
            <a:r>
              <a:rPr lang="en-US" dirty="0"/>
              <a:t> spaces]</a:t>
            </a:r>
            <a:r>
              <a:rPr lang="en-US" i="1" dirty="0"/>
              <a:t>, but I don’t see that happening”</a:t>
            </a:r>
            <a:endParaRPr lang="en-GB" dirty="0"/>
          </a:p>
          <a:p>
            <a:endParaRPr lang="en-GB" dirty="0"/>
          </a:p>
        </p:txBody>
      </p:sp>
      <p:sp>
        <p:nvSpPr>
          <p:cNvPr id="4" name="Rectangle 5">
            <a:extLst>
              <a:ext uri="{FF2B5EF4-FFF2-40B4-BE49-F238E27FC236}">
                <a16:creationId xmlns:a16="http://schemas.microsoft.com/office/drawing/2014/main" id="{B172AB36-C490-4A92-A4C5-3ACB30EA4A43}"/>
              </a:ext>
            </a:extLst>
          </p:cNvPr>
          <p:cNvSpPr>
            <a:spLocks noChangeArrowheads="1"/>
          </p:cNvSpPr>
          <p:nvPr/>
        </p:nvSpPr>
        <p:spPr bwMode="auto">
          <a:xfrm>
            <a:off x="5533534" y="4420515"/>
            <a:ext cx="591930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anose="020B0503020204020204" pitchFamily="34" charset="0"/>
                <a:ea typeface="MS PGothic" panose="020B0600070205080204" pitchFamily="34" charset="-128"/>
              </a:defRPr>
            </a:lvl1pPr>
            <a:lvl2pPr marL="742950" indent="-285750">
              <a:defRPr>
                <a:solidFill>
                  <a:schemeClr val="tx1"/>
                </a:solidFill>
                <a:latin typeface="Corbel" panose="020B0503020204020204" pitchFamily="34" charset="0"/>
                <a:ea typeface="MS PGothic" panose="020B0600070205080204" pitchFamily="34" charset="-128"/>
              </a:defRPr>
            </a:lvl2pPr>
            <a:lvl3pPr marL="1143000" indent="-228600">
              <a:defRPr>
                <a:solidFill>
                  <a:schemeClr val="tx1"/>
                </a:solidFill>
                <a:latin typeface="Corbel" panose="020B0503020204020204" pitchFamily="34" charset="0"/>
                <a:ea typeface="MS PGothic" panose="020B0600070205080204" pitchFamily="34" charset="-128"/>
              </a:defRPr>
            </a:lvl3pPr>
            <a:lvl4pPr marL="1600200" indent="-228600">
              <a:defRPr>
                <a:solidFill>
                  <a:schemeClr val="tx1"/>
                </a:solidFill>
                <a:latin typeface="Corbel" panose="020B0503020204020204" pitchFamily="34" charset="0"/>
                <a:ea typeface="MS PGothic" panose="020B0600070205080204" pitchFamily="34" charset="-128"/>
              </a:defRPr>
            </a:lvl4pPr>
            <a:lvl5pPr marL="2057400" indent="-228600">
              <a:defRPr>
                <a:solidFill>
                  <a:schemeClr val="tx1"/>
                </a:solidFill>
                <a:latin typeface="Corbel" panose="020B0503020204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orbel" panose="020B0503020204020204" pitchFamily="34" charset="0"/>
                <a:ea typeface="MS PGothic" panose="020B0600070205080204" pitchFamily="34" charset="-128"/>
              </a:defRPr>
            </a:lvl9pPr>
          </a:lstStyle>
          <a:p>
            <a:r>
              <a:rPr lang="en-US" altLang="en-US" sz="2000" i="1" dirty="0">
                <a:latin typeface="+mn-lt"/>
              </a:rPr>
              <a:t>“So you find people around here could really help you. If I ask him how do I go about with this </a:t>
            </a:r>
            <a:r>
              <a:rPr lang="en-US" altLang="en-US" sz="2000" b="1" i="1" dirty="0">
                <a:latin typeface="+mn-lt"/>
              </a:rPr>
              <a:t>because sometimes I am stuck, people come and help me</a:t>
            </a:r>
            <a:r>
              <a:rPr lang="en-US" altLang="en-US" sz="2000" i="1" dirty="0">
                <a:latin typeface="+mn-lt"/>
              </a:rPr>
              <a:t>. In a cafeteria I don't think I would meet such people.”</a:t>
            </a:r>
          </a:p>
        </p:txBody>
      </p:sp>
      <p:pic>
        <p:nvPicPr>
          <p:cNvPr id="5" name="Content Placeholder 3" descr="gender space.jpg">
            <a:extLst>
              <a:ext uri="{FF2B5EF4-FFF2-40B4-BE49-F238E27FC236}">
                <a16:creationId xmlns:a16="http://schemas.microsoft.com/office/drawing/2014/main" id="{DE4D0A22-F8ED-4F7D-86DB-83AF0668452D}"/>
              </a:ext>
            </a:extLst>
          </p:cNvPr>
          <p:cNvPicPr/>
          <p:nvPr/>
        </p:nvPicPr>
        <p:blipFill>
          <a:blip r:embed="rId2">
            <a:extLst>
              <a:ext uri="{28A0092B-C50C-407E-A947-70E740481C1C}">
                <a14:useLocalDpi xmlns:a14="http://schemas.microsoft.com/office/drawing/2010/main" val="0"/>
              </a:ext>
            </a:extLst>
          </a:blip>
          <a:srcRect t="16247" b="16247"/>
          <a:stretch>
            <a:fillRect/>
          </a:stretch>
        </p:blipFill>
        <p:spPr>
          <a:xfrm>
            <a:off x="1128794" y="4116936"/>
            <a:ext cx="3838709" cy="2238374"/>
          </a:xfrm>
          <a:prstGeom prst="rect">
            <a:avLst/>
          </a:prstGeom>
          <a:ln w="76200">
            <a:solidFill>
              <a:schemeClr val="tx1"/>
            </a:solidFill>
          </a:ln>
        </p:spPr>
      </p:pic>
    </p:spTree>
    <p:extLst>
      <p:ext uri="{BB962C8B-B14F-4D97-AF65-F5344CB8AC3E}">
        <p14:creationId xmlns:p14="http://schemas.microsoft.com/office/powerpoint/2010/main" val="3742633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1B05D834-B8AE-4FB4-99FA-700AB673E107}"/>
              </a:ext>
            </a:extLst>
          </p:cNvPr>
          <p:cNvSpPr>
            <a:spLocks noGrp="1"/>
          </p:cNvSpPr>
          <p:nvPr>
            <p:ph type="title"/>
          </p:nvPr>
        </p:nvSpPr>
        <p:spPr>
          <a:xfrm>
            <a:off x="646111" y="452718"/>
            <a:ext cx="9404723" cy="1400530"/>
          </a:xfrm>
        </p:spPr>
        <p:txBody>
          <a:bodyPr/>
          <a:lstStyle/>
          <a:p>
            <a:r>
              <a:rPr lang="en-US" altLang="en-US" dirty="0"/>
              <a:t>The Hub as lived experience</a:t>
            </a:r>
          </a:p>
        </p:txBody>
      </p:sp>
      <p:pic>
        <p:nvPicPr>
          <p:cNvPr id="25605" name="Content Placeholder 3" descr="Asikana 1.png">
            <a:extLst>
              <a:ext uri="{FF2B5EF4-FFF2-40B4-BE49-F238E27FC236}">
                <a16:creationId xmlns:a16="http://schemas.microsoft.com/office/drawing/2014/main" id="{634F951D-F35C-4492-848E-7524A7288CF7}"/>
              </a:ext>
            </a:extLst>
          </p:cNvPr>
          <p:cNvPicPr>
            <a:picLocks noChangeAspect="1"/>
          </p:cNvPicPr>
          <p:nvPr/>
        </p:nvPicPr>
        <p:blipFill>
          <a:blip r:embed="rId3">
            <a:extLst>
              <a:ext uri="{28A0092B-C50C-407E-A947-70E740481C1C}">
                <a14:useLocalDpi xmlns:a14="http://schemas.microsoft.com/office/drawing/2010/main" val="0"/>
              </a:ext>
            </a:extLst>
          </a:blip>
          <a:srcRect t="11388" b="11388"/>
          <a:stretch>
            <a:fillRect/>
          </a:stretch>
        </p:blipFill>
        <p:spPr bwMode="auto">
          <a:xfrm>
            <a:off x="7923987" y="1782793"/>
            <a:ext cx="3680906" cy="231920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89D954D-2840-4F32-9D9D-A2DC8EF08F85}"/>
              </a:ext>
            </a:extLst>
          </p:cNvPr>
          <p:cNvSpPr/>
          <p:nvPr/>
        </p:nvSpPr>
        <p:spPr>
          <a:xfrm>
            <a:off x="273928" y="1660245"/>
            <a:ext cx="7069552" cy="1477328"/>
          </a:xfrm>
          <a:prstGeom prst="rect">
            <a:avLst/>
          </a:prstGeom>
        </p:spPr>
        <p:txBody>
          <a:bodyPr wrap="square">
            <a:spAutoFit/>
          </a:bodyPr>
          <a:lstStyle/>
          <a:p>
            <a:pPr marL="540385" algn="just">
              <a:spcBef>
                <a:spcPts val="600"/>
              </a:spcBef>
              <a:spcAft>
                <a:spcPts val="0"/>
              </a:spcAft>
            </a:pPr>
            <a:r>
              <a:rPr lang="en-GB" i="1" dirty="0">
                <a:latin typeface="+mj-lt"/>
                <a:ea typeface="Times New Roman" panose="02020603050405020304" pitchFamily="18" charset="0"/>
              </a:rPr>
              <a:t>“ Anytime you go to an event or something, everybody already knows the organisation and its reputation. … it's pretty amazing to have </a:t>
            </a:r>
            <a:r>
              <a:rPr lang="en-GB" b="1" i="1" dirty="0">
                <a:latin typeface="+mj-lt"/>
                <a:ea typeface="Times New Roman" panose="02020603050405020304" pitchFamily="18" charset="0"/>
              </a:rPr>
              <a:t>such strong brand recognition when nobody knows what you do</a:t>
            </a:r>
            <a:r>
              <a:rPr lang="en-GB" i="1" dirty="0">
                <a:latin typeface="+mj-lt"/>
                <a:ea typeface="Times New Roman" panose="02020603050405020304" pitchFamily="18" charset="0"/>
              </a:rPr>
              <a:t>. I thought that was pretty compelling.” (Kendrick, 24).</a:t>
            </a:r>
            <a:endParaRPr lang="en-GB" sz="1600" dirty="0">
              <a:effectLst/>
              <a:latin typeface="+mj-lt"/>
              <a:ea typeface="Times New Roman" panose="02020603050405020304" pitchFamily="18" charset="0"/>
            </a:endParaRPr>
          </a:p>
        </p:txBody>
      </p:sp>
      <p:sp>
        <p:nvSpPr>
          <p:cNvPr id="4" name="Rectangle 3">
            <a:extLst>
              <a:ext uri="{FF2B5EF4-FFF2-40B4-BE49-F238E27FC236}">
                <a16:creationId xmlns:a16="http://schemas.microsoft.com/office/drawing/2014/main" id="{CF51C3F3-BD20-4BB7-B954-A165B6D107D3}"/>
              </a:ext>
            </a:extLst>
          </p:cNvPr>
          <p:cNvSpPr/>
          <p:nvPr/>
        </p:nvSpPr>
        <p:spPr>
          <a:xfrm>
            <a:off x="842128" y="3501833"/>
            <a:ext cx="6350524" cy="1200329"/>
          </a:xfrm>
          <a:prstGeom prst="rect">
            <a:avLst/>
          </a:prstGeom>
        </p:spPr>
        <p:txBody>
          <a:bodyPr wrap="square">
            <a:spAutoFit/>
          </a:bodyPr>
          <a:lstStyle/>
          <a:p>
            <a:r>
              <a:rPr lang="en-GB" i="1" dirty="0"/>
              <a:t>“The great thing about [the hub] when I first came here and even now is that </a:t>
            </a:r>
            <a:r>
              <a:rPr lang="en-GB" b="1" i="1" dirty="0"/>
              <a:t>if you want to try something you just do it. </a:t>
            </a:r>
            <a:r>
              <a:rPr lang="en-GB" i="1" dirty="0"/>
              <a:t>And if that doesn't work, well it didn't work, what do we learn from that?” (</a:t>
            </a:r>
            <a:r>
              <a:rPr lang="en-GB" i="1" dirty="0" err="1"/>
              <a:t>Mich</a:t>
            </a:r>
            <a:r>
              <a:rPr lang="en-GB" i="1" dirty="0"/>
              <a:t>, 34). </a:t>
            </a:r>
          </a:p>
        </p:txBody>
      </p:sp>
      <p:sp>
        <p:nvSpPr>
          <p:cNvPr id="5" name="Rectangle 4">
            <a:extLst>
              <a:ext uri="{FF2B5EF4-FFF2-40B4-BE49-F238E27FC236}">
                <a16:creationId xmlns:a16="http://schemas.microsoft.com/office/drawing/2014/main" id="{06D4256F-AD1A-42F4-B571-529353AB4DDD}"/>
              </a:ext>
            </a:extLst>
          </p:cNvPr>
          <p:cNvSpPr/>
          <p:nvPr/>
        </p:nvSpPr>
        <p:spPr>
          <a:xfrm>
            <a:off x="842128" y="5066422"/>
            <a:ext cx="6586194" cy="1200329"/>
          </a:xfrm>
          <a:prstGeom prst="rect">
            <a:avLst/>
          </a:prstGeom>
        </p:spPr>
        <p:txBody>
          <a:bodyPr wrap="square">
            <a:spAutoFit/>
          </a:bodyPr>
          <a:lstStyle/>
          <a:p>
            <a:r>
              <a:rPr lang="en-GB" i="1" dirty="0"/>
              <a:t>"I’m very passionate about Africa, and about Zambia. So I would want to know that whatever it is that I’m working on, at whichever point, should be something that is </a:t>
            </a:r>
            <a:r>
              <a:rPr lang="en-GB" b="1" i="1" dirty="0"/>
              <a:t>making somebody’s life better</a:t>
            </a:r>
            <a:r>
              <a:rPr lang="en-GB" i="1" dirty="0"/>
              <a:t>."(Ronda, 27)</a:t>
            </a:r>
          </a:p>
        </p:txBody>
      </p:sp>
      <p:sp>
        <p:nvSpPr>
          <p:cNvPr id="6" name="Rectangle 5">
            <a:extLst>
              <a:ext uri="{FF2B5EF4-FFF2-40B4-BE49-F238E27FC236}">
                <a16:creationId xmlns:a16="http://schemas.microsoft.com/office/drawing/2014/main" id="{F8B15201-1A2E-4C56-9FDC-BD80E915FB04}"/>
              </a:ext>
            </a:extLst>
          </p:cNvPr>
          <p:cNvSpPr/>
          <p:nvPr/>
        </p:nvSpPr>
        <p:spPr>
          <a:xfrm>
            <a:off x="7772400" y="4651196"/>
            <a:ext cx="4265629" cy="1200329"/>
          </a:xfrm>
          <a:prstGeom prst="rect">
            <a:avLst/>
          </a:prstGeom>
        </p:spPr>
        <p:txBody>
          <a:bodyPr wrap="square">
            <a:spAutoFit/>
          </a:bodyPr>
          <a:lstStyle/>
          <a:p>
            <a:pPr marL="285750" indent="-285750">
              <a:buFont typeface="Arial" panose="020B0604020202020204" pitchFamily="34" charset="0"/>
              <a:buChar char="•"/>
            </a:pPr>
            <a:r>
              <a:rPr lang="en-GB" dirty="0"/>
              <a:t>“I liked the environment, how people think, we are all in the same mind set…</a:t>
            </a:r>
            <a:r>
              <a:rPr lang="en-GB" b="1" dirty="0"/>
              <a:t>Driven, I feel like we’re driven</a:t>
            </a:r>
            <a:r>
              <a:rPr lang="en-GB" dirty="0"/>
              <a:t>.” (Pippa, 30)</a:t>
            </a:r>
          </a:p>
        </p:txBody>
      </p:sp>
    </p:spTree>
    <p:extLst>
      <p:ext uri="{BB962C8B-B14F-4D97-AF65-F5344CB8AC3E}">
        <p14:creationId xmlns:p14="http://schemas.microsoft.com/office/powerpoint/2010/main" val="207448400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365F7-9EAC-4536-BAEB-FF8368353A8F}"/>
              </a:ext>
            </a:extLst>
          </p:cNvPr>
          <p:cNvSpPr>
            <a:spLocks noGrp="1"/>
          </p:cNvSpPr>
          <p:nvPr>
            <p:ph type="title"/>
          </p:nvPr>
        </p:nvSpPr>
        <p:spPr>
          <a:xfrm>
            <a:off x="646111" y="452718"/>
            <a:ext cx="9404723" cy="1400530"/>
          </a:xfrm>
        </p:spPr>
        <p:txBody>
          <a:bodyPr>
            <a:normAutofit/>
          </a:bodyPr>
          <a:lstStyle/>
          <a:p>
            <a:r>
              <a:rPr lang="en-US" altLang="en-US" dirty="0"/>
              <a:t>Tech Hubs as Multiple </a:t>
            </a:r>
            <a:r>
              <a:rPr lang="en-US" altLang="en-US" dirty="0" err="1"/>
              <a:t>Spatialities</a:t>
            </a:r>
            <a:r>
              <a:rPr lang="en-US" altLang="en-US" dirty="0"/>
              <a:t> </a:t>
            </a:r>
          </a:p>
        </p:txBody>
      </p:sp>
      <p:sp>
        <p:nvSpPr>
          <p:cNvPr id="6" name="Content Placeholder 5">
            <a:extLst>
              <a:ext uri="{FF2B5EF4-FFF2-40B4-BE49-F238E27FC236}">
                <a16:creationId xmlns:a16="http://schemas.microsoft.com/office/drawing/2014/main" id="{053EE08B-02E5-4A57-8654-BD6DE5D1CE83}"/>
              </a:ext>
            </a:extLst>
          </p:cNvPr>
          <p:cNvSpPr>
            <a:spLocks noGrp="1"/>
          </p:cNvSpPr>
          <p:nvPr>
            <p:ph idx="1"/>
          </p:nvPr>
        </p:nvSpPr>
        <p:spPr>
          <a:xfrm>
            <a:off x="569270" y="2901365"/>
            <a:ext cx="10832155" cy="4195481"/>
          </a:xfrm>
        </p:spPr>
        <p:txBody>
          <a:bodyPr>
            <a:noAutofit/>
          </a:bodyPr>
          <a:lstStyle/>
          <a:p>
            <a:pPr hangingPunct="0">
              <a:spcAft>
                <a:spcPts val="1200"/>
              </a:spcAft>
            </a:pPr>
            <a:r>
              <a:rPr lang="en-GB" altLang="en-US" dirty="0"/>
              <a:t>Tech hobs are not </a:t>
            </a:r>
            <a:r>
              <a:rPr lang="en-GB" altLang="en-US" dirty="0" err="1"/>
              <a:t>blackboxes</a:t>
            </a:r>
            <a:r>
              <a:rPr lang="en-GB" altLang="en-US" dirty="0"/>
              <a:t> to be transferred across contexts. They need to be unpacked as heterogeneous spaces.</a:t>
            </a:r>
          </a:p>
          <a:p>
            <a:pPr hangingPunct="0">
              <a:spcAft>
                <a:spcPts val="1200"/>
              </a:spcAft>
            </a:pPr>
            <a:r>
              <a:rPr lang="en-GB" altLang="en-US" dirty="0"/>
              <a:t>Embodies power geometry and embedded in the global discourse of innovation, while enacting different narratives, and performed through local social processes and situated identities.</a:t>
            </a:r>
          </a:p>
          <a:p>
            <a:pPr hangingPunct="0">
              <a:spcAft>
                <a:spcPts val="1200"/>
              </a:spcAft>
            </a:pPr>
            <a:r>
              <a:rPr lang="en-GB" dirty="0"/>
              <a:t>Tech hubs are dynamic spaces that are evolving and becoming</a:t>
            </a:r>
          </a:p>
          <a:p>
            <a:pPr hangingPunct="0">
              <a:spcAft>
                <a:spcPts val="1200"/>
              </a:spcAft>
            </a:pPr>
            <a:r>
              <a:rPr lang="en-GB" altLang="en-US" dirty="0"/>
              <a:t>Important to recognise the multiplicity and </a:t>
            </a:r>
            <a:r>
              <a:rPr lang="en-US" altLang="en-US" dirty="0"/>
              <a:t>coexisting narratives of tech hubs </a:t>
            </a:r>
            <a:r>
              <a:rPr lang="en-GB" altLang="en-US" dirty="0"/>
              <a:t>as enacted spaces, and be open to heterogeneous possibilities and trajectories.</a:t>
            </a:r>
          </a:p>
        </p:txBody>
      </p:sp>
      <p:sp>
        <p:nvSpPr>
          <p:cNvPr id="8" name="Rectangle 7">
            <a:extLst>
              <a:ext uri="{FF2B5EF4-FFF2-40B4-BE49-F238E27FC236}">
                <a16:creationId xmlns:a16="http://schemas.microsoft.com/office/drawing/2014/main" id="{E03AF12D-77E9-42FA-8949-EA9C872EFB2A}"/>
              </a:ext>
            </a:extLst>
          </p:cNvPr>
          <p:cNvSpPr/>
          <p:nvPr/>
        </p:nvSpPr>
        <p:spPr>
          <a:xfrm>
            <a:off x="2256384" y="1751828"/>
            <a:ext cx="9297680" cy="830997"/>
          </a:xfrm>
          <a:prstGeom prst="rect">
            <a:avLst/>
          </a:prstGeom>
        </p:spPr>
        <p:txBody>
          <a:bodyPr wrap="square">
            <a:spAutoFit/>
          </a:bodyPr>
          <a:lstStyle/>
          <a:p>
            <a:pPr algn="r" hangingPunct="0">
              <a:spcAft>
                <a:spcPts val="1200"/>
              </a:spcAft>
            </a:pPr>
            <a:r>
              <a:rPr lang="en-GB" altLang="en-US" sz="2400" b="1" dirty="0"/>
              <a:t>“representation of space” vs “space of representations” </a:t>
            </a:r>
            <a:r>
              <a:rPr lang="en-GB" altLang="en-US" sz="2400" dirty="0"/>
              <a:t>(</a:t>
            </a:r>
            <a:r>
              <a:rPr lang="en-GB" dirty="0"/>
              <a:t>(Lefebvre, 1991)</a:t>
            </a:r>
            <a:endParaRPr lang="en-GB" altLang="en-US" sz="2400" dirty="0"/>
          </a:p>
        </p:txBody>
      </p:sp>
    </p:spTree>
    <p:extLst>
      <p:ext uri="{BB962C8B-B14F-4D97-AF65-F5344CB8AC3E}">
        <p14:creationId xmlns:p14="http://schemas.microsoft.com/office/powerpoint/2010/main" val="34276002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1613</TotalTime>
  <Words>3476</Words>
  <Application>Microsoft Office PowerPoint</Application>
  <PresentationFormat>Widescreen</PresentationFormat>
  <Paragraphs>216</Paragraphs>
  <Slides>22</Slides>
  <Notes>18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Bebas</vt:lpstr>
      <vt:lpstr>メイリオ</vt:lpstr>
      <vt:lpstr>MS PGothic</vt:lpstr>
      <vt:lpstr>Arial</vt:lpstr>
      <vt:lpstr>Calibri</vt:lpstr>
      <vt:lpstr>Century Gothic</vt:lpstr>
      <vt:lpstr>Corbel</vt:lpstr>
      <vt:lpstr>Helvetica</vt:lpstr>
      <vt:lpstr>Times New Roman</vt:lpstr>
      <vt:lpstr>Verdana</vt:lpstr>
      <vt:lpstr>Wingdings 3</vt:lpstr>
      <vt:lpstr>Ion</vt:lpstr>
      <vt:lpstr>Tech Hubs and Development </vt:lpstr>
      <vt:lpstr>PowerPoint Presentation</vt:lpstr>
      <vt:lpstr>PowerPoint Presentation</vt:lpstr>
      <vt:lpstr>PowerPoint Presentation</vt:lpstr>
      <vt:lpstr>PowerPoint Presentation</vt:lpstr>
      <vt:lpstr>PowerPoint Presentation</vt:lpstr>
      <vt:lpstr>Unpacking the Spaces of Tech Hubs</vt:lpstr>
      <vt:lpstr>Space</vt:lpstr>
      <vt:lpstr>Doreen Massey</vt:lpstr>
      <vt:lpstr>Space and Development</vt:lpstr>
      <vt:lpstr>Case Studies: London and Lusaka Hubs</vt:lpstr>
      <vt:lpstr>Positionality in the global economic system</vt:lpstr>
      <vt:lpstr>London</vt:lpstr>
      <vt:lpstr>The Hub as an organisational space </vt:lpstr>
      <vt:lpstr>The Hubs as a Physical/ Material Space (London)</vt:lpstr>
      <vt:lpstr>The Hub as Lived Experience</vt:lpstr>
      <vt:lpstr>Lusaka Hub</vt:lpstr>
      <vt:lpstr>The Hub as an organisational space</vt:lpstr>
      <vt:lpstr>The Hub as a physical/material space</vt:lpstr>
      <vt:lpstr>The Hub as lived experience</vt:lpstr>
      <vt:lpstr>The Hub as lived experience</vt:lpstr>
      <vt:lpstr>Tech Hubs as Multiple Spatialities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Yingqin Zheng</dc:creator>
  <cp:lastModifiedBy>Zheng, Yingqin</cp:lastModifiedBy>
  <cp:revision>89</cp:revision>
  <dcterms:created xsi:type="dcterms:W3CDTF">2018-04-08T18:33:26Z</dcterms:created>
  <dcterms:modified xsi:type="dcterms:W3CDTF">2018-04-11T00:08:09Z</dcterms:modified>
</cp:coreProperties>
</file>