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72574" autoAdjust="0"/>
  </p:normalViewPr>
  <p:slideViewPr>
    <p:cSldViewPr snapToGrid="0">
      <p:cViewPr varScale="1">
        <p:scale>
          <a:sx n="44" d="100"/>
          <a:sy n="44" d="100"/>
        </p:scale>
        <p:origin x="106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76A2C-261C-473B-A0A4-67485CBF011B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7D1D9-5D65-4A62-A62F-631C4B4B76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11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my research</a:t>
            </a:r>
            <a:r>
              <a:rPr lang="en-US" baseline="0" dirty="0" smtClean="0"/>
              <a:t> interest is on how we can design technology to support and enhance social impact, I am going to focus on what we need to focus on in terms of design. Of platform economy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97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Nothing </a:t>
            </a:r>
            <a:r>
              <a:rPr lang="en-US" sz="1200" b="1" i="1" dirty="0" smtClean="0"/>
              <a:t>inherently</a:t>
            </a:r>
            <a:r>
              <a:rPr lang="en-US" sz="1200" dirty="0" smtClean="0"/>
              <a:t> exploitative:</a:t>
            </a:r>
            <a:r>
              <a:rPr lang="en-US" sz="1200" baseline="0" dirty="0" smtClean="0"/>
              <a:t> </a:t>
            </a:r>
            <a:r>
              <a:rPr lang="en-US" dirty="0" smtClean="0"/>
              <a:t>Great power in</a:t>
            </a:r>
            <a:r>
              <a:rPr lang="en-US" baseline="0" dirty="0" smtClean="0"/>
              <a:t> the aggregation of work that is the platform economy</a:t>
            </a:r>
          </a:p>
          <a:p>
            <a:endParaRPr lang="en-US" baseline="0" dirty="0" smtClean="0"/>
          </a:p>
          <a:p>
            <a:r>
              <a:rPr lang="en-US" sz="1200" dirty="0" smtClean="0"/>
              <a:t>Our</a:t>
            </a:r>
            <a:r>
              <a:rPr lang="en-US" sz="1200" baseline="0" dirty="0" smtClean="0"/>
              <a:t> most important research question therefore should be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977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ts val="2600"/>
              </a:lnSpc>
              <a:spcAft>
                <a:spcPts val="100"/>
              </a:spcAft>
            </a:pPr>
            <a:r>
              <a:rPr lang="en-US" sz="2000" dirty="0" smtClean="0"/>
              <a:t>Designing fair algorithmic management</a:t>
            </a:r>
          </a:p>
          <a:p>
            <a:pPr lvl="2">
              <a:lnSpc>
                <a:spcPts val="2600"/>
              </a:lnSpc>
              <a:spcAft>
                <a:spcPts val="100"/>
              </a:spcAft>
            </a:pPr>
            <a:r>
              <a:rPr lang="en-US" sz="1800" dirty="0" smtClean="0"/>
              <a:t>Take the workers perspective to do this</a:t>
            </a:r>
          </a:p>
          <a:p>
            <a:pPr lvl="2">
              <a:lnSpc>
                <a:spcPts val="2600"/>
              </a:lnSpc>
              <a:spcAft>
                <a:spcPts val="100"/>
              </a:spcAft>
            </a:pPr>
            <a:endParaRPr lang="en-US" sz="1800" dirty="0" smtClean="0"/>
          </a:p>
          <a:p>
            <a:pPr marL="914400" marR="0" lvl="2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Bigger picture or (data intelligence) in </a:t>
            </a:r>
            <a:r>
              <a:rPr lang="en-GB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Parminder’s</a:t>
            </a:r>
            <a:r>
              <a:rPr lang="en-GB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terms</a:t>
            </a:r>
          </a:p>
          <a:p>
            <a:pPr lvl="2">
              <a:lnSpc>
                <a:spcPts val="2600"/>
              </a:lnSpc>
              <a:spcAft>
                <a:spcPts val="100"/>
              </a:spcAft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13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ts val="2600"/>
              </a:lnSpc>
              <a:spcAft>
                <a:spcPts val="100"/>
              </a:spcAft>
            </a:pPr>
            <a:r>
              <a:rPr lang="en-US" sz="2000" dirty="0" smtClean="0"/>
              <a:t>Current algorithmic management</a:t>
            </a:r>
            <a:r>
              <a:rPr lang="en-US" sz="2000" baseline="0" dirty="0" smtClean="0"/>
              <a:t> leaves a lot to be desired</a:t>
            </a:r>
            <a:endParaRPr lang="en-US" sz="2000" dirty="0" smtClean="0"/>
          </a:p>
          <a:p>
            <a:pPr lvl="1">
              <a:lnSpc>
                <a:spcPts val="2600"/>
              </a:lnSpc>
              <a:spcAft>
                <a:spcPts val="100"/>
              </a:spcAft>
            </a:pPr>
            <a:endParaRPr lang="en-US" sz="2000" dirty="0" smtClean="0"/>
          </a:p>
          <a:p>
            <a:pPr lvl="1">
              <a:lnSpc>
                <a:spcPts val="2600"/>
              </a:lnSpc>
              <a:spcAft>
                <a:spcPts val="100"/>
              </a:spcAft>
            </a:pPr>
            <a:r>
              <a:rPr lang="en-US" sz="2000" dirty="0" smtClean="0"/>
              <a:t>Designing fair algorithmic management</a:t>
            </a:r>
          </a:p>
          <a:p>
            <a:pPr lvl="2">
              <a:lnSpc>
                <a:spcPts val="2600"/>
              </a:lnSpc>
              <a:spcAft>
                <a:spcPts val="100"/>
              </a:spcAft>
            </a:pPr>
            <a:r>
              <a:rPr lang="en-US" sz="1800" dirty="0" smtClean="0"/>
              <a:t>Take the workers perspective to do this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840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Responsibility – even if your workers are contractually not your employees, platforms still have responsibility</a:t>
            </a:r>
            <a:r>
              <a:rPr lang="en-US" baseline="0" dirty="0" smtClean="0"/>
              <a:t> for them – for their actions and their welfare. This needs to be built in to the system, pure ‘market forces’ will not hack it</a:t>
            </a:r>
          </a:p>
          <a:p>
            <a:endParaRPr lang="en-US" baseline="0" dirty="0" smtClean="0"/>
          </a:p>
          <a:p>
            <a:r>
              <a:rPr lang="en-US" baseline="0" dirty="0" smtClean="0"/>
              <a:t>Current platform design typically uses platforms to control and constrain their workers – this sets up a costly and unpleasant adversarial model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487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7D1D9-5D65-4A62-A62F-631C4B4B76B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64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30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13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869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47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557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81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93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308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30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71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142BD-2E19-4A54-B553-5CA0B420D5A0}" type="datetimeFigureOut">
              <a:rPr lang="en-GB" smtClean="0"/>
              <a:t>11/04/2018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3423D-7C24-47AA-ADA4-8274ED1DD3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8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8"/>
          <a:stretch/>
        </p:blipFill>
        <p:spPr>
          <a:xfrm>
            <a:off x="-1371599" y="0"/>
            <a:ext cx="135636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56666" y="2307771"/>
            <a:ext cx="9144000" cy="810305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Designing the digital economy 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483439" y="3429000"/>
            <a:ext cx="4898571" cy="1155019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Future research directions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Jacki O’Neill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4905"/>
            <a:ext cx="12191999" cy="9167812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outerShdw blurRad="50800" dist="50800" dir="5400000" algn="ctr" rotWithShape="0">
              <a:srgbClr val="000000">
                <a:alpha val="34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4286" y="996497"/>
            <a:ext cx="10515600" cy="712560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Future research priorities for platform economies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4286" y="2166258"/>
            <a:ext cx="8490857" cy="4376057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Nothing </a:t>
            </a:r>
            <a:r>
              <a:rPr lang="en-US" sz="3200" b="1" i="1" dirty="0">
                <a:solidFill>
                  <a:schemeClr val="bg1"/>
                </a:solidFill>
              </a:rPr>
              <a:t>inherently</a:t>
            </a:r>
            <a:r>
              <a:rPr lang="en-US" sz="3200" dirty="0">
                <a:solidFill>
                  <a:schemeClr val="bg1"/>
                </a:solidFill>
              </a:rPr>
              <a:t> exploitative in platform </a:t>
            </a:r>
            <a:r>
              <a:rPr lang="en-US" sz="3200" dirty="0" smtClean="0">
                <a:solidFill>
                  <a:schemeClr val="bg1"/>
                </a:solidFill>
              </a:rPr>
              <a:t>economy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What does it mean to create platforms which are </a:t>
            </a:r>
            <a:r>
              <a:rPr lang="en-US" sz="3200" i="1" dirty="0" smtClean="0">
                <a:solidFill>
                  <a:schemeClr val="bg1"/>
                </a:solidFill>
              </a:rPr>
              <a:t>equitable by design?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1">
              <a:lnSpc>
                <a:spcPts val="26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2800" dirty="0" smtClean="0">
                <a:solidFill>
                  <a:schemeClr val="bg1"/>
                </a:solidFill>
              </a:rPr>
              <a:t>Conceptual: What is equitable? Fair? Feminist? How do we fit such concepts with ‘market forces’? </a:t>
            </a:r>
          </a:p>
          <a:p>
            <a:pPr lvl="1">
              <a:lnSpc>
                <a:spcPts val="26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2800" dirty="0" smtClean="0">
                <a:solidFill>
                  <a:schemeClr val="bg1"/>
                </a:solidFill>
              </a:rPr>
              <a:t>Practically: Designing </a:t>
            </a:r>
            <a:r>
              <a:rPr lang="en-US" sz="2800" dirty="0">
                <a:solidFill>
                  <a:schemeClr val="bg1"/>
                </a:solidFill>
              </a:rPr>
              <a:t>for three </a:t>
            </a:r>
            <a:r>
              <a:rPr lang="en-US" sz="2800" dirty="0" smtClean="0">
                <a:solidFill>
                  <a:schemeClr val="bg1"/>
                </a:solidFill>
              </a:rPr>
              <a:t>perspectives (</a:t>
            </a:r>
            <a:r>
              <a:rPr lang="en-US" sz="3200" dirty="0" smtClean="0">
                <a:solidFill>
                  <a:schemeClr val="bg1"/>
                </a:solidFill>
              </a:rPr>
              <a:t>w</a:t>
            </a:r>
            <a:r>
              <a:rPr lang="en-US" sz="2800" dirty="0" smtClean="0">
                <a:solidFill>
                  <a:schemeClr val="bg1"/>
                </a:solidFill>
              </a:rPr>
              <a:t>orker, p</a:t>
            </a:r>
            <a:r>
              <a:rPr lang="en-US" sz="2800" dirty="0" smtClean="0">
                <a:solidFill>
                  <a:schemeClr val="bg1"/>
                </a:solidFill>
              </a:rPr>
              <a:t>latform, customer/’employer’)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8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9743" y="104779"/>
            <a:ext cx="8841473" cy="821418"/>
          </a:xfrm>
        </p:spPr>
        <p:txBody>
          <a:bodyPr>
            <a:noAutofit/>
          </a:bodyPr>
          <a:lstStyle/>
          <a:p>
            <a:r>
              <a:rPr lang="en-US" sz="3600" dirty="0" smtClean="0"/>
              <a:t>Worker perspective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1629" y="1674356"/>
            <a:ext cx="6738257" cy="4579483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spcAft>
                <a:spcPts val="100"/>
              </a:spcAft>
              <a:buNone/>
            </a:pPr>
            <a:r>
              <a:rPr lang="en-US" sz="3200" dirty="0" smtClean="0"/>
              <a:t>Workers value flexibility and independence, but current tools restrict both</a:t>
            </a:r>
          </a:p>
          <a:p>
            <a:pPr marL="0" indent="0">
              <a:lnSpc>
                <a:spcPts val="2600"/>
              </a:lnSpc>
              <a:spcAft>
                <a:spcPts val="100"/>
              </a:spcAft>
              <a:buNone/>
            </a:pPr>
            <a:r>
              <a:rPr lang="en-US" sz="3200" dirty="0" smtClean="0"/>
              <a:t>Each platform is a silo and rarely enable workers to access ‘bigger picture’</a:t>
            </a:r>
          </a:p>
          <a:p>
            <a:pPr marL="0" indent="0">
              <a:lnSpc>
                <a:spcPts val="2600"/>
              </a:lnSpc>
              <a:spcAft>
                <a:spcPts val="100"/>
              </a:spcAft>
              <a:buNone/>
            </a:pPr>
            <a:r>
              <a:rPr lang="en-US" sz="3200" dirty="0" smtClean="0"/>
              <a:t>How can we promote greater independence and flexibility?</a:t>
            </a:r>
          </a:p>
          <a:p>
            <a:pPr lvl="1">
              <a:lnSpc>
                <a:spcPts val="2600"/>
              </a:lnSpc>
              <a:spcAft>
                <a:spcPts val="100"/>
              </a:spcAft>
            </a:pPr>
            <a:r>
              <a:rPr lang="en-US" sz="2800" dirty="0" smtClean="0"/>
              <a:t>Platform agnostic tools for workers to escape the </a:t>
            </a:r>
            <a:r>
              <a:rPr lang="en-US" sz="2800" dirty="0" err="1" smtClean="0"/>
              <a:t>slios</a:t>
            </a:r>
            <a:r>
              <a:rPr lang="en-US" sz="2800" dirty="0" smtClean="0"/>
              <a:t>, understand markets they work in and career development</a:t>
            </a:r>
          </a:p>
          <a:p>
            <a:pPr lvl="1">
              <a:lnSpc>
                <a:spcPts val="2600"/>
              </a:lnSpc>
              <a:spcAft>
                <a:spcPts val="100"/>
              </a:spcAft>
            </a:pPr>
            <a:r>
              <a:rPr lang="en-US" sz="2800" dirty="0" smtClean="0"/>
              <a:t>Data ownership</a:t>
            </a:r>
          </a:p>
        </p:txBody>
      </p:sp>
      <p:sp>
        <p:nvSpPr>
          <p:cNvPr id="2" name="Rectangle 1"/>
          <p:cNvSpPr/>
          <p:nvPr/>
        </p:nvSpPr>
        <p:spPr>
          <a:xfrm>
            <a:off x="630554" y="836210"/>
            <a:ext cx="6748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So far largely (and deliberately) ignored</a:t>
            </a:r>
            <a:endParaRPr lang="en-GB" sz="3200" dirty="0">
              <a:solidFill>
                <a:srgbClr val="7030A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93" y="0"/>
            <a:ext cx="4730330" cy="35477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94" y="3310251"/>
            <a:ext cx="4730330" cy="354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7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9743" y="104779"/>
            <a:ext cx="8841473" cy="821418"/>
          </a:xfrm>
        </p:spPr>
        <p:txBody>
          <a:bodyPr>
            <a:noAutofit/>
          </a:bodyPr>
          <a:lstStyle/>
          <a:p>
            <a:r>
              <a:rPr lang="en-US" sz="3600" dirty="0" smtClean="0"/>
              <a:t>Worker perspective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63486"/>
            <a:ext cx="6531429" cy="417172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r>
              <a:rPr lang="en-US" sz="3600" dirty="0" smtClean="0"/>
              <a:t>Understanding algorithmic management (advantages and limits)</a:t>
            </a:r>
            <a:endParaRPr lang="en-US" sz="3600" dirty="0" smtClean="0"/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US" sz="3200" dirty="0" smtClean="0"/>
              <a:t>Designing fair algorithmic management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US" sz="3200" dirty="0" smtClean="0"/>
              <a:t>Designing for worker agency and individuality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endParaRPr lang="en-US" sz="3200" dirty="0" smtClean="0"/>
          </a:p>
          <a:p>
            <a:pPr marL="0" indent="0">
              <a:lnSpc>
                <a:spcPts val="2600"/>
              </a:lnSpc>
              <a:spcAft>
                <a:spcPts val="100"/>
              </a:spcAft>
              <a:buNone/>
            </a:pPr>
            <a:r>
              <a:rPr lang="en-US" sz="3600" dirty="0" smtClean="0"/>
              <a:t>Designing for collective action</a:t>
            </a:r>
            <a:endParaRPr lang="en-US" sz="3600" dirty="0" smtClean="0"/>
          </a:p>
          <a:p>
            <a:pPr lvl="1">
              <a:lnSpc>
                <a:spcPts val="2600"/>
              </a:lnSpc>
            </a:pP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759607" y="792667"/>
            <a:ext cx="6748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So far largely (and deliberately) ignored</a:t>
            </a:r>
            <a:endParaRPr lang="en-GB" sz="3200" dirty="0">
              <a:solidFill>
                <a:srgbClr val="7030A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942" y="3385457"/>
            <a:ext cx="4630057" cy="34725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942" y="0"/>
            <a:ext cx="4640227" cy="348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6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ts val="2600"/>
              </a:lnSpc>
            </a:pPr>
            <a:r>
              <a:rPr lang="en-US" dirty="0" smtClean="0"/>
              <a:t>Platform perspective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1478" y="1219847"/>
            <a:ext cx="6055159" cy="4727575"/>
          </a:xfrm>
        </p:spPr>
        <p:txBody>
          <a:bodyPr>
            <a:noAutofit/>
          </a:bodyPr>
          <a:lstStyle/>
          <a:p>
            <a:pPr lvl="1">
              <a:lnSpc>
                <a:spcPts val="2600"/>
              </a:lnSpc>
            </a:pP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How to ‘build in’ (technical and policy) responsibility 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Counteract adversarial model: tech control and constrain</a:t>
            </a:r>
          </a:p>
          <a:p>
            <a:pPr lvl="1">
              <a:lnSpc>
                <a:spcPts val="2600"/>
              </a:lnSpc>
            </a:pPr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7596547" y="365125"/>
            <a:ext cx="4196720" cy="2947282"/>
            <a:chOff x="498363" y="204716"/>
            <a:chExt cx="6011619" cy="3731519"/>
          </a:xfrm>
        </p:grpSpPr>
        <p:sp>
          <p:nvSpPr>
            <p:cNvPr id="8" name="Rectangle 7"/>
            <p:cNvSpPr/>
            <p:nvPr/>
          </p:nvSpPr>
          <p:spPr>
            <a:xfrm>
              <a:off x="498363" y="204716"/>
              <a:ext cx="6011619" cy="3731519"/>
            </a:xfrm>
            <a:prstGeom prst="rect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831302" y="586189"/>
              <a:ext cx="5431809" cy="3228959"/>
              <a:chOff x="0" y="1291773"/>
              <a:chExt cx="5824187" cy="2148114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320801"/>
                <a:ext cx="3499910" cy="2119086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5111" y="1291773"/>
                <a:ext cx="2629076" cy="899885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5110" y="2220686"/>
                <a:ext cx="2629077" cy="1087984"/>
              </a:xfrm>
              <a:prstGeom prst="rect">
                <a:avLst/>
              </a:prstGeom>
            </p:spPr>
          </p:pic>
        </p:grpSp>
      </p:grpSp>
      <p:grpSp>
        <p:nvGrpSpPr>
          <p:cNvPr id="13" name="Group 12"/>
          <p:cNvGrpSpPr/>
          <p:nvPr/>
        </p:nvGrpSpPr>
        <p:grpSpPr>
          <a:xfrm>
            <a:off x="648519" y="3731710"/>
            <a:ext cx="4197880" cy="2947282"/>
            <a:chOff x="6576913" y="136478"/>
            <a:chExt cx="5351230" cy="373143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46102" y="375753"/>
              <a:ext cx="4726675" cy="325276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6576913" y="136478"/>
              <a:ext cx="5351230" cy="3731431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66309" y="3731710"/>
            <a:ext cx="4260476" cy="2947282"/>
            <a:chOff x="226216" y="4045501"/>
            <a:chExt cx="4700626" cy="3365233"/>
          </a:xfrm>
        </p:grpSpPr>
        <p:grpSp>
          <p:nvGrpSpPr>
            <p:cNvPr id="17" name="Group 16"/>
            <p:cNvGrpSpPr/>
            <p:nvPr/>
          </p:nvGrpSpPr>
          <p:grpSpPr>
            <a:xfrm>
              <a:off x="357847" y="4065149"/>
              <a:ext cx="4432228" cy="3151572"/>
              <a:chOff x="2639132" y="2760457"/>
              <a:chExt cx="3770681" cy="2809415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3926" y="2760457"/>
                <a:ext cx="3745887" cy="2809415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9132" y="2760457"/>
                <a:ext cx="3770681" cy="1330330"/>
              </a:xfrm>
              <a:prstGeom prst="rect">
                <a:avLst/>
              </a:prstGeom>
            </p:spPr>
          </p:pic>
        </p:grpSp>
        <p:sp>
          <p:nvSpPr>
            <p:cNvPr id="18" name="Rectangle 17"/>
            <p:cNvSpPr/>
            <p:nvPr/>
          </p:nvSpPr>
          <p:spPr>
            <a:xfrm>
              <a:off x="226216" y="4045501"/>
              <a:ext cx="4700626" cy="3365233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727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ts val="2600"/>
              </a:lnSpc>
            </a:pPr>
            <a:r>
              <a:rPr lang="en-US" dirty="0" smtClean="0"/>
              <a:t>Customer/employer perspective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1542596"/>
            <a:ext cx="6335486" cy="4727575"/>
          </a:xfrm>
        </p:spPr>
        <p:txBody>
          <a:bodyPr>
            <a:noAutofit/>
          </a:bodyPr>
          <a:lstStyle/>
          <a:p>
            <a:pPr lvl="1">
              <a:lnSpc>
                <a:spcPts val="2600"/>
              </a:lnSpc>
            </a:pPr>
            <a:endParaRPr lang="en-US" dirty="0" smtClean="0"/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Supporting digital inclusion by designing platforms to benefit </a:t>
            </a:r>
            <a:r>
              <a:rPr lang="en-US" dirty="0" err="1" smtClean="0"/>
              <a:t>marginalised</a:t>
            </a:r>
            <a:r>
              <a:rPr lang="en-US" dirty="0" smtClean="0"/>
              <a:t> communities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E.g. accessibility</a:t>
            </a:r>
          </a:p>
          <a:p>
            <a:pPr lvl="1">
              <a:lnSpc>
                <a:spcPts val="2600"/>
              </a:lnSpc>
            </a:pPr>
            <a:endParaRPr lang="en-US" dirty="0" smtClean="0"/>
          </a:p>
          <a:p>
            <a:pPr marL="0" indent="0">
              <a:lnSpc>
                <a:spcPts val="2600"/>
              </a:lnSpc>
              <a:buNone/>
            </a:pPr>
            <a:r>
              <a:rPr lang="en-US" dirty="0" smtClean="0"/>
              <a:t>Enable relationships 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Both workers and customers are individuals</a:t>
            </a:r>
            <a:endParaRPr lang="en-GB" dirty="0" smtClean="0"/>
          </a:p>
          <a:p>
            <a:pPr lvl="1">
              <a:lnSpc>
                <a:spcPts val="2600"/>
              </a:lnSpc>
            </a:pPr>
            <a:r>
              <a:rPr lang="en-US" dirty="0" smtClean="0"/>
              <a:t>Relationship-based crowdsourcing beneficial for both worker and ‘employer’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486" y="3363189"/>
            <a:ext cx="4713514" cy="34948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882" y="0"/>
            <a:ext cx="2849118" cy="384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4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398</Words>
  <Application>Microsoft Office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Designing the digital economy </vt:lpstr>
      <vt:lpstr>Future research priorities for platform economies</vt:lpstr>
      <vt:lpstr>Worker perspective</vt:lpstr>
      <vt:lpstr>Worker perspective</vt:lpstr>
      <vt:lpstr>Platform perspective</vt:lpstr>
      <vt:lpstr>Customer/employer perspective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research priorities </dc:title>
  <dc:creator>Jacki O'Neill</dc:creator>
  <cp:lastModifiedBy>Jacki O'Neill</cp:lastModifiedBy>
  <cp:revision>57</cp:revision>
  <dcterms:created xsi:type="dcterms:W3CDTF">2018-04-11T08:02:54Z</dcterms:created>
  <dcterms:modified xsi:type="dcterms:W3CDTF">2018-04-12T10:30:30Z</dcterms:modified>
</cp:coreProperties>
</file>