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2" r:id="rId2"/>
    <p:sldId id="331" r:id="rId3"/>
    <p:sldId id="345" r:id="rId4"/>
    <p:sldId id="306" r:id="rId5"/>
    <p:sldId id="346" r:id="rId6"/>
    <p:sldId id="348" r:id="rId7"/>
    <p:sldId id="304" r:id="rId8"/>
    <p:sldId id="307" r:id="rId9"/>
    <p:sldId id="308" r:id="rId10"/>
    <p:sldId id="310" r:id="rId11"/>
    <p:sldId id="324" r:id="rId12"/>
    <p:sldId id="314" r:id="rId13"/>
    <p:sldId id="316" r:id="rId14"/>
    <p:sldId id="317" r:id="rId15"/>
    <p:sldId id="322" r:id="rId16"/>
    <p:sldId id="321" r:id="rId17"/>
    <p:sldId id="319" r:id="rId18"/>
    <p:sldId id="318" r:id="rId19"/>
    <p:sldId id="328" r:id="rId20"/>
    <p:sldId id="342" r:id="rId21"/>
    <p:sldId id="341" r:id="rId22"/>
    <p:sldId id="344" r:id="rId23"/>
    <p:sldId id="338" r:id="rId24"/>
    <p:sldId id="339" r:id="rId25"/>
    <p:sldId id="333" r:id="rId26"/>
    <p:sldId id="334" r:id="rId27"/>
    <p:sldId id="336" r:id="rId28"/>
    <p:sldId id="343" r:id="rId29"/>
    <p:sldId id="34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9" d="100"/>
          <a:sy n="89" d="100"/>
        </p:scale>
        <p:origin x="43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13BFA7-9C57-4984-AC57-D86D071F147E}" type="datetimeFigureOut">
              <a:rPr lang="en-US" smtClean="0"/>
              <a:t>4/12/2018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4245614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13BFA7-9C57-4984-AC57-D86D071F147E}" type="datetimeFigureOut">
              <a:rPr lang="en-US" smtClean="0"/>
              <a:t>4/12/2018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1149438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13BFA7-9C57-4984-AC57-D86D071F147E}" type="datetimeFigureOut">
              <a:rPr lang="en-US" smtClean="0"/>
              <a:t>4/12/2018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1667137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13BFA7-9C57-4984-AC57-D86D071F147E}" type="datetimeFigureOut">
              <a:rPr lang="en-US" smtClean="0"/>
              <a:t>4/12/2018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280230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13BFA7-9C57-4984-AC57-D86D071F147E}" type="datetimeFigureOut">
              <a:rPr lang="en-US" smtClean="0"/>
              <a:t>4/12/2018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211753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13BFA7-9C57-4984-AC57-D86D071F147E}" type="datetimeFigureOut">
              <a:rPr lang="en-US" smtClean="0"/>
              <a:t>4/12/2018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309450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13BFA7-9C57-4984-AC57-D86D071F147E}" type="datetimeFigureOut">
              <a:rPr lang="en-US" smtClean="0"/>
              <a:t>4/12/2018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3568484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13BFA7-9C57-4984-AC57-D86D071F147E}" type="datetimeFigureOut">
              <a:rPr lang="en-US" smtClean="0"/>
              <a:t>4/12/2018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228982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13BFA7-9C57-4984-AC57-D86D071F147E}" type="datetimeFigureOut">
              <a:rPr lang="en-US" smtClean="0"/>
              <a:t>4/12/2018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4105235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13BFA7-9C57-4984-AC57-D86D071F147E}" type="datetimeFigureOut">
              <a:rPr lang="en-US" smtClean="0"/>
              <a:t>4/12/2018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16781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13BFA7-9C57-4984-AC57-D86D071F147E}" type="datetimeFigureOut">
              <a:rPr lang="en-US" smtClean="0"/>
              <a:t>4/12/2018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994DF-4692-435A-96CF-4ACD365A05A1}" type="slidenum">
              <a:rPr lang="en-US" smtClean="0"/>
              <a:t>‹#›</a:t>
            </a:fld>
            <a:endParaRPr lang="en-US"/>
          </a:p>
        </p:txBody>
      </p:sp>
    </p:spTree>
    <p:extLst>
      <p:ext uri="{BB962C8B-B14F-4D97-AF65-F5344CB8AC3E}">
        <p14:creationId xmlns:p14="http://schemas.microsoft.com/office/powerpoint/2010/main" val="3850492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3BFA7-9C57-4984-AC57-D86D071F147E}" type="datetimeFigureOut">
              <a:rPr lang="en-US" smtClean="0"/>
              <a:t>4/12/2018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A994DF-4692-435A-96CF-4ACD365A05A1}" type="slidenum">
              <a:rPr lang="en-US" smtClean="0"/>
              <a:t>‹#›</a:t>
            </a:fld>
            <a:endParaRPr lang="en-US"/>
          </a:p>
        </p:txBody>
      </p:sp>
    </p:spTree>
    <p:extLst>
      <p:ext uri="{BB962C8B-B14F-4D97-AF65-F5344CB8AC3E}">
        <p14:creationId xmlns:p14="http://schemas.microsoft.com/office/powerpoint/2010/main" val="266098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iafrikan.co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blogs.worldbank.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blogs.worldbank.org/" TargetMode="External"/><Relationship Id="rId2" Type="http://schemas.openxmlformats.org/officeDocument/2006/relationships/hyperlink" Target="https://www.africaresearchinstitute.org/newsite/publications/kenya-failing-create-decent-jobs/" TargetMode="External"/><Relationship Id="rId1" Type="http://schemas.openxmlformats.org/officeDocument/2006/relationships/slideLayout" Target="../slideLayouts/slideLayout2.xml"/><Relationship Id="rId6" Type="http://schemas.openxmlformats.org/officeDocument/2006/relationships/hyperlink" Target="http://ilabour.oii.ox.ac.uk/where-are-online-workers-located-the-international-division-of-digital-gig-work/" TargetMode="External"/><Relationship Id="rId5" Type="http://schemas.openxmlformats.org/officeDocument/2006/relationships/hyperlink" Target="https://www.iafrikan.com/" TargetMode="External"/><Relationship Id="rId4" Type="http://schemas.openxmlformats.org/officeDocument/2006/relationships/hyperlink" Target="https://www.businessdailyafrica.com/"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b="1" dirty="0"/>
              <a:t>T</a:t>
            </a:r>
            <a:r>
              <a:rPr lang="en-US" sz="4800" b="1" dirty="0" smtClean="0"/>
              <a:t>he developmental </a:t>
            </a:r>
            <a:r>
              <a:rPr lang="en-US" sz="4800" b="1" dirty="0" smtClean="0"/>
              <a:t>state and </a:t>
            </a:r>
            <a:br>
              <a:rPr lang="en-US" sz="4800" b="1" dirty="0" smtClean="0"/>
            </a:br>
            <a:r>
              <a:rPr lang="en-US" sz="4800" b="1" dirty="0" smtClean="0"/>
              <a:t>the </a:t>
            </a:r>
            <a:r>
              <a:rPr lang="en-US" sz="4800" b="1" dirty="0" smtClean="0"/>
              <a:t>platform economy</a:t>
            </a:r>
            <a:endParaRPr lang="en-US" sz="4800" b="1" dirty="0"/>
          </a:p>
        </p:txBody>
      </p:sp>
      <p:sp>
        <p:nvSpPr>
          <p:cNvPr id="3" name="Content Placeholder 2"/>
          <p:cNvSpPr>
            <a:spLocks noGrp="1"/>
          </p:cNvSpPr>
          <p:nvPr>
            <p:ph idx="1"/>
          </p:nvPr>
        </p:nvSpPr>
        <p:spPr/>
        <p:txBody>
          <a:bodyPr/>
          <a:lstStyle/>
          <a:p>
            <a:pPr marL="0" indent="0">
              <a:buNone/>
            </a:pPr>
            <a:r>
              <a:rPr lang="en-US" dirty="0" smtClean="0"/>
              <a:t>  </a:t>
            </a:r>
            <a:endParaRPr lang="en-US" dirty="0" smtClean="0"/>
          </a:p>
          <a:p>
            <a:pPr marL="0" indent="0">
              <a:buNone/>
            </a:pPr>
            <a:endParaRPr lang="en-US" dirty="0" smtClean="0"/>
          </a:p>
          <a:p>
            <a:pPr marL="0" indent="0" algn="ctr">
              <a:lnSpc>
                <a:spcPct val="100000"/>
              </a:lnSpc>
              <a:spcBef>
                <a:spcPts val="0"/>
              </a:spcBef>
              <a:buNone/>
            </a:pPr>
            <a:r>
              <a:rPr lang="en-US" sz="2400" b="1" dirty="0"/>
              <a:t>Development Implications of Digital Economies: </a:t>
            </a:r>
            <a:endParaRPr lang="en-US" sz="2400" b="1" dirty="0" smtClean="0"/>
          </a:p>
          <a:p>
            <a:pPr marL="0" indent="0" algn="ctr">
              <a:lnSpc>
                <a:spcPct val="100000"/>
              </a:lnSpc>
              <a:spcBef>
                <a:spcPts val="0"/>
              </a:spcBef>
              <a:buNone/>
            </a:pPr>
            <a:r>
              <a:rPr lang="en-US" sz="2400" b="1" dirty="0" smtClean="0"/>
              <a:t>Findings </a:t>
            </a:r>
            <a:r>
              <a:rPr lang="en-US" sz="2400" b="1" dirty="0"/>
              <a:t>and Next </a:t>
            </a:r>
            <a:r>
              <a:rPr lang="en-US" sz="2400" b="1" dirty="0" smtClean="0"/>
              <a:t>Steps</a:t>
            </a:r>
            <a:r>
              <a:rPr lang="en-US" sz="2400" dirty="0" smtClean="0"/>
              <a:t> </a:t>
            </a:r>
            <a:endParaRPr lang="en-US" sz="2400" dirty="0"/>
          </a:p>
          <a:p>
            <a:pPr marL="0" indent="0" algn="ctr">
              <a:lnSpc>
                <a:spcPct val="100000"/>
              </a:lnSpc>
              <a:spcBef>
                <a:spcPts val="0"/>
              </a:spcBef>
              <a:buNone/>
            </a:pPr>
            <a:r>
              <a:rPr lang="en-US" sz="2400" dirty="0" smtClean="0"/>
              <a:t>Manchester</a:t>
            </a:r>
          </a:p>
          <a:p>
            <a:pPr marL="0" indent="0" algn="ctr">
              <a:lnSpc>
                <a:spcPct val="100000"/>
              </a:lnSpc>
              <a:spcBef>
                <a:spcPts val="0"/>
              </a:spcBef>
              <a:buNone/>
            </a:pPr>
            <a:r>
              <a:rPr lang="en-US" sz="2400" dirty="0" smtClean="0"/>
              <a:t>11-12 </a:t>
            </a:r>
            <a:r>
              <a:rPr lang="en-US" sz="2400" dirty="0"/>
              <a:t>April </a:t>
            </a:r>
            <a:r>
              <a:rPr lang="en-US" sz="2400" dirty="0" smtClean="0"/>
              <a:t>2018</a:t>
            </a:r>
          </a:p>
          <a:p>
            <a:pPr marL="0" indent="0" algn="ctr">
              <a:lnSpc>
                <a:spcPct val="100000"/>
              </a:lnSpc>
              <a:spcBef>
                <a:spcPts val="0"/>
              </a:spcBef>
              <a:buNone/>
            </a:pPr>
            <a:endParaRPr lang="en-US" dirty="0" smtClean="0"/>
          </a:p>
          <a:p>
            <a:pPr marL="0" indent="0" algn="ctr">
              <a:lnSpc>
                <a:spcPct val="100000"/>
              </a:lnSpc>
              <a:spcBef>
                <a:spcPts val="0"/>
              </a:spcBef>
              <a:buNone/>
            </a:pPr>
            <a:endParaRPr lang="en-US" dirty="0"/>
          </a:p>
          <a:p>
            <a:pPr marL="0" indent="0" algn="ctr">
              <a:lnSpc>
                <a:spcPct val="100000"/>
              </a:lnSpc>
              <a:spcBef>
                <a:spcPts val="0"/>
              </a:spcBef>
              <a:buNone/>
            </a:pPr>
            <a:r>
              <a:rPr lang="en-US" sz="1800" dirty="0" err="1" smtClean="0"/>
              <a:t>Balaji</a:t>
            </a:r>
            <a:r>
              <a:rPr lang="en-US" sz="1800" dirty="0" smtClean="0"/>
              <a:t> </a:t>
            </a:r>
            <a:r>
              <a:rPr lang="en-US" sz="1800" dirty="0" err="1" smtClean="0"/>
              <a:t>Parthasarathy</a:t>
            </a:r>
            <a:endParaRPr lang="en-US" sz="1800" dirty="0" smtClean="0"/>
          </a:p>
          <a:p>
            <a:pPr marL="0" indent="0" algn="ctr">
              <a:lnSpc>
                <a:spcPct val="100000"/>
              </a:lnSpc>
              <a:spcBef>
                <a:spcPts val="0"/>
              </a:spcBef>
              <a:buNone/>
            </a:pPr>
            <a:r>
              <a:rPr lang="en-US" sz="1800" dirty="0" smtClean="0"/>
              <a:t>International Institute of Information Technology Bangalore</a:t>
            </a:r>
            <a:endParaRPr lang="en-US" sz="1800" dirty="0"/>
          </a:p>
          <a:p>
            <a:pPr marL="0" indent="0">
              <a:lnSpc>
                <a:spcPct val="100000"/>
              </a:lnSpc>
              <a:spcBef>
                <a:spcPts val="0"/>
              </a:spcBef>
              <a:buNone/>
            </a:pPr>
            <a:endParaRPr lang="en-US" dirty="0"/>
          </a:p>
        </p:txBody>
      </p:sp>
    </p:spTree>
    <p:extLst>
      <p:ext uri="{BB962C8B-B14F-4D97-AF65-F5344CB8AC3E}">
        <p14:creationId xmlns:p14="http://schemas.microsoft.com/office/powerpoint/2010/main" val="1264810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a:t>
            </a:r>
            <a:r>
              <a:rPr lang="en-US" sz="4000" b="1" dirty="0" smtClean="0"/>
              <a:t>he presentation </a:t>
            </a:r>
            <a:endParaRPr lang="en-US" sz="4000" b="1" dirty="0"/>
          </a:p>
        </p:txBody>
      </p:sp>
      <p:sp>
        <p:nvSpPr>
          <p:cNvPr id="3" name="Content Placeholder 2"/>
          <p:cNvSpPr>
            <a:spLocks noGrp="1"/>
          </p:cNvSpPr>
          <p:nvPr>
            <p:ph idx="1"/>
          </p:nvPr>
        </p:nvSpPr>
        <p:spPr>
          <a:xfrm>
            <a:off x="838200" y="1803163"/>
            <a:ext cx="10515600" cy="4373800"/>
          </a:xfrm>
        </p:spPr>
        <p:txBody>
          <a:bodyPr>
            <a:normAutofit/>
          </a:bodyPr>
          <a:lstStyle/>
          <a:p>
            <a:pPr marL="0" indent="0">
              <a:lnSpc>
                <a:spcPct val="100000"/>
              </a:lnSpc>
              <a:spcBef>
                <a:spcPts val="0"/>
              </a:spcBef>
              <a:buNone/>
            </a:pPr>
            <a:r>
              <a:rPr lang="en-US" sz="2400" dirty="0" smtClean="0">
                <a:solidFill>
                  <a:prstClr val="black"/>
                </a:solidFill>
              </a:rPr>
              <a:t>The developmental role of the state, the developmental state, and the platform economy</a:t>
            </a:r>
          </a:p>
          <a:p>
            <a:pPr marL="0" indent="0">
              <a:lnSpc>
                <a:spcPct val="100000"/>
              </a:lnSpc>
              <a:spcBef>
                <a:spcPts val="0"/>
              </a:spcBef>
              <a:buNone/>
            </a:pPr>
            <a:endParaRPr lang="en-US" sz="1600" dirty="0">
              <a:solidFill>
                <a:prstClr val="black"/>
              </a:solidFill>
            </a:endParaRPr>
          </a:p>
          <a:p>
            <a:pPr marL="0" indent="0">
              <a:lnSpc>
                <a:spcPct val="100000"/>
              </a:lnSpc>
              <a:spcBef>
                <a:spcPts val="0"/>
              </a:spcBef>
              <a:buNone/>
            </a:pPr>
            <a:r>
              <a:rPr lang="en-US" sz="2400" dirty="0" smtClean="0"/>
              <a:t>A </a:t>
            </a:r>
            <a:r>
              <a:rPr lang="en-US" sz="2400" dirty="0"/>
              <a:t>historical </a:t>
            </a:r>
            <a:r>
              <a:rPr lang="en-US" sz="2400" dirty="0" smtClean="0"/>
              <a:t>overview of global concerns about the impact of technology on </a:t>
            </a:r>
            <a:r>
              <a:rPr lang="en-US" sz="2400" dirty="0" err="1" smtClean="0"/>
              <a:t>labour</a:t>
            </a:r>
            <a:endParaRPr lang="en-US" sz="2400" dirty="0" smtClean="0"/>
          </a:p>
          <a:p>
            <a:pPr marL="0" indent="0">
              <a:lnSpc>
                <a:spcPct val="100000"/>
              </a:lnSpc>
              <a:spcBef>
                <a:spcPts val="0"/>
              </a:spcBef>
              <a:buNone/>
            </a:pPr>
            <a:endParaRPr lang="en-US" sz="1600" dirty="0" smtClean="0"/>
          </a:p>
          <a:p>
            <a:pPr marL="0" indent="0">
              <a:lnSpc>
                <a:spcPct val="100000"/>
              </a:lnSpc>
              <a:spcBef>
                <a:spcPts val="0"/>
              </a:spcBef>
              <a:buNone/>
            </a:pPr>
            <a:r>
              <a:rPr lang="en-US" sz="2400" dirty="0" smtClean="0"/>
              <a:t>The developmental role of the state in navigating the relationship between technology and </a:t>
            </a:r>
            <a:r>
              <a:rPr lang="en-US" sz="2400" dirty="0" err="1" smtClean="0"/>
              <a:t>labour</a:t>
            </a:r>
            <a:endParaRPr lang="en-US" sz="2400" dirty="0" smtClean="0"/>
          </a:p>
          <a:p>
            <a:pPr marL="0" indent="0">
              <a:lnSpc>
                <a:spcPct val="100000"/>
              </a:lnSpc>
              <a:spcBef>
                <a:spcPts val="0"/>
              </a:spcBef>
              <a:buNone/>
            </a:pPr>
            <a:endParaRPr lang="en-US" sz="1600" dirty="0" smtClean="0"/>
          </a:p>
          <a:p>
            <a:pPr marL="0" indent="0">
              <a:lnSpc>
                <a:spcPct val="100000"/>
              </a:lnSpc>
              <a:spcBef>
                <a:spcPts val="0"/>
              </a:spcBef>
              <a:buNone/>
            </a:pPr>
            <a:r>
              <a:rPr lang="en-US" sz="2400" dirty="0" smtClean="0"/>
              <a:t>The role of the “developmental state” </a:t>
            </a:r>
            <a:r>
              <a:rPr lang="en-US" sz="2400" dirty="0" err="1" smtClean="0"/>
              <a:t>viz</a:t>
            </a:r>
            <a:r>
              <a:rPr lang="en-US" sz="2400" dirty="0" smtClean="0"/>
              <a:t>-a-</a:t>
            </a:r>
            <a:r>
              <a:rPr lang="en-US" sz="2400" dirty="0" err="1" smtClean="0"/>
              <a:t>viz</a:t>
            </a:r>
            <a:r>
              <a:rPr lang="en-US" sz="2400" dirty="0" smtClean="0"/>
              <a:t> online digital gig work – illustrated through initiatives in Kenya &amp; Nigeria</a:t>
            </a:r>
          </a:p>
        </p:txBody>
      </p:sp>
    </p:spTree>
    <p:extLst>
      <p:ext uri="{BB962C8B-B14F-4D97-AF65-F5344CB8AC3E}">
        <p14:creationId xmlns:p14="http://schemas.microsoft.com/office/powerpoint/2010/main" val="3998335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47481"/>
          </a:xfrm>
        </p:spPr>
        <p:txBody>
          <a:bodyPr>
            <a:normAutofit fontScale="90000"/>
          </a:bodyPr>
          <a:lstStyle/>
          <a:p>
            <a:r>
              <a:rPr lang="en-US" b="1" dirty="0" smtClean="0"/>
              <a:t>The concern: technological advancement and </a:t>
            </a:r>
            <a:r>
              <a:rPr lang="en-US" b="1" dirty="0" err="1" smtClean="0"/>
              <a:t>labour</a:t>
            </a:r>
            <a:endParaRPr lang="en-US" b="1" dirty="0"/>
          </a:p>
        </p:txBody>
      </p:sp>
      <p:pic>
        <p:nvPicPr>
          <p:cNvPr id="4" name="Content Placeholder 3"/>
          <p:cNvPicPr>
            <a:picLocks noGrp="1" noChangeAspect="1"/>
          </p:cNvPicPr>
          <p:nvPr>
            <p:ph idx="1"/>
          </p:nvPr>
        </p:nvPicPr>
        <p:blipFill>
          <a:blip r:embed="rId2"/>
          <a:stretch>
            <a:fillRect/>
          </a:stretch>
        </p:blipFill>
        <p:spPr>
          <a:xfrm>
            <a:off x="838200" y="1922804"/>
            <a:ext cx="10515600" cy="2580830"/>
          </a:xfrm>
          <a:prstGeom prst="rect">
            <a:avLst/>
          </a:prstGeom>
        </p:spPr>
      </p:pic>
      <p:sp>
        <p:nvSpPr>
          <p:cNvPr id="6" name="Rectangle 5"/>
          <p:cNvSpPr/>
          <p:nvPr/>
        </p:nvSpPr>
        <p:spPr>
          <a:xfrm>
            <a:off x="0" y="4691640"/>
            <a:ext cx="11605189" cy="968470"/>
          </a:xfrm>
          <a:prstGeom prst="rect">
            <a:avLst/>
          </a:prstGeom>
        </p:spPr>
        <p:txBody>
          <a:bodyPr wrap="square">
            <a:spAutoFit/>
          </a:bodyPr>
          <a:lstStyle/>
          <a:p>
            <a:pPr lvl="0">
              <a:lnSpc>
                <a:spcPct val="90000"/>
              </a:lnSpc>
              <a:spcBef>
                <a:spcPts val="1000"/>
              </a:spcBef>
            </a:pPr>
            <a:r>
              <a:rPr lang="en-US" dirty="0" smtClean="0">
                <a:solidFill>
                  <a:prstClr val="black"/>
                </a:solidFill>
              </a:rPr>
              <a:t>	</a:t>
            </a:r>
          </a:p>
          <a:p>
            <a:pPr lvl="0">
              <a:lnSpc>
                <a:spcPct val="90000"/>
              </a:lnSpc>
              <a:spcBef>
                <a:spcPts val="1000"/>
              </a:spcBef>
            </a:pPr>
            <a:r>
              <a:rPr lang="en-US" dirty="0" smtClean="0">
                <a:solidFill>
                  <a:prstClr val="black"/>
                </a:solidFill>
              </a:rPr>
              <a:t>	47</a:t>
            </a:r>
            <a:r>
              <a:rPr lang="en-US" dirty="0">
                <a:solidFill>
                  <a:prstClr val="black"/>
                </a:solidFill>
              </a:rPr>
              <a:t>% of jobs in the </a:t>
            </a:r>
            <a:r>
              <a:rPr lang="en-US" dirty="0" smtClean="0">
                <a:solidFill>
                  <a:prstClr val="black"/>
                </a:solidFill>
              </a:rPr>
              <a:t>U.S.,  56</a:t>
            </a:r>
            <a:r>
              <a:rPr lang="en-US" dirty="0">
                <a:solidFill>
                  <a:prstClr val="black"/>
                </a:solidFill>
              </a:rPr>
              <a:t>% of jobs in Cambodia, Indonesia, the Philippines, Thailand </a:t>
            </a:r>
            <a:r>
              <a:rPr lang="en-US" dirty="0" smtClean="0">
                <a:solidFill>
                  <a:prstClr val="black"/>
                </a:solidFill>
              </a:rPr>
              <a:t>and Vietnam, </a:t>
            </a:r>
            <a:r>
              <a:rPr lang="en-US" dirty="0">
                <a:solidFill>
                  <a:prstClr val="black"/>
                </a:solidFill>
              </a:rPr>
              <a:t>and </a:t>
            </a:r>
            <a:r>
              <a:rPr lang="en-US" dirty="0" smtClean="0">
                <a:solidFill>
                  <a:prstClr val="black"/>
                </a:solidFill>
              </a:rPr>
              <a:t>70%+ 	in </a:t>
            </a:r>
            <a:r>
              <a:rPr lang="en-US" dirty="0">
                <a:solidFill>
                  <a:prstClr val="black"/>
                </a:solidFill>
              </a:rPr>
              <a:t>India, Bangladesh, China, Cambodia, Nepal and Ethiopia are at high risk of </a:t>
            </a:r>
            <a:r>
              <a:rPr lang="en-US" i="1" dirty="0">
                <a:solidFill>
                  <a:prstClr val="black"/>
                </a:solidFill>
              </a:rPr>
              <a:t>being automated </a:t>
            </a:r>
            <a:r>
              <a:rPr lang="en-US" i="1" dirty="0" smtClean="0">
                <a:solidFill>
                  <a:prstClr val="black"/>
                </a:solidFill>
              </a:rPr>
              <a:t>	</a:t>
            </a:r>
            <a:r>
              <a:rPr lang="en-US" dirty="0" smtClean="0">
                <a:solidFill>
                  <a:prstClr val="black"/>
                </a:solidFill>
              </a:rPr>
              <a:t>(ILO, </a:t>
            </a:r>
            <a:r>
              <a:rPr lang="en-US" dirty="0">
                <a:solidFill>
                  <a:prstClr val="black"/>
                </a:solidFill>
              </a:rPr>
              <a:t>2017).</a:t>
            </a:r>
            <a:endParaRPr lang="en-US" dirty="0">
              <a:solidFill>
                <a:srgbClr val="FF0000"/>
              </a:solidFill>
            </a:endParaRPr>
          </a:p>
        </p:txBody>
      </p:sp>
    </p:spTree>
    <p:extLst>
      <p:ext uri="{BB962C8B-B14F-4D97-AF65-F5344CB8AC3E}">
        <p14:creationId xmlns:p14="http://schemas.microsoft.com/office/powerpoint/2010/main" val="595852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Automation and deskilling</a:t>
            </a:r>
            <a:endParaRPr lang="en-US" sz="4000" b="1" dirty="0"/>
          </a:p>
        </p:txBody>
      </p:sp>
      <p:sp>
        <p:nvSpPr>
          <p:cNvPr id="3" name="Content Placeholder 2"/>
          <p:cNvSpPr>
            <a:spLocks noGrp="1"/>
          </p:cNvSpPr>
          <p:nvPr>
            <p:ph idx="1"/>
          </p:nvPr>
        </p:nvSpPr>
        <p:spPr/>
        <p:txBody>
          <a:bodyPr>
            <a:normAutofit/>
          </a:bodyPr>
          <a:lstStyle/>
          <a:p>
            <a:pPr marL="0" lvl="0" indent="0">
              <a:lnSpc>
                <a:spcPct val="100000"/>
              </a:lnSpc>
              <a:spcBef>
                <a:spcPts val="0"/>
              </a:spcBef>
              <a:buNone/>
            </a:pPr>
            <a:r>
              <a:rPr lang="en-US" sz="2400" dirty="0" smtClean="0">
                <a:solidFill>
                  <a:prstClr val="black"/>
                </a:solidFill>
              </a:rPr>
              <a:t>The </a:t>
            </a:r>
            <a:r>
              <a:rPr lang="en-US" sz="2400" dirty="0">
                <a:solidFill>
                  <a:prstClr val="black"/>
                </a:solidFill>
              </a:rPr>
              <a:t>most rapidly growing mass occupations in an era of scientific technical revolution are those which have least to do with science and technology because the purpose of machinery is to decrease the number of workers attached to it” (</a:t>
            </a:r>
            <a:r>
              <a:rPr lang="en-US" sz="2400" dirty="0" err="1">
                <a:solidFill>
                  <a:prstClr val="black"/>
                </a:solidFill>
              </a:rPr>
              <a:t>Braverman</a:t>
            </a:r>
            <a:r>
              <a:rPr lang="en-US" sz="2400" dirty="0">
                <a:solidFill>
                  <a:prstClr val="black"/>
                </a:solidFill>
              </a:rPr>
              <a:t>, 1974:384)</a:t>
            </a:r>
          </a:p>
          <a:p>
            <a:pPr marL="0" lvl="0" indent="0">
              <a:buNone/>
            </a:pPr>
            <a:endParaRPr lang="en-US" sz="1600" dirty="0">
              <a:solidFill>
                <a:prstClr val="black"/>
              </a:solidFill>
            </a:endParaRPr>
          </a:p>
          <a:p>
            <a:pPr marL="0" lvl="0" indent="0">
              <a:lnSpc>
                <a:spcPct val="100000"/>
              </a:lnSpc>
              <a:spcBef>
                <a:spcPts val="0"/>
              </a:spcBef>
              <a:buNone/>
            </a:pPr>
            <a:r>
              <a:rPr lang="en-US" sz="2400" dirty="0">
                <a:solidFill>
                  <a:prstClr val="black"/>
                </a:solidFill>
              </a:rPr>
              <a:t>Automation will replace “work that can be encoded in a programmable sequence” (Castells, </a:t>
            </a:r>
            <a:r>
              <a:rPr lang="en-US" sz="2400" dirty="0" smtClean="0">
                <a:solidFill>
                  <a:prstClr val="black"/>
                </a:solidFill>
              </a:rPr>
              <a:t>2010:258</a:t>
            </a:r>
            <a:r>
              <a:rPr lang="en-US" sz="2400" dirty="0">
                <a:solidFill>
                  <a:prstClr val="black"/>
                </a:solidFill>
              </a:rPr>
              <a:t>) and “expensive enough to be worth the investment in technology to replace them”(Castells, </a:t>
            </a:r>
            <a:r>
              <a:rPr lang="en-US" sz="2400" dirty="0" smtClean="0">
                <a:solidFill>
                  <a:prstClr val="black"/>
                </a:solidFill>
              </a:rPr>
              <a:t>2010:266).</a:t>
            </a:r>
            <a:r>
              <a:rPr lang="en-US" sz="2400" dirty="0">
                <a:solidFill>
                  <a:prstClr val="black"/>
                </a:solidFill>
              </a:rPr>
              <a:t> </a:t>
            </a:r>
            <a:endParaRPr lang="en-US" sz="2400" dirty="0" smtClean="0">
              <a:solidFill>
                <a:prstClr val="black"/>
              </a:solidFill>
            </a:endParaRP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2400" dirty="0" smtClean="0">
                <a:solidFill>
                  <a:prstClr val="black"/>
                </a:solidFill>
              </a:rPr>
              <a:t>Fragmentation </a:t>
            </a:r>
            <a:r>
              <a:rPr lang="en-US" sz="2400" dirty="0">
                <a:solidFill>
                  <a:prstClr val="black"/>
                </a:solidFill>
              </a:rPr>
              <a:t>of tasks leading to loss of craftsmanship, separation of conception from execution (</a:t>
            </a:r>
            <a:r>
              <a:rPr lang="en-US" sz="2400" dirty="0" err="1">
                <a:solidFill>
                  <a:prstClr val="black"/>
                </a:solidFill>
              </a:rPr>
              <a:t>Braverman</a:t>
            </a:r>
            <a:r>
              <a:rPr lang="en-US" sz="2400" dirty="0">
                <a:solidFill>
                  <a:prstClr val="black"/>
                </a:solidFill>
              </a:rPr>
              <a:t>, 1974)</a:t>
            </a:r>
          </a:p>
          <a:p>
            <a:pPr marL="0" lvl="0" indent="0">
              <a:lnSpc>
                <a:spcPct val="100000"/>
              </a:lnSpc>
              <a:spcBef>
                <a:spcPts val="0"/>
              </a:spcBef>
              <a:buNone/>
            </a:pPr>
            <a:endParaRPr lang="en-US" sz="2600" dirty="0">
              <a:solidFill>
                <a:prstClr val="black"/>
              </a:solidFill>
            </a:endParaRPr>
          </a:p>
          <a:p>
            <a:pPr marL="0" indent="0">
              <a:lnSpc>
                <a:spcPct val="100000"/>
              </a:lnSpc>
              <a:spcBef>
                <a:spcPts val="0"/>
              </a:spcBef>
              <a:buNone/>
            </a:pPr>
            <a:endParaRPr lang="en-US" sz="1300"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a:p>
            <a:pPr marL="0" indent="0">
              <a:buNone/>
            </a:pPr>
            <a:endParaRPr lang="en-US" b="1" i="1" dirty="0"/>
          </a:p>
        </p:txBody>
      </p:sp>
    </p:spTree>
    <p:extLst>
      <p:ext uri="{BB962C8B-B14F-4D97-AF65-F5344CB8AC3E}">
        <p14:creationId xmlns:p14="http://schemas.microsoft.com/office/powerpoint/2010/main" val="565692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L</a:t>
            </a:r>
            <a:r>
              <a:rPr lang="en-US" b="1" dirty="0" err="1" smtClean="0"/>
              <a:t>abour</a:t>
            </a:r>
            <a:r>
              <a:rPr lang="en-US" b="1" dirty="0" smtClean="0"/>
              <a:t> and flexible working arrangements</a:t>
            </a:r>
            <a:endParaRPr lang="en-US" b="1" dirty="0"/>
          </a:p>
        </p:txBody>
      </p:sp>
      <p:sp>
        <p:nvSpPr>
          <p:cNvPr id="3" name="Content Placeholder 2"/>
          <p:cNvSpPr>
            <a:spLocks noGrp="1"/>
          </p:cNvSpPr>
          <p:nvPr>
            <p:ph idx="1"/>
          </p:nvPr>
        </p:nvSpPr>
        <p:spPr>
          <a:xfrm>
            <a:off x="838200" y="1690688"/>
            <a:ext cx="10515600" cy="4486275"/>
          </a:xfrm>
        </p:spPr>
        <p:txBody>
          <a:bodyPr>
            <a:normAutofit lnSpcReduction="10000"/>
          </a:bodyPr>
          <a:lstStyle/>
          <a:p>
            <a:pPr marL="0" indent="0">
              <a:lnSpc>
                <a:spcPct val="100000"/>
              </a:lnSpc>
              <a:spcBef>
                <a:spcPts val="0"/>
              </a:spcBef>
              <a:buNone/>
            </a:pPr>
            <a:r>
              <a:rPr lang="en-US" sz="2400" dirty="0" smtClean="0"/>
              <a:t>Improved connectivity with improvements in ICTs has, in part, enabled flexible working arrangements with the following characteristics (Castells</a:t>
            </a:r>
            <a:r>
              <a:rPr lang="en-US" sz="2400" dirty="0"/>
              <a:t>, 2010</a:t>
            </a:r>
            <a:r>
              <a:rPr lang="en-US" sz="2400" dirty="0" smtClean="0"/>
              <a:t>):</a:t>
            </a:r>
          </a:p>
          <a:p>
            <a:pPr marL="0" indent="0">
              <a:lnSpc>
                <a:spcPct val="100000"/>
              </a:lnSpc>
              <a:spcBef>
                <a:spcPts val="0"/>
              </a:spcBef>
              <a:buNone/>
            </a:pPr>
            <a:endParaRPr lang="en-US" sz="800" dirty="0" smtClean="0"/>
          </a:p>
          <a:p>
            <a:pPr marL="0" indent="0">
              <a:lnSpc>
                <a:spcPct val="100000"/>
              </a:lnSpc>
              <a:spcBef>
                <a:spcPts val="0"/>
              </a:spcBef>
              <a:buNone/>
            </a:pPr>
            <a:r>
              <a:rPr lang="en-US" sz="2400" dirty="0" smtClean="0"/>
              <a:t>- </a:t>
            </a:r>
            <a:r>
              <a:rPr lang="en-US" sz="2400" dirty="0"/>
              <a:t>n</a:t>
            </a:r>
            <a:r>
              <a:rPr lang="en-US" sz="2400" dirty="0" smtClean="0"/>
              <a:t>o fixed working time</a:t>
            </a:r>
          </a:p>
          <a:p>
            <a:pPr marL="0" indent="0">
              <a:lnSpc>
                <a:spcPct val="100000"/>
              </a:lnSpc>
              <a:spcBef>
                <a:spcPts val="0"/>
              </a:spcBef>
              <a:buNone/>
            </a:pPr>
            <a:endParaRPr lang="en-US" sz="800" dirty="0" smtClean="0"/>
          </a:p>
          <a:p>
            <a:pPr marL="0" indent="0">
              <a:lnSpc>
                <a:spcPct val="100000"/>
              </a:lnSpc>
              <a:spcBef>
                <a:spcPts val="0"/>
              </a:spcBef>
              <a:buNone/>
            </a:pPr>
            <a:r>
              <a:rPr lang="en-US" sz="2400" dirty="0" smtClean="0"/>
              <a:t>- </a:t>
            </a:r>
            <a:r>
              <a:rPr lang="en-US" sz="2400" dirty="0"/>
              <a:t>t</a:t>
            </a:r>
            <a:r>
              <a:rPr lang="en-US" sz="2400" dirty="0" smtClean="0"/>
              <a:t>ask-oriented, no job stability</a:t>
            </a:r>
          </a:p>
          <a:p>
            <a:pPr marL="0" indent="0">
              <a:lnSpc>
                <a:spcPct val="100000"/>
              </a:lnSpc>
              <a:spcBef>
                <a:spcPts val="0"/>
              </a:spcBef>
              <a:buNone/>
            </a:pPr>
            <a:endParaRPr lang="en-US" sz="800" dirty="0" smtClean="0"/>
          </a:p>
          <a:p>
            <a:pPr marL="0" indent="0">
              <a:lnSpc>
                <a:spcPct val="100000"/>
              </a:lnSpc>
              <a:spcBef>
                <a:spcPts val="0"/>
              </a:spcBef>
              <a:buNone/>
            </a:pPr>
            <a:r>
              <a:rPr lang="en-US" sz="2400" dirty="0" smtClean="0"/>
              <a:t>- </a:t>
            </a:r>
            <a:r>
              <a:rPr lang="en-US" sz="2400" dirty="0"/>
              <a:t>n</a:t>
            </a:r>
            <a:r>
              <a:rPr lang="en-US" sz="2400" dirty="0" smtClean="0"/>
              <a:t>o fixed location of work</a:t>
            </a:r>
          </a:p>
          <a:p>
            <a:pPr marL="0" indent="0">
              <a:lnSpc>
                <a:spcPct val="100000"/>
              </a:lnSpc>
              <a:spcBef>
                <a:spcPts val="0"/>
              </a:spcBef>
              <a:buNone/>
            </a:pPr>
            <a:endParaRPr lang="en-US" sz="800" dirty="0" smtClean="0"/>
          </a:p>
          <a:p>
            <a:pPr marL="0" lvl="0" indent="0">
              <a:lnSpc>
                <a:spcPct val="100000"/>
              </a:lnSpc>
              <a:spcBef>
                <a:spcPts val="0"/>
              </a:spcBef>
              <a:buNone/>
            </a:pPr>
            <a:r>
              <a:rPr lang="en-US" sz="2400" dirty="0" smtClean="0"/>
              <a:t>- tenuous social </a:t>
            </a:r>
            <a:r>
              <a:rPr lang="en-US" sz="2400" dirty="0"/>
              <a:t>contract between </a:t>
            </a:r>
            <a:r>
              <a:rPr lang="en-US" sz="2400" dirty="0" smtClean="0"/>
              <a:t>employer </a:t>
            </a:r>
            <a:r>
              <a:rPr lang="en-US" sz="2400" dirty="0"/>
              <a:t>and </a:t>
            </a:r>
            <a:r>
              <a:rPr lang="en-US" sz="2400" dirty="0" smtClean="0"/>
              <a:t>employee</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2400" dirty="0" smtClean="0">
                <a:solidFill>
                  <a:prstClr val="black"/>
                </a:solidFill>
              </a:rPr>
              <a:t>Flexible </a:t>
            </a:r>
            <a:r>
              <a:rPr lang="en-US" sz="2400" dirty="0">
                <a:solidFill>
                  <a:prstClr val="black"/>
                </a:solidFill>
              </a:rPr>
              <a:t>work arrangements support mobility of capital </a:t>
            </a:r>
            <a:r>
              <a:rPr lang="en-US" sz="2400" dirty="0" err="1">
                <a:solidFill>
                  <a:prstClr val="black"/>
                </a:solidFill>
              </a:rPr>
              <a:t>viz</a:t>
            </a:r>
            <a:r>
              <a:rPr lang="en-US" sz="2400" dirty="0">
                <a:solidFill>
                  <a:prstClr val="black"/>
                </a:solidFill>
              </a:rPr>
              <a:t>-a-</a:t>
            </a:r>
            <a:r>
              <a:rPr lang="en-US" sz="2400" dirty="0" err="1">
                <a:solidFill>
                  <a:prstClr val="black"/>
                </a:solidFill>
              </a:rPr>
              <a:t>viz</a:t>
            </a:r>
            <a:r>
              <a:rPr lang="en-US" sz="2400" dirty="0">
                <a:solidFill>
                  <a:prstClr val="black"/>
                </a:solidFill>
              </a:rPr>
              <a:t> rigidity of </a:t>
            </a:r>
            <a:r>
              <a:rPr lang="en-US" sz="2400" dirty="0" err="1">
                <a:solidFill>
                  <a:prstClr val="black"/>
                </a:solidFill>
              </a:rPr>
              <a:t>labour</a:t>
            </a:r>
            <a:r>
              <a:rPr lang="en-US" sz="2400" dirty="0">
                <a:solidFill>
                  <a:prstClr val="black"/>
                </a:solidFill>
              </a:rPr>
              <a:t> (Castells, 2010)</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2400" dirty="0">
                <a:solidFill>
                  <a:prstClr val="black"/>
                </a:solidFill>
              </a:rPr>
              <a:t>Productivity and profitability increases, </a:t>
            </a:r>
            <a:r>
              <a:rPr lang="en-US" sz="2400" dirty="0" err="1">
                <a:solidFill>
                  <a:prstClr val="black"/>
                </a:solidFill>
              </a:rPr>
              <a:t>labour</a:t>
            </a:r>
            <a:r>
              <a:rPr lang="en-US" sz="2400" dirty="0">
                <a:solidFill>
                  <a:prstClr val="black"/>
                </a:solidFill>
              </a:rPr>
              <a:t> loses institutional protection leading to </a:t>
            </a:r>
            <a:r>
              <a:rPr lang="en-US" sz="2400" dirty="0" smtClean="0">
                <a:solidFill>
                  <a:prstClr val="black"/>
                </a:solidFill>
              </a:rPr>
              <a:t>“individualization </a:t>
            </a:r>
            <a:r>
              <a:rPr lang="en-US" sz="2400" dirty="0">
                <a:solidFill>
                  <a:prstClr val="black"/>
                </a:solidFill>
              </a:rPr>
              <a:t>of labor in the labor process” (Castells. 2010:282)</a:t>
            </a:r>
          </a:p>
          <a:p>
            <a:pPr marL="0" indent="0">
              <a:lnSpc>
                <a:spcPct val="100000"/>
              </a:lnSpc>
              <a:spcBef>
                <a:spcPts val="0"/>
              </a:spcBef>
              <a:buNone/>
            </a:pPr>
            <a:endParaRPr lang="en-US" sz="2400" dirty="0" smtClean="0"/>
          </a:p>
          <a:p>
            <a:endParaRPr lang="en-US" dirty="0"/>
          </a:p>
        </p:txBody>
      </p:sp>
    </p:spTree>
    <p:extLst>
      <p:ext uri="{BB962C8B-B14F-4D97-AF65-F5344CB8AC3E}">
        <p14:creationId xmlns:p14="http://schemas.microsoft.com/office/powerpoint/2010/main" val="2958804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
            </a:r>
            <a:r>
              <a:rPr lang="en-US" b="1" dirty="0" smtClean="0"/>
              <a:t>igital gig-work as flexible work arrangement</a:t>
            </a:r>
            <a:endParaRPr lang="en-US" b="1" dirty="0"/>
          </a:p>
        </p:txBody>
      </p:sp>
      <p:sp>
        <p:nvSpPr>
          <p:cNvPr id="3" name="Content Placeholder 2"/>
          <p:cNvSpPr>
            <a:spLocks noGrp="1"/>
          </p:cNvSpPr>
          <p:nvPr>
            <p:ph idx="1"/>
          </p:nvPr>
        </p:nvSpPr>
        <p:spPr/>
        <p:txBody>
          <a:bodyPr>
            <a:normAutofit fontScale="85000" lnSpcReduction="10000"/>
          </a:bodyPr>
          <a:lstStyle/>
          <a:p>
            <a:pPr marL="0" lvl="0" indent="0">
              <a:lnSpc>
                <a:spcPct val="100000"/>
              </a:lnSpc>
              <a:spcBef>
                <a:spcPts val="0"/>
              </a:spcBef>
              <a:buNone/>
            </a:pPr>
            <a:r>
              <a:rPr lang="en-US" dirty="0">
                <a:solidFill>
                  <a:prstClr val="black"/>
                </a:solidFill>
              </a:rPr>
              <a:t>Digital gig work is a </a:t>
            </a:r>
            <a:r>
              <a:rPr lang="en-US" dirty="0" smtClean="0">
                <a:solidFill>
                  <a:prstClr val="black"/>
                </a:solidFill>
              </a:rPr>
              <a:t>particular </a:t>
            </a:r>
            <a:r>
              <a:rPr lang="en-US" dirty="0">
                <a:solidFill>
                  <a:prstClr val="black"/>
                </a:solidFill>
              </a:rPr>
              <a:t>kind of flexible working arrangement</a:t>
            </a:r>
          </a:p>
          <a:p>
            <a:pPr marL="0" indent="0">
              <a:lnSpc>
                <a:spcPct val="110000"/>
              </a:lnSpc>
              <a:spcBef>
                <a:spcPts val="0"/>
              </a:spcBef>
              <a:buNone/>
            </a:pPr>
            <a:endParaRPr lang="en-US" sz="1900" dirty="0" smtClean="0"/>
          </a:p>
          <a:p>
            <a:pPr marL="0" indent="0">
              <a:lnSpc>
                <a:spcPct val="110000"/>
              </a:lnSpc>
              <a:spcBef>
                <a:spcPts val="0"/>
              </a:spcBef>
              <a:buNone/>
            </a:pPr>
            <a:r>
              <a:rPr lang="en-US" dirty="0" smtClean="0"/>
              <a:t>Contingent </a:t>
            </a:r>
            <a:r>
              <a:rPr lang="en-US" dirty="0"/>
              <a:t>(task- or project-based) </a:t>
            </a:r>
            <a:r>
              <a:rPr lang="en-US" dirty="0">
                <a:solidFill>
                  <a:srgbClr val="FF0000"/>
                </a:solidFill>
              </a:rPr>
              <a:t>intangible</a:t>
            </a:r>
            <a:r>
              <a:rPr lang="en-US" dirty="0"/>
              <a:t> work delivered digitally and done for money, </a:t>
            </a:r>
            <a:r>
              <a:rPr lang="en-US" dirty="0" err="1"/>
              <a:t>organised</a:t>
            </a:r>
            <a:r>
              <a:rPr lang="en-US" dirty="0"/>
              <a:t> via online outsourcing platforms that are marketplaces bringing together buyers and sellers. </a:t>
            </a:r>
            <a:r>
              <a:rPr lang="en-US" dirty="0" err="1"/>
              <a:t>Eg</a:t>
            </a:r>
            <a:r>
              <a:rPr lang="en-US" dirty="0"/>
              <a:t>. AMT, Freelancer, </a:t>
            </a:r>
            <a:r>
              <a:rPr lang="en-US" dirty="0" err="1"/>
              <a:t>Upwork</a:t>
            </a:r>
            <a:r>
              <a:rPr lang="en-US" dirty="0"/>
              <a:t> etc. (</a:t>
            </a:r>
            <a:r>
              <a:rPr lang="en-US" dirty="0" err="1"/>
              <a:t>Heeks</a:t>
            </a:r>
            <a:r>
              <a:rPr lang="en-US" dirty="0"/>
              <a:t>, </a:t>
            </a:r>
            <a:r>
              <a:rPr lang="en-US" dirty="0" smtClean="0"/>
              <a:t>2017:1)</a:t>
            </a:r>
          </a:p>
          <a:p>
            <a:pPr marL="0" indent="0">
              <a:lnSpc>
                <a:spcPct val="110000"/>
              </a:lnSpc>
              <a:spcBef>
                <a:spcPts val="0"/>
              </a:spcBef>
              <a:buNone/>
            </a:pPr>
            <a:endParaRPr lang="en-US" sz="1900" dirty="0"/>
          </a:p>
          <a:p>
            <a:pPr marL="0" indent="0">
              <a:lnSpc>
                <a:spcPct val="110000"/>
              </a:lnSpc>
              <a:spcBef>
                <a:spcPts val="0"/>
              </a:spcBef>
              <a:buNone/>
            </a:pPr>
            <a:r>
              <a:rPr lang="en-US" dirty="0" smtClean="0"/>
              <a:t>Tasks may vary from menial and monotonous parceled activities requiring some </a:t>
            </a:r>
            <a:r>
              <a:rPr lang="en-US" dirty="0"/>
              <a:t>sort of judgment beyond the understanding of artificial intelligence (e.g. tagging photos, valuing emotions or the appropriateness of a site or text, completing surveys) to bigger and more meaningful works such as the creation of a logo, the development of a site or the initial project of a marketing campaign (De-Stefano, </a:t>
            </a:r>
            <a:r>
              <a:rPr lang="en-US" dirty="0" smtClean="0"/>
              <a:t>2016:2</a:t>
            </a:r>
            <a:r>
              <a:rPr lang="en-US" dirty="0"/>
              <a:t>)</a:t>
            </a:r>
          </a:p>
          <a:p>
            <a:endParaRPr lang="en-US" dirty="0"/>
          </a:p>
          <a:p>
            <a:endParaRPr lang="en-US" dirty="0"/>
          </a:p>
          <a:p>
            <a:endParaRPr lang="en-US" dirty="0"/>
          </a:p>
        </p:txBody>
      </p:sp>
    </p:spTree>
    <p:extLst>
      <p:ext uri="{BB962C8B-B14F-4D97-AF65-F5344CB8AC3E}">
        <p14:creationId xmlns:p14="http://schemas.microsoft.com/office/powerpoint/2010/main" val="1035036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Is the relationship between technology and </a:t>
            </a:r>
            <a:r>
              <a:rPr lang="en-US" b="1" dirty="0" err="1" smtClean="0"/>
              <a:t>labour</a:t>
            </a:r>
            <a:r>
              <a:rPr lang="en-US" b="1" dirty="0" smtClean="0"/>
              <a:t> inevitable?</a:t>
            </a:r>
            <a:endParaRPr lang="en-US" sz="2400" b="1" dirty="0"/>
          </a:p>
        </p:txBody>
      </p:sp>
      <p:sp>
        <p:nvSpPr>
          <p:cNvPr id="3" name="Content Placeholder 2"/>
          <p:cNvSpPr>
            <a:spLocks noGrp="1"/>
          </p:cNvSpPr>
          <p:nvPr>
            <p:ph idx="1"/>
          </p:nvPr>
        </p:nvSpPr>
        <p:spPr>
          <a:xfrm>
            <a:off x="906566" y="2059536"/>
            <a:ext cx="10515600" cy="4100336"/>
          </a:xfrm>
        </p:spPr>
        <p:txBody>
          <a:bodyPr>
            <a:normAutofit/>
          </a:bodyPr>
          <a:lstStyle/>
          <a:p>
            <a:pPr marL="0" indent="0">
              <a:buNone/>
            </a:pPr>
            <a:r>
              <a:rPr lang="en-US" sz="2400" b="1" i="1" dirty="0"/>
              <a:t>Technological </a:t>
            </a:r>
            <a:r>
              <a:rPr lang="en-US" sz="2400" b="1" i="1" dirty="0" smtClean="0"/>
              <a:t>unemployment “</a:t>
            </a:r>
            <a:r>
              <a:rPr lang="en-US" sz="2400" dirty="0" smtClean="0"/>
              <a:t>due to our discovery of means of </a:t>
            </a:r>
            <a:r>
              <a:rPr lang="en-US" sz="2400" dirty="0" err="1" smtClean="0"/>
              <a:t>economising</a:t>
            </a:r>
            <a:r>
              <a:rPr lang="en-US" sz="2400" dirty="0" smtClean="0"/>
              <a:t> the use of </a:t>
            </a:r>
            <a:r>
              <a:rPr lang="en-US" sz="2400" dirty="0" err="1" smtClean="0"/>
              <a:t>labour</a:t>
            </a:r>
            <a:r>
              <a:rPr lang="en-US" sz="2400" dirty="0" smtClean="0"/>
              <a:t> outrunning the pace at which we can find new uses for </a:t>
            </a:r>
            <a:r>
              <a:rPr lang="en-US" sz="2400" dirty="0" err="1" smtClean="0"/>
              <a:t>labour</a:t>
            </a:r>
            <a:r>
              <a:rPr lang="en-US" sz="2400" dirty="0" smtClean="0"/>
              <a:t>” but this is </a:t>
            </a:r>
            <a:r>
              <a:rPr lang="en-US" sz="2400" dirty="0"/>
              <a:t>a “temporary phase of </a:t>
            </a:r>
            <a:r>
              <a:rPr lang="en-US" sz="2400" dirty="0" smtClean="0"/>
              <a:t>maladjustment”(</a:t>
            </a:r>
            <a:r>
              <a:rPr lang="en-US" sz="2400" dirty="0"/>
              <a:t>Keynes</a:t>
            </a:r>
            <a:r>
              <a:rPr lang="en-US" sz="2400" dirty="0" smtClean="0"/>
              <a:t>, 1933:3).</a:t>
            </a:r>
          </a:p>
          <a:p>
            <a:pPr marL="0" indent="0">
              <a:buNone/>
            </a:pPr>
            <a:endParaRPr lang="en-US" sz="1600" dirty="0" smtClean="0"/>
          </a:p>
          <a:p>
            <a:pPr marL="0" lvl="0" indent="0">
              <a:lnSpc>
                <a:spcPct val="100000"/>
              </a:lnSpc>
              <a:spcBef>
                <a:spcPts val="0"/>
              </a:spcBef>
              <a:buNone/>
            </a:pPr>
            <a:r>
              <a:rPr lang="en-US" sz="2400" dirty="0">
                <a:solidFill>
                  <a:prstClr val="black"/>
                </a:solidFill>
              </a:rPr>
              <a:t>The era of mass technological unemployment is not imminent – no need for policies for a jobless economy - best strategy is not to slow technology but strive for flexibility, so that people, organizations and institutions can learn and grow their way into a healthy future (</a:t>
            </a:r>
            <a:r>
              <a:rPr lang="en-US" sz="2400" dirty="0" err="1">
                <a:solidFill>
                  <a:prstClr val="black"/>
                </a:solidFill>
              </a:rPr>
              <a:t>Brynjolfsson</a:t>
            </a:r>
            <a:r>
              <a:rPr lang="en-US" sz="2400" dirty="0">
                <a:solidFill>
                  <a:prstClr val="black"/>
                </a:solidFill>
              </a:rPr>
              <a:t> and McAfee, 2016)</a:t>
            </a:r>
          </a:p>
          <a:p>
            <a:pPr marL="0" lvl="0" indent="0">
              <a:lnSpc>
                <a:spcPct val="100000"/>
              </a:lnSpc>
              <a:spcBef>
                <a:spcPts val="0"/>
              </a:spcBef>
              <a:buNone/>
            </a:pPr>
            <a:endParaRPr lang="en-US" sz="2400" dirty="0" smtClean="0">
              <a:solidFill>
                <a:prstClr val="black"/>
              </a:solidFill>
            </a:endParaRPr>
          </a:p>
          <a:p>
            <a:pPr marL="0" lvl="0" indent="0">
              <a:lnSpc>
                <a:spcPct val="100000"/>
              </a:lnSpc>
              <a:spcBef>
                <a:spcPts val="0"/>
              </a:spcBef>
              <a:buNone/>
            </a:pPr>
            <a:r>
              <a:rPr lang="en-US" sz="2400" dirty="0" smtClean="0">
                <a:solidFill>
                  <a:prstClr val="black"/>
                </a:solidFill>
              </a:rPr>
              <a:t>What </a:t>
            </a:r>
            <a:r>
              <a:rPr lang="en-US" sz="2400" dirty="0">
                <a:solidFill>
                  <a:prstClr val="black"/>
                </a:solidFill>
              </a:rPr>
              <a:t>can the state as an institution do in such a situation?</a:t>
            </a:r>
          </a:p>
          <a:p>
            <a:pPr marL="0" indent="0">
              <a:buNone/>
            </a:pPr>
            <a:endParaRPr lang="en-US" sz="2400" dirty="0" smtClean="0"/>
          </a:p>
          <a:p>
            <a:pPr marL="0" indent="0">
              <a:buNone/>
            </a:pPr>
            <a:endParaRPr lang="en-US" sz="3400" dirty="0"/>
          </a:p>
          <a:p>
            <a:pPr marL="0" indent="0">
              <a:buNone/>
            </a:pPr>
            <a:endParaRPr lang="en-US" sz="3400" dirty="0" smtClean="0"/>
          </a:p>
          <a:p>
            <a:pPr marL="0" indent="0">
              <a:buNone/>
            </a:pPr>
            <a:endParaRPr lang="en-US" dirty="0"/>
          </a:p>
        </p:txBody>
      </p:sp>
    </p:spTree>
    <p:extLst>
      <p:ext uri="{BB962C8B-B14F-4D97-AF65-F5344CB8AC3E}">
        <p14:creationId xmlns:p14="http://schemas.microsoft.com/office/powerpoint/2010/main" val="2214345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Addressing the concerns: the role of the state</a:t>
            </a:r>
            <a:endParaRPr lang="en-US" b="1" dirty="0"/>
          </a:p>
        </p:txBody>
      </p:sp>
      <p:sp>
        <p:nvSpPr>
          <p:cNvPr id="3" name="Content Placeholder 2"/>
          <p:cNvSpPr>
            <a:spLocks noGrp="1"/>
          </p:cNvSpPr>
          <p:nvPr>
            <p:ph idx="1"/>
          </p:nvPr>
        </p:nvSpPr>
        <p:spPr/>
        <p:txBody>
          <a:bodyPr>
            <a:normAutofit fontScale="92500"/>
          </a:bodyPr>
          <a:lstStyle/>
          <a:p>
            <a:pPr marL="0" indent="0">
              <a:lnSpc>
                <a:spcPct val="100000"/>
              </a:lnSpc>
              <a:spcBef>
                <a:spcPts val="0"/>
              </a:spcBef>
              <a:buNone/>
            </a:pPr>
            <a:r>
              <a:rPr lang="en-US" sz="2400" dirty="0"/>
              <a:t>The relationship between technology and work can only be understood in complex interaction within a social system comprising management decisions, systems of industrial relations, cultural and institutional environments and </a:t>
            </a:r>
            <a:r>
              <a:rPr lang="en-US" sz="2400" b="1" dirty="0"/>
              <a:t>government policies </a:t>
            </a:r>
            <a:r>
              <a:rPr lang="en-US" sz="2400" dirty="0"/>
              <a:t>(Castells</a:t>
            </a:r>
            <a:r>
              <a:rPr lang="en-US" sz="2400" dirty="0" smtClean="0"/>
              <a:t>, 2010)</a:t>
            </a:r>
          </a:p>
          <a:p>
            <a:pPr marL="0" indent="0">
              <a:lnSpc>
                <a:spcPct val="100000"/>
              </a:lnSpc>
              <a:spcBef>
                <a:spcPts val="0"/>
              </a:spcBef>
              <a:buNone/>
            </a:pPr>
            <a:endParaRPr lang="en-US" sz="2400" dirty="0" smtClean="0"/>
          </a:p>
          <a:p>
            <a:pPr marL="0" indent="0">
              <a:lnSpc>
                <a:spcPct val="100000"/>
              </a:lnSpc>
              <a:spcBef>
                <a:spcPts val="0"/>
              </a:spcBef>
              <a:buNone/>
            </a:pPr>
            <a:r>
              <a:rPr lang="en-US" sz="2400" dirty="0" smtClean="0"/>
              <a:t>The key concern for the government is how </a:t>
            </a:r>
            <a:r>
              <a:rPr lang="en-US" sz="2400" dirty="0"/>
              <a:t>to </a:t>
            </a:r>
            <a:r>
              <a:rPr lang="en-US" sz="2400" dirty="0" smtClean="0"/>
              <a:t>adapt to technological changes</a:t>
            </a:r>
            <a:r>
              <a:rPr lang="en-US" sz="2400" dirty="0" smtClean="0">
                <a:solidFill>
                  <a:srgbClr val="FF0000"/>
                </a:solidFill>
              </a:rPr>
              <a:t> </a:t>
            </a:r>
            <a:r>
              <a:rPr lang="en-US" sz="2400" b="1" i="1" dirty="0" smtClean="0"/>
              <a:t>and </a:t>
            </a:r>
            <a:r>
              <a:rPr lang="en-US" sz="2400" dirty="0" smtClean="0"/>
              <a:t>ensure </a:t>
            </a:r>
            <a:r>
              <a:rPr lang="en-US" sz="2400" dirty="0"/>
              <a:t>socially acceptable standard of living for </a:t>
            </a:r>
            <a:r>
              <a:rPr lang="en-US" sz="2400" dirty="0" smtClean="0"/>
              <a:t>citizens i.e. how to play a  developmental role to maintain legitimacy</a:t>
            </a:r>
          </a:p>
          <a:p>
            <a:pPr marL="0" lvl="0" indent="0">
              <a:lnSpc>
                <a:spcPct val="100000"/>
              </a:lnSpc>
              <a:spcBef>
                <a:spcPts val="0"/>
              </a:spcBef>
              <a:buNone/>
            </a:pPr>
            <a:endParaRPr lang="en-US" sz="2400" dirty="0" smtClean="0">
              <a:solidFill>
                <a:prstClr val="black"/>
              </a:solidFill>
            </a:endParaRPr>
          </a:p>
          <a:p>
            <a:pPr marL="0" lvl="0" indent="0">
              <a:lnSpc>
                <a:spcPct val="100000"/>
              </a:lnSpc>
              <a:spcBef>
                <a:spcPts val="0"/>
              </a:spcBef>
              <a:buNone/>
            </a:pPr>
            <a:r>
              <a:rPr lang="en-US" sz="2400" dirty="0" smtClean="0">
                <a:solidFill>
                  <a:prstClr val="black"/>
                </a:solidFill>
              </a:rPr>
              <a:t>A </a:t>
            </a:r>
            <a:r>
              <a:rPr lang="en-US" sz="2400" dirty="0">
                <a:solidFill>
                  <a:prstClr val="black"/>
                </a:solidFill>
              </a:rPr>
              <a:t>developmental state sets “substantive social and economic goals” (Johnson, 1982:19</a:t>
            </a:r>
            <a:r>
              <a:rPr lang="en-US" sz="2400" dirty="0" smtClean="0">
                <a:solidFill>
                  <a:prstClr val="black"/>
                </a:solidFill>
              </a:rPr>
              <a:t>), with a </a:t>
            </a:r>
            <a:r>
              <a:rPr lang="en-US" sz="2400" dirty="0">
                <a:solidFill>
                  <a:prstClr val="black"/>
                </a:solidFill>
              </a:rPr>
              <a:t>developmental ideology and a structure pertaining to the requisite institutions, norms and standards that can support the development process (UNESC, 2012)</a:t>
            </a:r>
          </a:p>
          <a:p>
            <a:pPr marL="0" indent="0">
              <a:lnSpc>
                <a:spcPct val="100000"/>
              </a:lnSpc>
              <a:spcBef>
                <a:spcPts val="0"/>
              </a:spcBef>
              <a:buNone/>
            </a:pPr>
            <a:endParaRPr lang="en-US" dirty="0"/>
          </a:p>
        </p:txBody>
      </p:sp>
    </p:spTree>
    <p:extLst>
      <p:ext uri="{BB962C8B-B14F-4D97-AF65-F5344CB8AC3E}">
        <p14:creationId xmlns:p14="http://schemas.microsoft.com/office/powerpoint/2010/main" val="16580527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role of the state in advanced informational societies (G-7 countries)</a:t>
            </a:r>
            <a:endParaRPr lang="en-US" b="1" dirty="0"/>
          </a:p>
        </p:txBody>
      </p:sp>
      <p:sp>
        <p:nvSpPr>
          <p:cNvPr id="3" name="Content Placeholder 2"/>
          <p:cNvSpPr>
            <a:spLocks noGrp="1"/>
          </p:cNvSpPr>
          <p:nvPr>
            <p:ph idx="1"/>
          </p:nvPr>
        </p:nvSpPr>
        <p:spPr>
          <a:xfrm>
            <a:off x="838200" y="2025353"/>
            <a:ext cx="10515600" cy="4151610"/>
          </a:xfrm>
        </p:spPr>
        <p:txBody>
          <a:bodyPr>
            <a:normAutofit/>
          </a:bodyPr>
          <a:lstStyle/>
          <a:p>
            <a:pPr marL="0" indent="0">
              <a:lnSpc>
                <a:spcPct val="100000"/>
              </a:lnSpc>
              <a:spcBef>
                <a:spcPts val="0"/>
              </a:spcBef>
              <a:buNone/>
            </a:pPr>
            <a:r>
              <a:rPr lang="en-US" sz="2400" dirty="0"/>
              <a:t>C</a:t>
            </a:r>
            <a:r>
              <a:rPr lang="en-US" sz="2400" dirty="0" smtClean="0"/>
              <a:t>ountries show variations in their employment and occupational structures amidst a long-term decline in share of manufacturing employment (Castells, 2010).</a:t>
            </a:r>
          </a:p>
          <a:p>
            <a:pPr marL="0" indent="0">
              <a:lnSpc>
                <a:spcPct val="100000"/>
              </a:lnSpc>
              <a:spcBef>
                <a:spcPts val="0"/>
              </a:spcBef>
              <a:buNone/>
            </a:pPr>
            <a:endParaRPr lang="en-US" sz="1600" dirty="0" smtClean="0"/>
          </a:p>
          <a:p>
            <a:pPr marL="0" indent="0">
              <a:lnSpc>
                <a:spcPct val="100000"/>
              </a:lnSpc>
              <a:spcBef>
                <a:spcPts val="0"/>
              </a:spcBef>
              <a:buNone/>
            </a:pPr>
            <a:r>
              <a:rPr lang="en-US" sz="2400" dirty="0"/>
              <a:t>A</a:t>
            </a:r>
            <a:r>
              <a:rPr lang="en-US" sz="2400" dirty="0" smtClean="0"/>
              <a:t> Service </a:t>
            </a:r>
            <a:r>
              <a:rPr lang="en-US" sz="2400" dirty="0"/>
              <a:t>E</a:t>
            </a:r>
            <a:r>
              <a:rPr lang="en-US" sz="2400" dirty="0" smtClean="0"/>
              <a:t>conomy Model after 1970. </a:t>
            </a:r>
            <a:r>
              <a:rPr lang="en-US" sz="2400" dirty="0" err="1" smtClean="0"/>
              <a:t>eg</a:t>
            </a:r>
            <a:r>
              <a:rPr lang="en-US" sz="2400" dirty="0" smtClean="0"/>
              <a:t>. U.S.,U.K, Canada</a:t>
            </a:r>
          </a:p>
          <a:p>
            <a:pPr marL="0" indent="0">
              <a:lnSpc>
                <a:spcPct val="100000"/>
              </a:lnSpc>
              <a:spcBef>
                <a:spcPts val="0"/>
              </a:spcBef>
              <a:buNone/>
            </a:pPr>
            <a:endParaRPr lang="en-US" sz="1600" dirty="0" smtClean="0"/>
          </a:p>
          <a:p>
            <a:pPr marL="0" indent="0">
              <a:lnSpc>
                <a:spcPct val="100000"/>
              </a:lnSpc>
              <a:spcBef>
                <a:spcPts val="0"/>
              </a:spcBef>
              <a:buNone/>
            </a:pPr>
            <a:r>
              <a:rPr lang="en-US" sz="2400" dirty="0" smtClean="0"/>
              <a:t>Industrial Production Model - reduced share of manufacturing employment but still a large share of </a:t>
            </a:r>
            <a:r>
              <a:rPr lang="en-US" sz="2400" dirty="0" err="1" smtClean="0"/>
              <a:t>labour</a:t>
            </a:r>
            <a:r>
              <a:rPr lang="en-US" sz="2400" dirty="0" smtClean="0"/>
              <a:t> force.eg. Japan, Germany </a:t>
            </a:r>
          </a:p>
          <a:p>
            <a:pPr marL="0" indent="0">
              <a:lnSpc>
                <a:spcPct val="100000"/>
              </a:lnSpc>
              <a:spcBef>
                <a:spcPts val="0"/>
              </a:spcBef>
              <a:buNone/>
            </a:pPr>
            <a:endParaRPr lang="en-US" sz="1600" dirty="0" smtClean="0"/>
          </a:p>
          <a:p>
            <a:pPr marL="0" indent="0">
              <a:lnSpc>
                <a:spcPct val="100000"/>
              </a:lnSpc>
              <a:spcBef>
                <a:spcPts val="0"/>
              </a:spcBef>
              <a:buNone/>
            </a:pPr>
            <a:r>
              <a:rPr lang="en-US" sz="2400" dirty="0" smtClean="0"/>
              <a:t>These differences are due </a:t>
            </a:r>
            <a:r>
              <a:rPr lang="en-US" sz="2400" dirty="0"/>
              <a:t>to “different government policies and firms' strategies”(Castells, </a:t>
            </a:r>
            <a:r>
              <a:rPr lang="en-US" sz="2400" dirty="0" smtClean="0"/>
              <a:t>2010:246)</a:t>
            </a:r>
          </a:p>
          <a:p>
            <a:pPr marL="0" indent="0">
              <a:buNone/>
            </a:pPr>
            <a:endParaRPr lang="en-US" dirty="0"/>
          </a:p>
        </p:txBody>
      </p:sp>
    </p:spTree>
    <p:extLst>
      <p:ext uri="{BB962C8B-B14F-4D97-AF65-F5344CB8AC3E}">
        <p14:creationId xmlns:p14="http://schemas.microsoft.com/office/powerpoint/2010/main" val="760021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658575"/>
            <a:ext cx="10515600" cy="1325563"/>
          </a:xfrm>
        </p:spPr>
        <p:txBody>
          <a:bodyPr>
            <a:noAutofit/>
          </a:bodyPr>
          <a:lstStyle/>
          <a:p>
            <a:r>
              <a:rPr lang="en-US" b="1" dirty="0"/>
              <a:t>I</a:t>
            </a:r>
            <a:r>
              <a:rPr lang="en-US" b="1" dirty="0" smtClean="0"/>
              <a:t>ndex </a:t>
            </a:r>
            <a:r>
              <a:rPr lang="en-US" b="1" dirty="0"/>
              <a:t>of employment </a:t>
            </a:r>
            <a:r>
              <a:rPr lang="en-US" b="1" dirty="0" smtClean="0"/>
              <a:t>growth, 1973-1999</a:t>
            </a:r>
            <a:r>
              <a:rPr lang="en-US" dirty="0"/>
              <a:t/>
            </a:r>
            <a:br>
              <a:rPr lang="en-US" dirty="0"/>
            </a:br>
            <a:endParaRPr lang="en-US" dirty="0"/>
          </a:p>
        </p:txBody>
      </p:sp>
      <p:pic>
        <p:nvPicPr>
          <p:cNvPr id="4" name="Content Placeholder 3"/>
          <p:cNvPicPr>
            <a:picLocks noGrp="1" noChangeAspect="1"/>
          </p:cNvPicPr>
          <p:nvPr>
            <p:ph idx="1"/>
          </p:nvPr>
        </p:nvPicPr>
        <p:blipFill>
          <a:blip r:embed="rId2"/>
          <a:stretch>
            <a:fillRect/>
          </a:stretch>
        </p:blipFill>
        <p:spPr>
          <a:xfrm>
            <a:off x="838201" y="1690687"/>
            <a:ext cx="5011269" cy="4524315"/>
          </a:xfrm>
          <a:prstGeom prst="rect">
            <a:avLst/>
          </a:prstGeom>
        </p:spPr>
      </p:pic>
      <p:sp>
        <p:nvSpPr>
          <p:cNvPr id="7" name="TextBox 6"/>
          <p:cNvSpPr txBox="1"/>
          <p:nvPr/>
        </p:nvSpPr>
        <p:spPr>
          <a:xfrm>
            <a:off x="1982625" y="6138915"/>
            <a:ext cx="2931208" cy="369332"/>
          </a:xfrm>
          <a:prstGeom prst="rect">
            <a:avLst/>
          </a:prstGeom>
          <a:noFill/>
        </p:spPr>
        <p:txBody>
          <a:bodyPr wrap="square" rtlCol="0">
            <a:spAutoFit/>
          </a:bodyPr>
          <a:lstStyle/>
          <a:p>
            <a:r>
              <a:rPr lang="en-US" dirty="0" smtClean="0"/>
              <a:t>Source: (Castells, 2010 : 268)</a:t>
            </a:r>
            <a:endParaRPr lang="en-US" dirty="0"/>
          </a:p>
        </p:txBody>
      </p:sp>
      <p:sp>
        <p:nvSpPr>
          <p:cNvPr id="8" name="TextBox 7"/>
          <p:cNvSpPr txBox="1"/>
          <p:nvPr/>
        </p:nvSpPr>
        <p:spPr>
          <a:xfrm>
            <a:off x="5849470" y="1614600"/>
            <a:ext cx="6249473" cy="4339650"/>
          </a:xfrm>
          <a:prstGeom prst="rect">
            <a:avLst/>
          </a:prstGeom>
          <a:noFill/>
        </p:spPr>
        <p:txBody>
          <a:bodyPr wrap="square" rtlCol="0">
            <a:spAutoFit/>
          </a:bodyPr>
          <a:lstStyle/>
          <a:p>
            <a:r>
              <a:rPr lang="en-US" sz="2400" dirty="0" smtClean="0"/>
              <a:t>High unemployment was a problem for some European countries. </a:t>
            </a:r>
          </a:p>
          <a:p>
            <a:endParaRPr lang="en-US" sz="1200" dirty="0"/>
          </a:p>
          <a:p>
            <a:r>
              <a:rPr lang="en-US" sz="2400" dirty="0" smtClean="0"/>
              <a:t>Technological innovation and diffusion did not have a direct impact at the aggregate level. </a:t>
            </a:r>
          </a:p>
          <a:p>
            <a:endParaRPr lang="en-US" sz="1200" dirty="0"/>
          </a:p>
          <a:p>
            <a:r>
              <a:rPr lang="en-US" sz="2400" dirty="0" smtClean="0"/>
              <a:t>Macro-economic policies and an institutional environment (including rigid </a:t>
            </a:r>
            <a:r>
              <a:rPr lang="en-US" sz="2400" dirty="0" err="1" smtClean="0"/>
              <a:t>labour</a:t>
            </a:r>
            <a:r>
              <a:rPr lang="en-US" sz="2400" dirty="0" smtClean="0"/>
              <a:t> markets) that discouraged private job creation were responsible (Castells, 2010)</a:t>
            </a:r>
          </a:p>
          <a:p>
            <a:endParaRPr lang="en-US" sz="1200" dirty="0" smtClean="0"/>
          </a:p>
          <a:p>
            <a:r>
              <a:rPr lang="en-US" sz="2400" dirty="0" smtClean="0"/>
              <a:t>Thus, employment patterns in a country are dependent on state policy</a:t>
            </a:r>
            <a:endParaRPr lang="en-US" sz="2400" dirty="0"/>
          </a:p>
        </p:txBody>
      </p:sp>
    </p:spTree>
    <p:extLst>
      <p:ext uri="{BB962C8B-B14F-4D97-AF65-F5344CB8AC3E}">
        <p14:creationId xmlns:p14="http://schemas.microsoft.com/office/powerpoint/2010/main" val="25720632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19"/>
          </a:xfrm>
        </p:spPr>
        <p:txBody>
          <a:bodyPr>
            <a:normAutofit fontScale="90000"/>
          </a:bodyPr>
          <a:lstStyle/>
          <a:p>
            <a:r>
              <a:rPr lang="en-US" dirty="0" smtClean="0"/>
              <a:t/>
            </a:r>
            <a:br>
              <a:rPr lang="en-US" dirty="0" smtClean="0"/>
            </a:br>
            <a:r>
              <a:rPr lang="en-US" dirty="0"/>
              <a:t/>
            </a:r>
            <a:br>
              <a:rPr lang="en-US" dirty="0"/>
            </a:br>
            <a:endParaRPr lang="en-US" dirty="0"/>
          </a:p>
        </p:txBody>
      </p:sp>
      <p:pic>
        <p:nvPicPr>
          <p:cNvPr id="4" name="Content Placeholder 3"/>
          <p:cNvPicPr>
            <a:picLocks noGrp="1" noChangeAspect="1"/>
          </p:cNvPicPr>
          <p:nvPr>
            <p:ph idx="1"/>
          </p:nvPr>
        </p:nvPicPr>
        <p:blipFill>
          <a:blip r:embed="rId2"/>
          <a:stretch>
            <a:fillRect/>
          </a:stretch>
        </p:blipFill>
        <p:spPr>
          <a:xfrm>
            <a:off x="838200" y="1300766"/>
            <a:ext cx="10387818" cy="4199702"/>
          </a:xfrm>
          <a:prstGeom prst="rect">
            <a:avLst/>
          </a:prstGeom>
        </p:spPr>
      </p:pic>
      <p:sp>
        <p:nvSpPr>
          <p:cNvPr id="5" name="TextBox 4"/>
          <p:cNvSpPr txBox="1"/>
          <p:nvPr/>
        </p:nvSpPr>
        <p:spPr>
          <a:xfrm>
            <a:off x="1524414" y="5616581"/>
            <a:ext cx="10515600" cy="954107"/>
          </a:xfrm>
          <a:prstGeom prst="rect">
            <a:avLst/>
          </a:prstGeom>
          <a:noFill/>
        </p:spPr>
        <p:txBody>
          <a:bodyPr wrap="square" rtlCol="0">
            <a:spAutoFit/>
          </a:bodyPr>
          <a:lstStyle/>
          <a:p>
            <a:pPr algn="ctr"/>
            <a:r>
              <a:rPr lang="en-US" sz="2800" dirty="0"/>
              <a:t>Non-standard forms of employment in employed </a:t>
            </a:r>
            <a:r>
              <a:rPr lang="en-US" sz="2800" dirty="0" err="1"/>
              <a:t>labour</a:t>
            </a:r>
            <a:r>
              <a:rPr lang="en-US" sz="2800" dirty="0"/>
              <a:t> force in OECD countries, 1983-1994</a:t>
            </a:r>
          </a:p>
        </p:txBody>
      </p:sp>
      <p:sp>
        <p:nvSpPr>
          <p:cNvPr id="8" name="TextBox 7"/>
          <p:cNvSpPr txBox="1"/>
          <p:nvPr/>
        </p:nvSpPr>
        <p:spPr>
          <a:xfrm>
            <a:off x="3854548" y="5247249"/>
            <a:ext cx="3487546" cy="369332"/>
          </a:xfrm>
          <a:prstGeom prst="rect">
            <a:avLst/>
          </a:prstGeom>
          <a:noFill/>
        </p:spPr>
        <p:txBody>
          <a:bodyPr wrap="square" rtlCol="0">
            <a:spAutoFit/>
          </a:bodyPr>
          <a:lstStyle/>
          <a:p>
            <a:r>
              <a:rPr lang="en-US" dirty="0" smtClean="0"/>
              <a:t>Source : (Castells, 2010 : 288)</a:t>
            </a:r>
            <a:endParaRPr lang="en-US" dirty="0"/>
          </a:p>
        </p:txBody>
      </p:sp>
      <p:sp>
        <p:nvSpPr>
          <p:cNvPr id="3" name="TextBox 2"/>
          <p:cNvSpPr txBox="1"/>
          <p:nvPr/>
        </p:nvSpPr>
        <p:spPr>
          <a:xfrm>
            <a:off x="515155" y="249012"/>
            <a:ext cx="11153103" cy="1200329"/>
          </a:xfrm>
          <a:prstGeom prst="rect">
            <a:avLst/>
          </a:prstGeom>
          <a:noFill/>
        </p:spPr>
        <p:txBody>
          <a:bodyPr wrap="square" rtlCol="0">
            <a:spAutoFit/>
          </a:bodyPr>
          <a:lstStyle/>
          <a:p>
            <a:r>
              <a:rPr lang="en-US" sz="3600" dirty="0"/>
              <a:t>N</a:t>
            </a:r>
            <a:r>
              <a:rPr lang="en-US" sz="3600" dirty="0" smtClean="0"/>
              <a:t>on-standard forms of employment arise out of flexible working arrangements which vary across countries</a:t>
            </a:r>
            <a:endParaRPr lang="en-US" sz="3600" dirty="0"/>
          </a:p>
        </p:txBody>
      </p:sp>
    </p:spTree>
    <p:extLst>
      <p:ext uri="{BB962C8B-B14F-4D97-AF65-F5344CB8AC3E}">
        <p14:creationId xmlns:p14="http://schemas.microsoft.com/office/powerpoint/2010/main" val="1998159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5" name="Content Placeholder 3"/>
          <p:cNvPicPr>
            <a:picLocks noChangeAspect="1"/>
          </p:cNvPicPr>
          <p:nvPr/>
        </p:nvPicPr>
        <p:blipFill>
          <a:blip r:embed="rId2"/>
          <a:stretch>
            <a:fillRect/>
          </a:stretch>
        </p:blipFill>
        <p:spPr>
          <a:xfrm>
            <a:off x="838200" y="365125"/>
            <a:ext cx="10515600" cy="6005021"/>
          </a:xfrm>
          <a:prstGeom prst="rect">
            <a:avLst/>
          </a:prstGeom>
        </p:spPr>
      </p:pic>
    </p:spTree>
    <p:extLst>
      <p:ext uri="{BB962C8B-B14F-4D97-AF65-F5344CB8AC3E}">
        <p14:creationId xmlns:p14="http://schemas.microsoft.com/office/powerpoint/2010/main" val="3083823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Bangladesh – high levels of </a:t>
            </a:r>
            <a:r>
              <a:rPr lang="en-US" sz="4000" b="1" dirty="0" err="1" smtClean="0"/>
              <a:t>informalization</a:t>
            </a:r>
            <a:endParaRPr lang="en-US" sz="4000" b="1" dirty="0"/>
          </a:p>
        </p:txBody>
      </p:sp>
      <p:pic>
        <p:nvPicPr>
          <p:cNvPr id="4" name="Content Placeholder 3"/>
          <p:cNvPicPr>
            <a:picLocks noGrp="1" noChangeAspect="1"/>
          </p:cNvPicPr>
          <p:nvPr>
            <p:ph idx="1"/>
          </p:nvPr>
        </p:nvPicPr>
        <p:blipFill>
          <a:blip r:embed="rId2"/>
          <a:stretch>
            <a:fillRect/>
          </a:stretch>
        </p:blipFill>
        <p:spPr>
          <a:xfrm>
            <a:off x="892344" y="1398494"/>
            <a:ext cx="10461455" cy="3801628"/>
          </a:xfrm>
          <a:prstGeom prst="rect">
            <a:avLst/>
          </a:prstGeom>
        </p:spPr>
      </p:pic>
      <p:sp>
        <p:nvSpPr>
          <p:cNvPr id="5" name="TextBox 4"/>
          <p:cNvSpPr txBox="1"/>
          <p:nvPr/>
        </p:nvSpPr>
        <p:spPr>
          <a:xfrm>
            <a:off x="524435" y="5715000"/>
            <a:ext cx="6360459" cy="646331"/>
          </a:xfrm>
          <a:prstGeom prst="rect">
            <a:avLst/>
          </a:prstGeom>
          <a:noFill/>
        </p:spPr>
        <p:txBody>
          <a:bodyPr wrap="square" rtlCol="0">
            <a:spAutoFit/>
          </a:bodyPr>
          <a:lstStyle/>
          <a:p>
            <a:r>
              <a:rPr lang="en-US" dirty="0" smtClean="0"/>
              <a:t>Source: (Asian Development Bank &amp; Bangladesh Bureau of Statistics, 2012:10)</a:t>
            </a:r>
            <a:endParaRPr lang="en-US" dirty="0"/>
          </a:p>
        </p:txBody>
      </p:sp>
      <p:sp>
        <p:nvSpPr>
          <p:cNvPr id="6" name="TextBox 5"/>
          <p:cNvSpPr txBox="1"/>
          <p:nvPr/>
        </p:nvSpPr>
        <p:spPr>
          <a:xfrm>
            <a:off x="7086601" y="4773706"/>
            <a:ext cx="4020670" cy="1815882"/>
          </a:xfrm>
          <a:prstGeom prst="rect">
            <a:avLst/>
          </a:prstGeom>
          <a:noFill/>
        </p:spPr>
        <p:txBody>
          <a:bodyPr wrap="square" rtlCol="0">
            <a:spAutoFit/>
          </a:bodyPr>
          <a:lstStyle/>
          <a:p>
            <a:r>
              <a:rPr lang="en-US" sz="2800" b="1" i="1" dirty="0" smtClean="0"/>
              <a:t>Digital gig-work – part of broader trend towards </a:t>
            </a:r>
            <a:r>
              <a:rPr lang="en-US" sz="2800" b="1" i="1" dirty="0" err="1" smtClean="0"/>
              <a:t>informalization</a:t>
            </a:r>
            <a:r>
              <a:rPr lang="en-US" sz="2800" b="1" i="1" dirty="0" smtClean="0"/>
              <a:t> of </a:t>
            </a:r>
            <a:r>
              <a:rPr lang="en-US" sz="2800" b="1" i="1" dirty="0" err="1" smtClean="0"/>
              <a:t>labour</a:t>
            </a:r>
            <a:r>
              <a:rPr lang="en-US" sz="2800" b="1" i="1" dirty="0" smtClean="0"/>
              <a:t>?</a:t>
            </a:r>
            <a:endParaRPr lang="en-US" sz="2800" b="1" i="1" dirty="0"/>
          </a:p>
        </p:txBody>
      </p:sp>
    </p:spTree>
    <p:extLst>
      <p:ext uri="{BB962C8B-B14F-4D97-AF65-F5344CB8AC3E}">
        <p14:creationId xmlns:p14="http://schemas.microsoft.com/office/powerpoint/2010/main" val="218809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742" y="0"/>
            <a:ext cx="10515600" cy="1325563"/>
          </a:xfrm>
        </p:spPr>
        <p:txBody>
          <a:bodyPr/>
          <a:lstStyle/>
          <a:p>
            <a:r>
              <a:rPr lang="en-US" b="1" dirty="0"/>
              <a:t>T</a:t>
            </a:r>
            <a:r>
              <a:rPr lang="en-US" b="1" dirty="0" smtClean="0"/>
              <a:t>he developmental state and digital gig work</a:t>
            </a:r>
            <a:endParaRPr lang="en-US" b="1" dirty="0"/>
          </a:p>
        </p:txBody>
      </p:sp>
      <p:sp>
        <p:nvSpPr>
          <p:cNvPr id="3" name="Content Placeholder 2"/>
          <p:cNvSpPr>
            <a:spLocks noGrp="1"/>
          </p:cNvSpPr>
          <p:nvPr>
            <p:ph idx="1"/>
          </p:nvPr>
        </p:nvSpPr>
        <p:spPr>
          <a:xfrm>
            <a:off x="838200" y="1102407"/>
            <a:ext cx="10515600" cy="5074556"/>
          </a:xfrm>
        </p:spPr>
        <p:txBody>
          <a:bodyPr>
            <a:normAutofit fontScale="25000" lnSpcReduction="20000"/>
          </a:bodyPr>
          <a:lstStyle/>
          <a:p>
            <a:pPr marL="0" lvl="0" indent="0">
              <a:lnSpc>
                <a:spcPct val="120000"/>
              </a:lnSpc>
              <a:spcBef>
                <a:spcPts val="0"/>
              </a:spcBef>
              <a:buNone/>
            </a:pPr>
            <a:r>
              <a:rPr lang="en-US" sz="9600" dirty="0">
                <a:solidFill>
                  <a:prstClr val="black"/>
                </a:solidFill>
              </a:rPr>
              <a:t>Investment in developing skills through education and opportunities for “learning by doing” provides employment opportunities for its citizens – digital gig work being one of the options available when there is a lack of other local opportunities (UNESC,2012</a:t>
            </a:r>
            <a:r>
              <a:rPr lang="en-US" sz="9600" dirty="0" smtClean="0">
                <a:solidFill>
                  <a:prstClr val="black"/>
                </a:solidFill>
              </a:rPr>
              <a:t>)</a:t>
            </a:r>
            <a:endParaRPr lang="en-US" sz="6400" dirty="0" smtClean="0">
              <a:solidFill>
                <a:prstClr val="black"/>
              </a:solidFill>
            </a:endParaRPr>
          </a:p>
          <a:p>
            <a:pPr marL="0" lvl="0" indent="0">
              <a:lnSpc>
                <a:spcPct val="120000"/>
              </a:lnSpc>
              <a:spcBef>
                <a:spcPts val="0"/>
              </a:spcBef>
              <a:buNone/>
            </a:pPr>
            <a:endParaRPr lang="en-US" sz="6400" dirty="0" smtClean="0">
              <a:solidFill>
                <a:prstClr val="black"/>
              </a:solidFill>
            </a:endParaRPr>
          </a:p>
          <a:p>
            <a:pPr marL="0" indent="0">
              <a:lnSpc>
                <a:spcPct val="120000"/>
              </a:lnSpc>
              <a:spcBef>
                <a:spcPts val="0"/>
              </a:spcBef>
              <a:buNone/>
            </a:pPr>
            <a:r>
              <a:rPr lang="en-US" sz="9600" dirty="0" err="1"/>
              <a:t>D’Cruz</a:t>
            </a:r>
            <a:r>
              <a:rPr lang="en-US" sz="9600" dirty="0"/>
              <a:t> and Noronha (2016) suggest that, in India, </a:t>
            </a:r>
            <a:r>
              <a:rPr lang="en-US" sz="9600" dirty="0" err="1"/>
              <a:t>Upwork</a:t>
            </a:r>
            <a:r>
              <a:rPr lang="en-US" sz="9600" dirty="0"/>
              <a:t> provides employment and skill enhancement opportunities, specially for those in smaller </a:t>
            </a:r>
            <a:r>
              <a:rPr lang="en-US" sz="9600" dirty="0" smtClean="0"/>
              <a:t>cities</a:t>
            </a:r>
          </a:p>
          <a:p>
            <a:pPr marL="0" indent="0">
              <a:lnSpc>
                <a:spcPct val="120000"/>
              </a:lnSpc>
              <a:spcBef>
                <a:spcPts val="0"/>
              </a:spcBef>
              <a:buNone/>
            </a:pPr>
            <a:endParaRPr lang="en-US" sz="6400" dirty="0"/>
          </a:p>
          <a:p>
            <a:pPr marL="0" lvl="0" indent="0">
              <a:lnSpc>
                <a:spcPct val="120000"/>
              </a:lnSpc>
              <a:spcBef>
                <a:spcPts val="0"/>
              </a:spcBef>
              <a:buNone/>
            </a:pPr>
            <a:r>
              <a:rPr lang="en-US" sz="9600" dirty="0">
                <a:solidFill>
                  <a:prstClr val="black"/>
                </a:solidFill>
              </a:rPr>
              <a:t>Rather than a problem, digital gig worker emerges as a possible solution albeit with challenges</a:t>
            </a:r>
          </a:p>
          <a:p>
            <a:pPr marL="0" lvl="0" indent="0">
              <a:lnSpc>
                <a:spcPct val="120000"/>
              </a:lnSpc>
              <a:spcBef>
                <a:spcPts val="0"/>
              </a:spcBef>
              <a:buNone/>
            </a:pPr>
            <a:endParaRPr lang="en-US" sz="6400" dirty="0">
              <a:solidFill>
                <a:prstClr val="black"/>
              </a:solidFill>
            </a:endParaRPr>
          </a:p>
          <a:p>
            <a:pPr marL="0" lvl="0" indent="0">
              <a:lnSpc>
                <a:spcPct val="120000"/>
              </a:lnSpc>
              <a:spcBef>
                <a:spcPts val="0"/>
              </a:spcBef>
              <a:buNone/>
            </a:pPr>
            <a:r>
              <a:rPr lang="en-US" sz="9600" dirty="0" smtClean="0">
                <a:solidFill>
                  <a:prstClr val="black"/>
                </a:solidFill>
              </a:rPr>
              <a:t>How the solution emerges depends on the developmental</a:t>
            </a:r>
            <a:r>
              <a:rPr lang="en-US" sz="9600" dirty="0" smtClean="0">
                <a:solidFill>
                  <a:prstClr val="black"/>
                </a:solidFill>
              </a:rPr>
              <a:t> model and the nature of the state: the developmental state is </a:t>
            </a:r>
            <a:r>
              <a:rPr lang="en-US" sz="9600" dirty="0">
                <a:solidFill>
                  <a:prstClr val="black"/>
                </a:solidFill>
              </a:rPr>
              <a:t>based on selected features, which can and need to be adapted to different conditions in time and space (UNESC</a:t>
            </a:r>
            <a:r>
              <a:rPr lang="en-US" sz="9600" dirty="0" smtClean="0">
                <a:solidFill>
                  <a:prstClr val="black"/>
                </a:solidFill>
              </a:rPr>
              <a:t>, 2012</a:t>
            </a:r>
            <a:r>
              <a:rPr lang="en-US" sz="9600" dirty="0">
                <a:solidFill>
                  <a:prstClr val="black"/>
                </a:solidFill>
              </a:rPr>
              <a:t>) </a:t>
            </a:r>
          </a:p>
          <a:p>
            <a:pPr marL="0" indent="0">
              <a:lnSpc>
                <a:spcPct val="120000"/>
              </a:lnSpc>
              <a:spcBef>
                <a:spcPts val="0"/>
              </a:spcBef>
              <a:buNone/>
            </a:pPr>
            <a:endParaRPr lang="en-US" sz="6400" dirty="0" smtClean="0"/>
          </a:p>
          <a:p>
            <a:pPr marL="0" indent="0">
              <a:lnSpc>
                <a:spcPct val="120000"/>
              </a:lnSpc>
              <a:spcBef>
                <a:spcPts val="0"/>
              </a:spcBef>
              <a:buNone/>
            </a:pPr>
            <a:r>
              <a:rPr lang="en-US" sz="9600" dirty="0" smtClean="0"/>
              <a:t>  </a:t>
            </a:r>
            <a:endParaRPr lang="en-US" sz="9600"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493015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641"/>
            <a:ext cx="10515600" cy="820397"/>
          </a:xfrm>
        </p:spPr>
        <p:txBody>
          <a:bodyPr>
            <a:normAutofit/>
          </a:bodyPr>
          <a:lstStyle/>
          <a:p>
            <a:r>
              <a:rPr lang="en-US" b="1" dirty="0" smtClean="0"/>
              <a:t>Human resource capability</a:t>
            </a:r>
            <a:endParaRPr lang="en-US" b="1" dirty="0"/>
          </a:p>
        </p:txBody>
      </p:sp>
      <p:sp>
        <p:nvSpPr>
          <p:cNvPr id="3" name="Content Placeholder 2"/>
          <p:cNvSpPr>
            <a:spLocks noGrp="1"/>
          </p:cNvSpPr>
          <p:nvPr>
            <p:ph idx="1"/>
          </p:nvPr>
        </p:nvSpPr>
        <p:spPr>
          <a:xfrm>
            <a:off x="838200" y="1153682"/>
            <a:ext cx="10515600" cy="5023281"/>
          </a:xfrm>
        </p:spPr>
        <p:txBody>
          <a:bodyPr>
            <a:noAutofit/>
          </a:bodyPr>
          <a:lstStyle/>
          <a:p>
            <a:pPr marL="0" lvl="0" indent="0">
              <a:lnSpc>
                <a:spcPct val="100000"/>
              </a:lnSpc>
              <a:spcBef>
                <a:spcPts val="0"/>
              </a:spcBef>
              <a:buNone/>
            </a:pPr>
            <a:r>
              <a:rPr lang="en-US" sz="2400" dirty="0">
                <a:solidFill>
                  <a:prstClr val="black"/>
                </a:solidFill>
              </a:rPr>
              <a:t>In an age of global shift towards services, the “comparative advantage” of  a country lies in its human resources</a:t>
            </a:r>
            <a:r>
              <a:rPr lang="en-US" sz="2400" dirty="0" smtClean="0">
                <a:solidFill>
                  <a:prstClr val="black"/>
                </a:solidFill>
              </a:rPr>
              <a:t>.</a:t>
            </a:r>
          </a:p>
          <a:p>
            <a:pPr marL="0" lvl="0" indent="0">
              <a:lnSpc>
                <a:spcPct val="100000"/>
              </a:lnSpc>
              <a:spcBef>
                <a:spcPts val="0"/>
              </a:spcBef>
              <a:buNone/>
            </a:pPr>
            <a:endParaRPr lang="en-US" sz="1600" dirty="0">
              <a:solidFill>
                <a:prstClr val="black"/>
              </a:solidFill>
            </a:endParaRPr>
          </a:p>
          <a:p>
            <a:pPr marL="0" indent="0">
              <a:lnSpc>
                <a:spcPct val="100000"/>
              </a:lnSpc>
              <a:spcBef>
                <a:spcPts val="0"/>
              </a:spcBef>
              <a:buNone/>
            </a:pPr>
            <a:r>
              <a:rPr lang="en-US" sz="2400" dirty="0" smtClean="0"/>
              <a:t>As </a:t>
            </a:r>
            <a:r>
              <a:rPr lang="en-US" sz="2400" dirty="0"/>
              <a:t>Schultz proposes, investment in human capital through education and training to acquire knowledge and skills can increase human performance and earnings and thereby increase earnings, and, in turn, strengthen the economy and raise living standards (Law,2009</a:t>
            </a:r>
            <a:r>
              <a:rPr lang="en-US" sz="2400" dirty="0" smtClean="0"/>
              <a:t>)</a:t>
            </a:r>
          </a:p>
          <a:p>
            <a:pPr marL="0" indent="0">
              <a:lnSpc>
                <a:spcPct val="100000"/>
              </a:lnSpc>
              <a:spcBef>
                <a:spcPts val="0"/>
              </a:spcBef>
              <a:buNone/>
            </a:pPr>
            <a:endParaRPr lang="en-US" sz="1600" dirty="0"/>
          </a:p>
          <a:p>
            <a:pPr marL="0" indent="0">
              <a:lnSpc>
                <a:spcPct val="100000"/>
              </a:lnSpc>
              <a:spcBef>
                <a:spcPts val="0"/>
              </a:spcBef>
              <a:buNone/>
            </a:pPr>
            <a:r>
              <a:rPr lang="en-US" sz="2400" dirty="0"/>
              <a:t>T</a:t>
            </a:r>
            <a:r>
              <a:rPr lang="en-US" sz="2400" dirty="0" smtClean="0"/>
              <a:t>he </a:t>
            </a:r>
            <a:r>
              <a:rPr lang="en-US" sz="2400" dirty="0"/>
              <a:t>World Bank (1993) considers investment in education as one of the key factors for the East Asian </a:t>
            </a:r>
            <a:r>
              <a:rPr lang="en-US" sz="2400" dirty="0" smtClean="0"/>
              <a:t>Miracle</a:t>
            </a:r>
          </a:p>
          <a:p>
            <a:pPr marL="0" indent="0">
              <a:lnSpc>
                <a:spcPct val="100000"/>
              </a:lnSpc>
              <a:spcBef>
                <a:spcPts val="0"/>
              </a:spcBef>
              <a:buNone/>
            </a:pPr>
            <a:endParaRPr lang="en-US" sz="1600" dirty="0" smtClean="0"/>
          </a:p>
          <a:p>
            <a:pPr marL="0" indent="0">
              <a:lnSpc>
                <a:spcPct val="100000"/>
              </a:lnSpc>
              <a:spcBef>
                <a:spcPts val="0"/>
              </a:spcBef>
              <a:buNone/>
            </a:pPr>
            <a:r>
              <a:rPr lang="en-US" sz="2400" dirty="0" smtClean="0"/>
              <a:t>While employment is important, income security and job security are also important to ensure human development, necessitating regulation of the employment relationship </a:t>
            </a:r>
            <a:endParaRPr lang="en-US" sz="2400" dirty="0"/>
          </a:p>
        </p:txBody>
      </p:sp>
    </p:spTree>
    <p:extLst>
      <p:ext uri="{BB962C8B-B14F-4D97-AF65-F5344CB8AC3E}">
        <p14:creationId xmlns:p14="http://schemas.microsoft.com/office/powerpoint/2010/main" val="1385753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spcBef>
                <a:spcPts val="1000"/>
              </a:spcBef>
            </a:pPr>
            <a:r>
              <a:rPr lang="en-US" b="1" dirty="0">
                <a:solidFill>
                  <a:prstClr val="black"/>
                </a:solidFill>
                <a:latin typeface="Calibri Light" panose="020F0302020204030204" pitchFamily="34" charset="0"/>
                <a:cs typeface="Calibri Light" panose="020F0302020204030204" pitchFamily="34" charset="0"/>
              </a:rPr>
              <a:t>Regulation of the employment relationship</a:t>
            </a:r>
            <a:r>
              <a:rPr lang="en-US" sz="2800" b="1" u="sng" dirty="0">
                <a:solidFill>
                  <a:prstClr val="black"/>
                </a:solidFill>
                <a:latin typeface="Calibri Light" panose="020F0302020204030204" pitchFamily="34" charset="0"/>
                <a:cs typeface="Calibri Light" panose="020F0302020204030204" pitchFamily="34" charset="0"/>
              </a:rPr>
              <a:t/>
            </a:r>
            <a:br>
              <a:rPr lang="en-US" sz="2800" b="1" u="sng" dirty="0">
                <a:solidFill>
                  <a:prstClr val="black"/>
                </a:solidFill>
                <a:latin typeface="Calibri Light" panose="020F0302020204030204" pitchFamily="34" charset="0"/>
                <a:cs typeface="Calibri Light" panose="020F0302020204030204" pitchFamily="34" charset="0"/>
              </a:rPr>
            </a:br>
            <a:endParaRPr lang="en-US" dirty="0">
              <a:latin typeface="Calibri Light" panose="020F0302020204030204" pitchFamily="34" charset="0"/>
              <a:cs typeface="Calibri Light" panose="020F0302020204030204" pitchFamily="34" charset="0"/>
            </a:endParaRPr>
          </a:p>
        </p:txBody>
      </p:sp>
      <p:sp>
        <p:nvSpPr>
          <p:cNvPr id="3" name="Content Placeholder 2"/>
          <p:cNvSpPr>
            <a:spLocks noGrp="1"/>
          </p:cNvSpPr>
          <p:nvPr>
            <p:ph idx="1"/>
          </p:nvPr>
        </p:nvSpPr>
        <p:spPr>
          <a:xfrm>
            <a:off x="838200" y="1512606"/>
            <a:ext cx="10515600" cy="5063006"/>
          </a:xfrm>
        </p:spPr>
        <p:txBody>
          <a:bodyPr>
            <a:noAutofit/>
          </a:bodyPr>
          <a:lstStyle/>
          <a:p>
            <a:pPr marL="0" indent="0">
              <a:lnSpc>
                <a:spcPct val="100000"/>
              </a:lnSpc>
              <a:spcBef>
                <a:spcPts val="0"/>
              </a:spcBef>
              <a:buNone/>
            </a:pPr>
            <a:r>
              <a:rPr lang="en-US" sz="2400" dirty="0" smtClean="0"/>
              <a:t>In digital gig work, key concerns </a:t>
            </a:r>
            <a:r>
              <a:rPr lang="en-US" sz="2400" dirty="0" err="1" smtClean="0"/>
              <a:t>viz</a:t>
            </a:r>
            <a:r>
              <a:rPr lang="en-US" sz="2400" dirty="0" smtClean="0"/>
              <a:t>-a-</a:t>
            </a:r>
            <a:r>
              <a:rPr lang="en-US" sz="2400" dirty="0" err="1" smtClean="0"/>
              <a:t>viz</a:t>
            </a:r>
            <a:r>
              <a:rPr lang="en-US" sz="2400" dirty="0" smtClean="0"/>
              <a:t> the employment relationship include:</a:t>
            </a:r>
          </a:p>
          <a:p>
            <a:pPr marL="0" indent="0">
              <a:lnSpc>
                <a:spcPct val="100000"/>
              </a:lnSpc>
              <a:spcBef>
                <a:spcPts val="0"/>
              </a:spcBef>
              <a:buNone/>
            </a:pPr>
            <a:endParaRPr lang="en-US" sz="1200" dirty="0" smtClean="0"/>
          </a:p>
          <a:p>
            <a:pPr>
              <a:lnSpc>
                <a:spcPct val="100000"/>
              </a:lnSpc>
              <a:spcBef>
                <a:spcPts val="0"/>
              </a:spcBef>
              <a:buFontTx/>
              <a:buChar char="-"/>
            </a:pPr>
            <a:r>
              <a:rPr lang="en-US" sz="2400" dirty="0" smtClean="0"/>
              <a:t>non-recognition of the work and hence non-compliance </a:t>
            </a:r>
            <a:r>
              <a:rPr lang="en-US" sz="2400" dirty="0"/>
              <a:t>with minimum wage laws, social security contribution, anti-discrimination regulation, sick pay and </a:t>
            </a:r>
            <a:r>
              <a:rPr lang="en-US" sz="2400" dirty="0" smtClean="0"/>
              <a:t>holidays (De-Stefano,2016)</a:t>
            </a:r>
          </a:p>
          <a:p>
            <a:pPr>
              <a:lnSpc>
                <a:spcPct val="100000"/>
              </a:lnSpc>
              <a:spcBef>
                <a:spcPts val="0"/>
              </a:spcBef>
              <a:buFontTx/>
              <a:buChar char="-"/>
            </a:pPr>
            <a:endParaRPr lang="en-US" sz="1200" dirty="0" smtClean="0"/>
          </a:p>
          <a:p>
            <a:pPr marL="0" lvl="0" indent="0">
              <a:lnSpc>
                <a:spcPct val="100000"/>
              </a:lnSpc>
              <a:spcBef>
                <a:spcPts val="0"/>
              </a:spcBef>
              <a:buNone/>
            </a:pPr>
            <a:r>
              <a:rPr lang="en-US" sz="2400" dirty="0" smtClean="0"/>
              <a:t>- lack of accountability of the platform providers</a:t>
            </a:r>
          </a:p>
          <a:p>
            <a:pPr marL="0" lvl="0"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2400" dirty="0" smtClean="0">
                <a:solidFill>
                  <a:prstClr val="black"/>
                </a:solidFill>
              </a:rPr>
              <a:t>a </a:t>
            </a:r>
            <a:r>
              <a:rPr lang="en-US" sz="2400" dirty="0">
                <a:solidFill>
                  <a:prstClr val="black"/>
                </a:solidFill>
              </a:rPr>
              <a:t>regulatory </a:t>
            </a:r>
            <a:r>
              <a:rPr lang="en-US" sz="2400" dirty="0" smtClean="0">
                <a:solidFill>
                  <a:prstClr val="black"/>
                </a:solidFill>
              </a:rPr>
              <a:t>role of citizens on </a:t>
            </a:r>
            <a:r>
              <a:rPr lang="en-US" sz="2400" dirty="0">
                <a:solidFill>
                  <a:prstClr val="black"/>
                </a:solidFill>
              </a:rPr>
              <a:t>the Internet</a:t>
            </a:r>
            <a:r>
              <a:rPr lang="en-US" sz="2400" dirty="0" smtClean="0">
                <a:solidFill>
                  <a:prstClr val="black"/>
                </a:solidFill>
              </a:rPr>
              <a:t>, will require information </a:t>
            </a:r>
            <a:r>
              <a:rPr lang="en-US" sz="2400" dirty="0">
                <a:solidFill>
                  <a:prstClr val="black"/>
                </a:solidFill>
              </a:rPr>
              <a:t>about a) who someone is </a:t>
            </a:r>
            <a:r>
              <a:rPr lang="en-US" sz="2400" dirty="0" smtClean="0">
                <a:solidFill>
                  <a:prstClr val="black"/>
                </a:solidFill>
              </a:rPr>
              <a:t>(b</a:t>
            </a:r>
            <a:r>
              <a:rPr lang="en-US" sz="2400" dirty="0">
                <a:solidFill>
                  <a:prstClr val="black"/>
                </a:solidFill>
              </a:rPr>
              <a:t>) where they </a:t>
            </a:r>
            <a:r>
              <a:rPr lang="en-US" sz="2400" dirty="0" smtClean="0">
                <a:solidFill>
                  <a:prstClr val="black"/>
                </a:solidFill>
              </a:rPr>
              <a:t>are, and (c</a:t>
            </a:r>
            <a:r>
              <a:rPr lang="en-US" sz="2400" dirty="0">
                <a:solidFill>
                  <a:prstClr val="black"/>
                </a:solidFill>
              </a:rPr>
              <a:t>) what they’re doing (</a:t>
            </a:r>
            <a:r>
              <a:rPr lang="en-US" sz="2400" dirty="0" err="1">
                <a:solidFill>
                  <a:prstClr val="black"/>
                </a:solidFill>
              </a:rPr>
              <a:t>Lessig</a:t>
            </a:r>
            <a:r>
              <a:rPr lang="en-US" sz="2400" dirty="0" smtClean="0">
                <a:solidFill>
                  <a:prstClr val="black"/>
                </a:solidFill>
              </a:rPr>
              <a:t>, 2006:23</a:t>
            </a:r>
            <a:r>
              <a:rPr lang="en-US" sz="2400" dirty="0">
                <a:solidFill>
                  <a:prstClr val="black"/>
                </a:solidFill>
              </a:rPr>
              <a:t>) </a:t>
            </a:r>
            <a:endParaRPr lang="en-US" sz="2400" dirty="0" smtClean="0">
              <a:solidFill>
                <a:prstClr val="black"/>
              </a:solidFill>
            </a:endParaRPr>
          </a:p>
          <a:p>
            <a:pPr marL="0" lvl="0" indent="0">
              <a:lnSpc>
                <a:spcPct val="100000"/>
              </a:lnSpc>
              <a:spcBef>
                <a:spcPts val="0"/>
              </a:spcBef>
              <a:buNone/>
            </a:pPr>
            <a:endParaRPr lang="en-US" sz="1200" dirty="0">
              <a:solidFill>
                <a:prstClr val="black"/>
              </a:solidFill>
            </a:endParaRPr>
          </a:p>
          <a:p>
            <a:pPr marL="0" lvl="0" indent="0">
              <a:lnSpc>
                <a:spcPct val="100000"/>
              </a:lnSpc>
              <a:spcBef>
                <a:spcPts val="0"/>
              </a:spcBef>
              <a:buNone/>
            </a:pPr>
            <a:r>
              <a:rPr lang="en-US" sz="2400" dirty="0">
                <a:solidFill>
                  <a:prstClr val="black"/>
                </a:solidFill>
              </a:rPr>
              <a:t>o</a:t>
            </a:r>
            <a:r>
              <a:rPr lang="en-US" sz="2400" dirty="0" smtClean="0">
                <a:solidFill>
                  <a:prstClr val="black"/>
                </a:solidFill>
              </a:rPr>
              <a:t>f course, </a:t>
            </a:r>
            <a:r>
              <a:rPr lang="en-US" sz="2400" dirty="0">
                <a:solidFill>
                  <a:prstClr val="black"/>
                </a:solidFill>
              </a:rPr>
              <a:t>whether a part of cyberspace can be controlled depends on its </a:t>
            </a:r>
            <a:r>
              <a:rPr lang="en-US" sz="2400" dirty="0" smtClean="0">
                <a:solidFill>
                  <a:prstClr val="black"/>
                </a:solidFill>
              </a:rPr>
              <a:t>code (</a:t>
            </a:r>
            <a:r>
              <a:rPr lang="en-US" sz="2400" dirty="0" err="1">
                <a:solidFill>
                  <a:prstClr val="black"/>
                </a:solidFill>
              </a:rPr>
              <a:t>Lessig</a:t>
            </a:r>
            <a:r>
              <a:rPr lang="en-US" sz="2400" dirty="0">
                <a:solidFill>
                  <a:prstClr val="black"/>
                </a:solidFill>
              </a:rPr>
              <a:t>, 2006</a:t>
            </a:r>
            <a:r>
              <a:rPr lang="en-US" sz="2400" dirty="0" smtClean="0">
                <a:solidFill>
                  <a:prstClr val="black"/>
                </a:solidFill>
              </a:rPr>
              <a:t>)</a:t>
            </a:r>
          </a:p>
          <a:p>
            <a:pPr marL="0" lvl="0" indent="0">
              <a:buNone/>
            </a:pPr>
            <a:endParaRPr lang="en-US" dirty="0">
              <a:solidFill>
                <a:prstClr val="black"/>
              </a:solidFill>
            </a:endParaRPr>
          </a:p>
          <a:p>
            <a:pPr marL="0" indent="0">
              <a:buNone/>
            </a:pPr>
            <a:endParaRPr lang="en-US" dirty="0" smtClean="0"/>
          </a:p>
        </p:txBody>
      </p:sp>
    </p:spTree>
    <p:extLst>
      <p:ext uri="{BB962C8B-B14F-4D97-AF65-F5344CB8AC3E}">
        <p14:creationId xmlns:p14="http://schemas.microsoft.com/office/powerpoint/2010/main" val="2791835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Employment </a:t>
            </a:r>
            <a:r>
              <a:rPr lang="en-US" b="1" u="sng" dirty="0"/>
              <a:t/>
            </a:r>
            <a:br>
              <a:rPr lang="en-US" b="1" u="sng" dirty="0"/>
            </a:br>
            <a:endParaRPr lang="en-US" dirty="0"/>
          </a:p>
        </p:txBody>
      </p:sp>
      <p:sp>
        <p:nvSpPr>
          <p:cNvPr id="3" name="Content Placeholder 2"/>
          <p:cNvSpPr>
            <a:spLocks noGrp="1"/>
          </p:cNvSpPr>
          <p:nvPr>
            <p:ph idx="1"/>
          </p:nvPr>
        </p:nvSpPr>
        <p:spPr/>
        <p:txBody>
          <a:bodyPr>
            <a:normAutofit/>
          </a:bodyPr>
          <a:lstStyle/>
          <a:p>
            <a:pPr marL="0" indent="0">
              <a:lnSpc>
                <a:spcPct val="100000"/>
              </a:lnSpc>
              <a:spcBef>
                <a:spcPts val="0"/>
              </a:spcBef>
              <a:buNone/>
            </a:pPr>
            <a:r>
              <a:rPr lang="en-US" sz="2400" dirty="0" smtClean="0"/>
              <a:t>Skilling and employment opportunities need to compliment each other to ensure that socially accepted standard of living is met</a:t>
            </a:r>
          </a:p>
          <a:p>
            <a:pPr marL="0" indent="0">
              <a:lnSpc>
                <a:spcPct val="100000"/>
              </a:lnSpc>
              <a:spcBef>
                <a:spcPts val="0"/>
              </a:spcBef>
              <a:buNone/>
            </a:pPr>
            <a:endParaRPr lang="en-US" sz="1200" dirty="0" smtClean="0"/>
          </a:p>
          <a:p>
            <a:pPr marL="0" indent="0">
              <a:lnSpc>
                <a:spcPct val="100000"/>
              </a:lnSpc>
              <a:spcBef>
                <a:spcPts val="0"/>
              </a:spcBef>
              <a:buNone/>
            </a:pPr>
            <a:r>
              <a:rPr lang="en-US" sz="2400" dirty="0" smtClean="0"/>
              <a:t>State can either provide the infrastructure or actively intervene to ensure employment opportunities through digital gig work</a:t>
            </a:r>
          </a:p>
          <a:p>
            <a:pPr marL="0" indent="0">
              <a:lnSpc>
                <a:spcPct val="100000"/>
              </a:lnSpc>
              <a:spcBef>
                <a:spcPts val="0"/>
              </a:spcBef>
              <a:buNone/>
            </a:pPr>
            <a:endParaRPr lang="en-US" sz="1200" dirty="0"/>
          </a:p>
          <a:p>
            <a:pPr marL="0" indent="0">
              <a:lnSpc>
                <a:spcPct val="100000"/>
              </a:lnSpc>
              <a:spcBef>
                <a:spcPts val="0"/>
              </a:spcBef>
              <a:buNone/>
            </a:pPr>
            <a:r>
              <a:rPr lang="en-US" sz="2400" dirty="0" err="1" smtClean="0"/>
              <a:t>Ajira</a:t>
            </a:r>
            <a:r>
              <a:rPr lang="en-US" sz="2400" dirty="0" smtClean="0"/>
              <a:t> in Kenya and </a:t>
            </a:r>
            <a:r>
              <a:rPr lang="en-US" sz="2400" dirty="0" err="1" smtClean="0"/>
              <a:t>Naija</a:t>
            </a:r>
            <a:r>
              <a:rPr lang="en-US" sz="2400" dirty="0" smtClean="0"/>
              <a:t> Cloud in Nigeria are two active interventions undertaken by the state</a:t>
            </a:r>
          </a:p>
          <a:p>
            <a:pPr marL="0" indent="0">
              <a:buNone/>
            </a:pPr>
            <a:endParaRPr lang="en-US" dirty="0"/>
          </a:p>
          <a:p>
            <a:endParaRPr lang="en-US" b="1" i="1" dirty="0"/>
          </a:p>
        </p:txBody>
      </p:sp>
    </p:spTree>
    <p:extLst>
      <p:ext uri="{BB962C8B-B14F-4D97-AF65-F5344CB8AC3E}">
        <p14:creationId xmlns:p14="http://schemas.microsoft.com/office/powerpoint/2010/main" val="919370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context- Kenya </a:t>
            </a:r>
            <a:br>
              <a:rPr lang="en-US" dirty="0" smtClean="0"/>
            </a:br>
            <a:endParaRPr lang="en-US" sz="3600" dirty="0"/>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118" y="1277471"/>
            <a:ext cx="11432345" cy="5454202"/>
          </a:xfrm>
        </p:spPr>
      </p:pic>
      <p:sp>
        <p:nvSpPr>
          <p:cNvPr id="11" name="TextBox 10"/>
          <p:cNvSpPr txBox="1"/>
          <p:nvPr/>
        </p:nvSpPr>
        <p:spPr>
          <a:xfrm>
            <a:off x="1233889" y="5883007"/>
            <a:ext cx="8020280" cy="923330"/>
          </a:xfrm>
          <a:prstGeom prst="rect">
            <a:avLst/>
          </a:prstGeom>
          <a:noFill/>
        </p:spPr>
        <p:txBody>
          <a:bodyPr wrap="square" rtlCol="0">
            <a:spAutoFit/>
          </a:bodyPr>
          <a:lstStyle/>
          <a:p>
            <a:r>
              <a:rPr lang="en-US" dirty="0"/>
              <a:t>Source: https://www.africaresearchinstitute.org/newsite/publications/kenya-failing-create-decent-jobs/</a:t>
            </a:r>
          </a:p>
          <a:p>
            <a:endParaRPr lang="en-US" dirty="0"/>
          </a:p>
        </p:txBody>
      </p:sp>
    </p:spTree>
    <p:extLst>
      <p:ext uri="{BB962C8B-B14F-4D97-AF65-F5344CB8AC3E}">
        <p14:creationId xmlns:p14="http://schemas.microsoft.com/office/powerpoint/2010/main" val="3384384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9832"/>
          </a:xfrm>
        </p:spPr>
        <p:txBody>
          <a:bodyPr/>
          <a:lstStyle/>
          <a:p>
            <a:r>
              <a:rPr lang="en-US" dirty="0"/>
              <a:t>T</a:t>
            </a:r>
            <a:r>
              <a:rPr lang="en-US" dirty="0" smtClean="0"/>
              <a:t>he context - Kenya </a:t>
            </a:r>
            <a:r>
              <a:rPr lang="en-US" sz="2400" i="1" dirty="0" smtClean="0"/>
              <a:t>contd.</a:t>
            </a:r>
            <a:endParaRPr lang="en-US" sz="2400" i="1" dirty="0"/>
          </a:p>
        </p:txBody>
      </p:sp>
      <p:sp>
        <p:nvSpPr>
          <p:cNvPr id="3" name="Content Placeholder 2"/>
          <p:cNvSpPr>
            <a:spLocks noGrp="1"/>
          </p:cNvSpPr>
          <p:nvPr>
            <p:ph idx="1"/>
          </p:nvPr>
        </p:nvSpPr>
        <p:spPr>
          <a:xfrm>
            <a:off x="838200" y="1204957"/>
            <a:ext cx="10515600" cy="5580403"/>
          </a:xfrm>
        </p:spPr>
        <p:txBody>
          <a:bodyPr>
            <a:normAutofit fontScale="47500" lnSpcReduction="20000"/>
          </a:bodyPr>
          <a:lstStyle/>
          <a:p>
            <a:pPr marL="0" lvl="0" indent="0">
              <a:lnSpc>
                <a:spcPct val="120000"/>
              </a:lnSpc>
              <a:spcBef>
                <a:spcPts val="0"/>
              </a:spcBef>
              <a:buNone/>
            </a:pPr>
            <a:r>
              <a:rPr lang="en-US" sz="5100" dirty="0">
                <a:solidFill>
                  <a:prstClr val="black"/>
                </a:solidFill>
              </a:rPr>
              <a:t>Kenya has the </a:t>
            </a:r>
            <a:r>
              <a:rPr lang="en-US" sz="5100" b="1" dirty="0">
                <a:solidFill>
                  <a:prstClr val="black"/>
                </a:solidFill>
              </a:rPr>
              <a:t>highest informal</a:t>
            </a:r>
            <a:r>
              <a:rPr lang="en-US" sz="5100" dirty="0">
                <a:solidFill>
                  <a:prstClr val="black"/>
                </a:solidFill>
              </a:rPr>
              <a:t> sector employment in Africa </a:t>
            </a:r>
            <a:r>
              <a:rPr lang="en-US" sz="5100" dirty="0" smtClean="0">
                <a:solidFill>
                  <a:prstClr val="black"/>
                </a:solidFill>
              </a:rPr>
              <a:t> </a:t>
            </a:r>
          </a:p>
          <a:p>
            <a:pPr marL="0" lvl="0" indent="0">
              <a:lnSpc>
                <a:spcPct val="120000"/>
              </a:lnSpc>
              <a:spcBef>
                <a:spcPts val="0"/>
              </a:spcBef>
              <a:buNone/>
            </a:pPr>
            <a:endParaRPr lang="en-US" sz="2900" dirty="0">
              <a:solidFill>
                <a:prstClr val="black"/>
              </a:solidFill>
            </a:endParaRPr>
          </a:p>
          <a:p>
            <a:pPr marL="0" lvl="0" indent="0">
              <a:lnSpc>
                <a:spcPct val="120000"/>
              </a:lnSpc>
              <a:spcBef>
                <a:spcPts val="0"/>
              </a:spcBef>
              <a:buNone/>
            </a:pPr>
            <a:r>
              <a:rPr lang="en-US" sz="5100" dirty="0" smtClean="0">
                <a:solidFill>
                  <a:prstClr val="black"/>
                </a:solidFill>
              </a:rPr>
              <a:t>In </a:t>
            </a:r>
            <a:r>
              <a:rPr lang="en-US" sz="5100" dirty="0">
                <a:solidFill>
                  <a:prstClr val="black"/>
                </a:solidFill>
              </a:rPr>
              <a:t>2015, 83% of eligible workers in Kenya were employed in the informal </a:t>
            </a:r>
            <a:r>
              <a:rPr lang="en-US" sz="5100" dirty="0" smtClean="0">
                <a:solidFill>
                  <a:prstClr val="black"/>
                </a:solidFill>
              </a:rPr>
              <a:t>sector, and </a:t>
            </a:r>
            <a:endParaRPr lang="en-US" sz="5100" dirty="0">
              <a:solidFill>
                <a:prstClr val="black"/>
              </a:solidFill>
            </a:endParaRPr>
          </a:p>
          <a:p>
            <a:pPr marL="0" lvl="0" indent="0">
              <a:lnSpc>
                <a:spcPct val="120000"/>
              </a:lnSpc>
              <a:spcBef>
                <a:spcPts val="0"/>
              </a:spcBef>
              <a:buNone/>
            </a:pPr>
            <a:r>
              <a:rPr lang="en-US" sz="5100" dirty="0" smtClean="0">
                <a:solidFill>
                  <a:prstClr val="black"/>
                </a:solidFill>
              </a:rPr>
              <a:t>jobs </a:t>
            </a:r>
            <a:r>
              <a:rPr lang="en-US" sz="5100" dirty="0">
                <a:solidFill>
                  <a:prstClr val="black"/>
                </a:solidFill>
              </a:rPr>
              <a:t>in the informal sector were growing at a higher rate than jobs in the formal sector</a:t>
            </a:r>
          </a:p>
          <a:p>
            <a:pPr marL="0" indent="0">
              <a:lnSpc>
                <a:spcPct val="120000"/>
              </a:lnSpc>
              <a:spcBef>
                <a:spcPts val="0"/>
              </a:spcBef>
              <a:buNone/>
            </a:pPr>
            <a:endParaRPr lang="en-US" sz="3400" dirty="0" smtClean="0"/>
          </a:p>
          <a:p>
            <a:pPr marL="0" indent="0">
              <a:lnSpc>
                <a:spcPct val="120000"/>
              </a:lnSpc>
              <a:spcBef>
                <a:spcPts val="0"/>
              </a:spcBef>
              <a:buNone/>
            </a:pPr>
            <a:r>
              <a:rPr lang="en-US" sz="5100" dirty="0" smtClean="0"/>
              <a:t>According </a:t>
            </a:r>
            <a:r>
              <a:rPr lang="en-US" sz="5100" dirty="0"/>
              <a:t>to </a:t>
            </a:r>
            <a:r>
              <a:rPr lang="en-US" sz="5100" dirty="0" smtClean="0"/>
              <a:t>the </a:t>
            </a:r>
            <a:r>
              <a:rPr lang="en-US" sz="5100" dirty="0"/>
              <a:t>United Nations' Economic Commission for </a:t>
            </a:r>
            <a:r>
              <a:rPr lang="en-US" sz="5100" b="1" dirty="0"/>
              <a:t>Africa </a:t>
            </a:r>
            <a:r>
              <a:rPr lang="en-US" sz="5100" dirty="0" smtClean="0"/>
              <a:t>Kenya </a:t>
            </a:r>
            <a:r>
              <a:rPr lang="en-US" sz="5100" dirty="0"/>
              <a:t>is  </a:t>
            </a:r>
            <a:r>
              <a:rPr lang="en-US" sz="5100" dirty="0" smtClean="0"/>
              <a:t>Africa's </a:t>
            </a:r>
            <a:r>
              <a:rPr lang="en-US" sz="5100" dirty="0"/>
              <a:t>biggest supplier of online workers and tenth in </a:t>
            </a:r>
            <a:r>
              <a:rPr lang="en-US" sz="5100" dirty="0" smtClean="0"/>
              <a:t>the world, and the </a:t>
            </a:r>
            <a:r>
              <a:rPr lang="en-US" sz="5100" dirty="0"/>
              <a:t>online work sector is fragmented and </a:t>
            </a:r>
            <a:r>
              <a:rPr lang="en-US" sz="5100" dirty="0" smtClean="0"/>
              <a:t>informal </a:t>
            </a:r>
            <a:r>
              <a:rPr lang="en-US" sz="5100" b="1" dirty="0" smtClean="0"/>
              <a:t>(</a:t>
            </a:r>
            <a:r>
              <a:rPr lang="en-US" sz="5100" dirty="0" smtClean="0"/>
              <a:t>https</a:t>
            </a:r>
            <a:r>
              <a:rPr lang="en-US" sz="5100" dirty="0"/>
              <a:t>://</a:t>
            </a:r>
            <a:r>
              <a:rPr lang="en-US" sz="5100" dirty="0" smtClean="0"/>
              <a:t>www.businessdailyafrica.com)</a:t>
            </a:r>
            <a:r>
              <a:rPr lang="en-US" sz="5100" dirty="0">
                <a:solidFill>
                  <a:prstClr val="black"/>
                </a:solidFill>
              </a:rPr>
              <a:t> </a:t>
            </a:r>
            <a:endParaRPr lang="en-US" sz="5100" dirty="0" smtClean="0">
              <a:solidFill>
                <a:prstClr val="black"/>
              </a:solidFill>
            </a:endParaRPr>
          </a:p>
          <a:p>
            <a:pPr marL="0" indent="0">
              <a:lnSpc>
                <a:spcPct val="120000"/>
              </a:lnSpc>
              <a:spcBef>
                <a:spcPts val="0"/>
              </a:spcBef>
              <a:buNone/>
            </a:pPr>
            <a:endParaRPr lang="en-US" sz="2900" dirty="0">
              <a:solidFill>
                <a:prstClr val="black"/>
              </a:solidFill>
            </a:endParaRPr>
          </a:p>
          <a:p>
            <a:pPr marL="0" indent="0">
              <a:lnSpc>
                <a:spcPct val="120000"/>
              </a:lnSpc>
              <a:spcBef>
                <a:spcPts val="0"/>
              </a:spcBef>
              <a:buNone/>
            </a:pPr>
            <a:r>
              <a:rPr lang="en-US" sz="5100" dirty="0" err="1" smtClean="0">
                <a:solidFill>
                  <a:prstClr val="black"/>
                </a:solidFill>
              </a:rPr>
              <a:t>Ajira</a:t>
            </a:r>
            <a:r>
              <a:rPr lang="en-US" sz="5100" dirty="0" smtClean="0">
                <a:solidFill>
                  <a:prstClr val="black"/>
                </a:solidFill>
              </a:rPr>
              <a:t> </a:t>
            </a:r>
            <a:r>
              <a:rPr lang="en-US" sz="5100" dirty="0">
                <a:solidFill>
                  <a:prstClr val="black"/>
                </a:solidFill>
              </a:rPr>
              <a:t>Digital was launched in 2016 as an online platform to enable young people to access online jobs and provide tools, training and mentorship to work and earn an income online (</a:t>
            </a:r>
            <a:r>
              <a:rPr lang="en-US" sz="5100" dirty="0">
                <a:solidFill>
                  <a:prstClr val="black"/>
                </a:solidFill>
                <a:hlinkClick r:id="rId2"/>
              </a:rPr>
              <a:t>https://www.iafrikan.com</a:t>
            </a:r>
            <a:r>
              <a:rPr lang="en-US" sz="5100" dirty="0">
                <a:solidFill>
                  <a:prstClr val="black"/>
                </a:solidFill>
              </a:rPr>
              <a:t>)</a:t>
            </a:r>
          </a:p>
          <a:p>
            <a:pPr marL="0" indent="0">
              <a:lnSpc>
                <a:spcPct val="120000"/>
              </a:lnSpc>
              <a:spcBef>
                <a:spcPts val="0"/>
              </a:spcBef>
              <a:buNone/>
            </a:pPr>
            <a:endParaRPr lang="en-US" sz="3400" dirty="0"/>
          </a:p>
          <a:p>
            <a:pPr marL="0" lvl="0" indent="0">
              <a:lnSpc>
                <a:spcPct val="120000"/>
              </a:lnSpc>
              <a:spcBef>
                <a:spcPts val="0"/>
              </a:spcBef>
              <a:buNone/>
            </a:pPr>
            <a:r>
              <a:rPr lang="en-US" sz="5100" dirty="0" err="1">
                <a:solidFill>
                  <a:prstClr val="black"/>
                </a:solidFill>
              </a:rPr>
              <a:t>Ajira</a:t>
            </a:r>
            <a:r>
              <a:rPr lang="en-US" sz="5100" dirty="0">
                <a:solidFill>
                  <a:prstClr val="black"/>
                </a:solidFill>
              </a:rPr>
              <a:t> is an effort by the government to connect local skills with mainstream opportunities formalize the sector (https://www.businessdailyafrica.com</a:t>
            </a:r>
            <a:r>
              <a:rPr lang="en-US" sz="5100" b="1" dirty="0">
                <a:solidFill>
                  <a:prstClr val="black"/>
                </a:solidFill>
              </a:rPr>
              <a:t>)</a:t>
            </a:r>
            <a:endParaRPr lang="en-US" sz="5100" dirty="0">
              <a:solidFill>
                <a:prstClr val="black"/>
              </a:solidFill>
            </a:endParaRPr>
          </a:p>
          <a:p>
            <a:pPr marL="0" lvl="0" indent="0">
              <a:lnSpc>
                <a:spcPct val="120000"/>
              </a:lnSpc>
              <a:spcBef>
                <a:spcPts val="0"/>
              </a:spcBef>
              <a:buNone/>
            </a:pPr>
            <a:endParaRPr lang="en-US" sz="5100" dirty="0">
              <a:solidFill>
                <a:prstClr val="black"/>
              </a:solidFill>
            </a:endParaRPr>
          </a:p>
          <a:p>
            <a:pPr marL="0" indent="0">
              <a:buNone/>
            </a:pPr>
            <a:endParaRPr lang="en-US" dirty="0"/>
          </a:p>
        </p:txBody>
      </p:sp>
    </p:spTree>
    <p:extLst>
      <p:ext uri="{BB962C8B-B14F-4D97-AF65-F5344CB8AC3E}">
        <p14:creationId xmlns:p14="http://schemas.microsoft.com/office/powerpoint/2010/main" val="252093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context - Nigeria</a:t>
            </a:r>
            <a:endParaRPr lang="en-US" b="1" dirty="0"/>
          </a:p>
        </p:txBody>
      </p:sp>
      <p:sp>
        <p:nvSpPr>
          <p:cNvPr id="3" name="Content Placeholder 2"/>
          <p:cNvSpPr>
            <a:spLocks noGrp="1"/>
          </p:cNvSpPr>
          <p:nvPr>
            <p:ph idx="1"/>
          </p:nvPr>
        </p:nvSpPr>
        <p:spPr/>
        <p:txBody>
          <a:bodyPr>
            <a:normAutofit/>
          </a:bodyPr>
          <a:lstStyle/>
          <a:p>
            <a:pPr marL="0" indent="0">
              <a:lnSpc>
                <a:spcPct val="100000"/>
              </a:lnSpc>
              <a:spcBef>
                <a:spcPts val="0"/>
              </a:spcBef>
              <a:buNone/>
            </a:pPr>
            <a:r>
              <a:rPr lang="en-US" sz="2400" dirty="0" smtClean="0"/>
              <a:t>Nigeria has Africa’s </a:t>
            </a:r>
            <a:r>
              <a:rPr lang="en-US" sz="2400" dirty="0"/>
              <a:t>largest population (approximately 174.5 million) </a:t>
            </a:r>
            <a:r>
              <a:rPr lang="en-US" sz="2400" dirty="0" smtClean="0"/>
              <a:t>and </a:t>
            </a:r>
            <a:r>
              <a:rPr lang="en-US" sz="2400" dirty="0"/>
              <a:t>economy (more than </a:t>
            </a:r>
            <a:r>
              <a:rPr lang="en-US" sz="2400" dirty="0" smtClean="0"/>
              <a:t>$500 </a:t>
            </a:r>
            <a:r>
              <a:rPr lang="en-US" sz="2400" dirty="0"/>
              <a:t>billion in annual GDP</a:t>
            </a:r>
            <a:r>
              <a:rPr lang="en-US" sz="2400" dirty="0" smtClean="0"/>
              <a:t>)</a:t>
            </a:r>
          </a:p>
          <a:p>
            <a:pPr marL="0" indent="0">
              <a:lnSpc>
                <a:spcPct val="100000"/>
              </a:lnSpc>
              <a:spcBef>
                <a:spcPts val="0"/>
              </a:spcBef>
              <a:buNone/>
            </a:pPr>
            <a:endParaRPr lang="en-US" sz="1600" dirty="0" smtClean="0"/>
          </a:p>
          <a:p>
            <a:pPr marL="0" indent="0">
              <a:lnSpc>
                <a:spcPct val="100000"/>
              </a:lnSpc>
              <a:spcBef>
                <a:spcPts val="0"/>
              </a:spcBef>
              <a:buNone/>
            </a:pPr>
            <a:r>
              <a:rPr lang="en-US" sz="2400" dirty="0" smtClean="0"/>
              <a:t>A Ministry </a:t>
            </a:r>
            <a:r>
              <a:rPr lang="en-US" sz="2400" dirty="0"/>
              <a:t>of Communication Technology </a:t>
            </a:r>
            <a:r>
              <a:rPr lang="en-US" sz="2400" dirty="0" smtClean="0"/>
              <a:t>was established in 2011, an ICT </a:t>
            </a:r>
            <a:r>
              <a:rPr lang="en-US" sz="2400" dirty="0"/>
              <a:t>Policy developed in 2012, </a:t>
            </a:r>
            <a:r>
              <a:rPr lang="en-US" sz="2400" dirty="0" smtClean="0"/>
              <a:t>and a </a:t>
            </a:r>
            <a:r>
              <a:rPr lang="en-US" sz="2400" dirty="0"/>
              <a:t>National Broadband Development Plan developed in 2013 </a:t>
            </a:r>
            <a:endParaRPr lang="en-US" sz="2400" dirty="0" smtClean="0"/>
          </a:p>
          <a:p>
            <a:pPr marL="0" indent="0">
              <a:lnSpc>
                <a:spcPct val="100000"/>
              </a:lnSpc>
              <a:spcBef>
                <a:spcPts val="0"/>
              </a:spcBef>
              <a:buNone/>
            </a:pPr>
            <a:endParaRPr lang="en-US" sz="1600" dirty="0" smtClean="0"/>
          </a:p>
          <a:p>
            <a:pPr marL="0" indent="0">
              <a:lnSpc>
                <a:spcPct val="100000"/>
              </a:lnSpc>
              <a:spcBef>
                <a:spcPts val="0"/>
              </a:spcBef>
              <a:buNone/>
            </a:pPr>
            <a:r>
              <a:rPr lang="en-US" sz="2400" dirty="0" smtClean="0"/>
              <a:t>The World </a:t>
            </a:r>
            <a:r>
              <a:rPr lang="en-US" sz="2400" dirty="0"/>
              <a:t>Bank ICT/Education team worked </a:t>
            </a:r>
            <a:r>
              <a:rPr lang="en-US" sz="2400" dirty="0" smtClean="0"/>
              <a:t>with </a:t>
            </a:r>
            <a:r>
              <a:rPr lang="en-US" sz="2400" dirty="0"/>
              <a:t>Nigeria’s Ministry of Communication Technology and Federal Ministry of </a:t>
            </a:r>
            <a:r>
              <a:rPr lang="en-US" sz="2400" dirty="0" smtClean="0"/>
              <a:t>Education to leverage virtualized </a:t>
            </a:r>
            <a:r>
              <a:rPr lang="en-US" sz="2400" dirty="0"/>
              <a:t>job opportunities to support job </a:t>
            </a:r>
            <a:r>
              <a:rPr lang="en-US" sz="2400" dirty="0" smtClean="0"/>
              <a:t>creation (http</a:t>
            </a:r>
            <a:r>
              <a:rPr lang="en-US" sz="2400" dirty="0"/>
              <a:t>://</a:t>
            </a:r>
            <a:r>
              <a:rPr lang="en-US" sz="2400" dirty="0" smtClean="0"/>
              <a:t>blogs.worldbank.org)</a:t>
            </a:r>
            <a:endParaRPr lang="en-US" sz="2400" dirty="0"/>
          </a:p>
        </p:txBody>
      </p:sp>
    </p:spTree>
    <p:extLst>
      <p:ext uri="{BB962C8B-B14F-4D97-AF65-F5344CB8AC3E}">
        <p14:creationId xmlns:p14="http://schemas.microsoft.com/office/powerpoint/2010/main" val="61841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initiative – </a:t>
            </a:r>
            <a:r>
              <a:rPr lang="en-US" b="1" dirty="0" err="1" smtClean="0"/>
              <a:t>NaijaCloud</a:t>
            </a:r>
            <a:r>
              <a:rPr lang="en-US" b="1" dirty="0" smtClean="0"/>
              <a:t> - Nigeria</a:t>
            </a:r>
            <a:r>
              <a:rPr lang="en-US" b="1" dirty="0"/>
              <a:t/>
            </a:r>
            <a:br>
              <a:rPr lang="en-US" b="1" dirty="0"/>
            </a:br>
            <a:endParaRPr lang="en-US" b="1" dirty="0"/>
          </a:p>
        </p:txBody>
      </p:sp>
      <p:sp>
        <p:nvSpPr>
          <p:cNvPr id="3" name="Content Placeholder 2"/>
          <p:cNvSpPr>
            <a:spLocks noGrp="1"/>
          </p:cNvSpPr>
          <p:nvPr>
            <p:ph idx="1"/>
          </p:nvPr>
        </p:nvSpPr>
        <p:spPr>
          <a:xfrm>
            <a:off x="923658" y="1423973"/>
            <a:ext cx="10515600" cy="4351338"/>
          </a:xfrm>
        </p:spPr>
        <p:txBody>
          <a:bodyPr>
            <a:normAutofit fontScale="92500" lnSpcReduction="10000"/>
          </a:bodyPr>
          <a:lstStyle/>
          <a:p>
            <a:pPr marL="0" indent="0">
              <a:lnSpc>
                <a:spcPct val="110000"/>
              </a:lnSpc>
              <a:spcBef>
                <a:spcPts val="0"/>
              </a:spcBef>
              <a:buNone/>
            </a:pPr>
            <a:r>
              <a:rPr lang="en-US" sz="2600" dirty="0" smtClean="0"/>
              <a:t>The </a:t>
            </a:r>
            <a:r>
              <a:rPr lang="en-US" sz="2600" dirty="0" err="1"/>
              <a:t>Microwork</a:t>
            </a:r>
            <a:r>
              <a:rPr lang="en-US" sz="2600" dirty="0"/>
              <a:t> for Jobs - </a:t>
            </a:r>
            <a:r>
              <a:rPr lang="en-US" sz="2600" dirty="0" err="1"/>
              <a:t>Naijacloud</a:t>
            </a:r>
            <a:r>
              <a:rPr lang="en-US" sz="2600" dirty="0"/>
              <a:t> initiative was launched in all 36 states of Nigeria  in March, </a:t>
            </a:r>
            <a:r>
              <a:rPr lang="en-US" sz="2600" dirty="0" smtClean="0"/>
              <a:t>2013 to </a:t>
            </a:r>
            <a:r>
              <a:rPr lang="en-US" sz="2600" dirty="0"/>
              <a:t>help create awareness </a:t>
            </a:r>
            <a:r>
              <a:rPr lang="en-US" sz="2600" dirty="0" smtClean="0"/>
              <a:t>about </a:t>
            </a:r>
            <a:r>
              <a:rPr lang="en-US" sz="2600" dirty="0"/>
              <a:t>job opportunities available on </a:t>
            </a:r>
            <a:r>
              <a:rPr lang="en-US" sz="2600" dirty="0" err="1"/>
              <a:t>Microwork</a:t>
            </a:r>
            <a:r>
              <a:rPr lang="en-US" sz="2600" dirty="0"/>
              <a:t> and e-Lancing </a:t>
            </a:r>
            <a:r>
              <a:rPr lang="en-US" sz="2600" dirty="0" smtClean="0"/>
              <a:t>spaces in order to address the issue of youth unemployment which according to newspaper reports was at 60%</a:t>
            </a:r>
          </a:p>
          <a:p>
            <a:pPr marL="0" indent="0">
              <a:lnSpc>
                <a:spcPct val="110000"/>
              </a:lnSpc>
              <a:spcBef>
                <a:spcPts val="0"/>
              </a:spcBef>
              <a:buNone/>
            </a:pPr>
            <a:endParaRPr lang="en-US" sz="2600" dirty="0" smtClean="0"/>
          </a:p>
          <a:p>
            <a:pPr marL="0" indent="0" fontAlgn="base">
              <a:lnSpc>
                <a:spcPct val="110000"/>
              </a:lnSpc>
              <a:spcBef>
                <a:spcPts val="0"/>
              </a:spcBef>
              <a:buNone/>
            </a:pPr>
            <a:r>
              <a:rPr lang="en-US" sz="2600" dirty="0" smtClean="0"/>
              <a:t>It involved an </a:t>
            </a:r>
            <a:r>
              <a:rPr lang="en-US" sz="2600" b="1" i="1" dirty="0"/>
              <a:t>awareness campaign </a:t>
            </a:r>
            <a:r>
              <a:rPr lang="en-US" sz="2600" dirty="0" smtClean="0"/>
              <a:t>carried </a:t>
            </a:r>
            <a:r>
              <a:rPr lang="en-US" sz="2600" dirty="0"/>
              <a:t>out through a </a:t>
            </a:r>
            <a:r>
              <a:rPr lang="en-US" sz="2600" dirty="0" smtClean="0"/>
              <a:t>website, </a:t>
            </a:r>
            <a:r>
              <a:rPr lang="en-US" sz="2600" dirty="0"/>
              <a:t>a Facebook </a:t>
            </a:r>
            <a:r>
              <a:rPr lang="en-US" sz="2600" dirty="0" smtClean="0"/>
              <a:t>page, a </a:t>
            </a:r>
            <a:r>
              <a:rPr lang="en-US" sz="2600" dirty="0"/>
              <a:t>Twitter account </a:t>
            </a:r>
            <a:r>
              <a:rPr lang="en-US" sz="2600" dirty="0" smtClean="0"/>
              <a:t>and </a:t>
            </a:r>
            <a:r>
              <a:rPr lang="en-US" sz="2600" dirty="0"/>
              <a:t>traditional media </a:t>
            </a:r>
            <a:r>
              <a:rPr lang="en-US" sz="2600" dirty="0" smtClean="0"/>
              <a:t>sources</a:t>
            </a:r>
            <a:r>
              <a:rPr lang="en-US" sz="2600" b="1" i="1" dirty="0" smtClean="0"/>
              <a:t>, a </a:t>
            </a:r>
            <a:r>
              <a:rPr lang="en-US" sz="2600" b="1" i="1" dirty="0"/>
              <a:t>series of workshops</a:t>
            </a:r>
            <a:r>
              <a:rPr lang="en-US" sz="2600" dirty="0"/>
              <a:t> that helped connect more than 1,000 potential workers to international </a:t>
            </a:r>
            <a:r>
              <a:rPr lang="en-US" sz="2600" dirty="0" err="1"/>
              <a:t>microwork</a:t>
            </a:r>
            <a:r>
              <a:rPr lang="en-US" sz="2600" dirty="0"/>
              <a:t> and freelancing </a:t>
            </a:r>
            <a:r>
              <a:rPr lang="en-US" sz="2600" dirty="0" smtClean="0"/>
              <a:t>organizations and workshops </a:t>
            </a:r>
            <a:r>
              <a:rPr lang="en-US" sz="2600" dirty="0"/>
              <a:t>that helped acquaint approximately 60 local, regional and international companies and organizations with business opportunities for job creation on virtual </a:t>
            </a:r>
            <a:r>
              <a:rPr lang="en-US" sz="2600" dirty="0" smtClean="0"/>
              <a:t>platforms    (http</a:t>
            </a:r>
            <a:r>
              <a:rPr lang="en-US" sz="2600" dirty="0"/>
              <a:t>://blogs.worldbank.org)</a:t>
            </a:r>
          </a:p>
          <a:p>
            <a:pPr marL="0" indent="0" fontAlgn="base">
              <a:buNone/>
            </a:pPr>
            <a:endParaRPr lang="en-US" sz="2600" dirty="0"/>
          </a:p>
          <a:p>
            <a:pPr marL="0" indent="0" fontAlgn="base">
              <a:buNone/>
            </a:pPr>
            <a:endParaRPr lang="en-US" sz="3000" dirty="0"/>
          </a:p>
          <a:p>
            <a:pPr marL="0" indent="0">
              <a:buNone/>
            </a:pPr>
            <a:endParaRPr lang="en-US" dirty="0"/>
          </a:p>
          <a:p>
            <a:endParaRPr lang="en-US" dirty="0"/>
          </a:p>
        </p:txBody>
      </p:sp>
    </p:spTree>
    <p:extLst>
      <p:ext uri="{BB962C8B-B14F-4D97-AF65-F5344CB8AC3E}">
        <p14:creationId xmlns:p14="http://schemas.microsoft.com/office/powerpoint/2010/main" val="1287757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fontAlgn="base">
              <a:lnSpc>
                <a:spcPct val="100000"/>
              </a:lnSpc>
              <a:spcBef>
                <a:spcPts val="0"/>
              </a:spcBef>
              <a:buNone/>
            </a:pPr>
            <a:r>
              <a:rPr lang="en-US" sz="2400" dirty="0" err="1" smtClean="0"/>
              <a:t>Elance</a:t>
            </a:r>
            <a:r>
              <a:rPr lang="en-US" sz="2400" dirty="0" smtClean="0"/>
              <a:t> organized </a:t>
            </a:r>
            <a:r>
              <a:rPr lang="en-US" sz="2400" dirty="0"/>
              <a:t>events that gave the company’s leadership a chance to </a:t>
            </a:r>
            <a:r>
              <a:rPr lang="en-US" sz="2400" b="1" i="1" dirty="0"/>
              <a:t>reach out </a:t>
            </a:r>
            <a:r>
              <a:rPr lang="en-US" sz="2400" dirty="0"/>
              <a:t>to current employees, prospective clients and potential </a:t>
            </a:r>
            <a:r>
              <a:rPr lang="en-US" sz="2400" dirty="0" smtClean="0"/>
              <a:t>workers</a:t>
            </a:r>
            <a:r>
              <a:rPr lang="en-US" sz="2400" dirty="0"/>
              <a:t> </a:t>
            </a:r>
            <a:r>
              <a:rPr lang="en-US" sz="2400" dirty="0" smtClean="0"/>
              <a:t>(</a:t>
            </a:r>
            <a:r>
              <a:rPr lang="en-US" sz="2400" dirty="0">
                <a:hlinkClick r:id="rId2"/>
              </a:rPr>
              <a:t>http://blogs.worldbank.org</a:t>
            </a:r>
            <a:r>
              <a:rPr lang="en-US" sz="2400" dirty="0" smtClean="0"/>
              <a:t>)</a:t>
            </a:r>
          </a:p>
          <a:p>
            <a:pPr marL="0" indent="0" fontAlgn="base">
              <a:lnSpc>
                <a:spcPct val="100000"/>
              </a:lnSpc>
              <a:spcBef>
                <a:spcPts val="0"/>
              </a:spcBef>
              <a:buNone/>
            </a:pPr>
            <a:endParaRPr lang="en-US" sz="1600" dirty="0" smtClean="0"/>
          </a:p>
          <a:p>
            <a:pPr marL="0" indent="0" fontAlgn="base">
              <a:lnSpc>
                <a:spcPct val="100000"/>
              </a:lnSpc>
              <a:spcBef>
                <a:spcPts val="0"/>
              </a:spcBef>
              <a:buNone/>
            </a:pPr>
            <a:r>
              <a:rPr lang="en-US" sz="2400" dirty="0" smtClean="0"/>
              <a:t>“</a:t>
            </a:r>
            <a:r>
              <a:rPr lang="en-US" sz="2400" dirty="0" err="1" smtClean="0"/>
              <a:t>Naijacloud</a:t>
            </a:r>
            <a:r>
              <a:rPr lang="en-US" sz="2400" dirty="0" smtClean="0"/>
              <a:t> </a:t>
            </a:r>
            <a:r>
              <a:rPr lang="en-US" sz="2400" dirty="0"/>
              <a:t>has </a:t>
            </a:r>
            <a:r>
              <a:rPr lang="en-US" sz="2400" b="1" dirty="0"/>
              <a:t>trained</a:t>
            </a:r>
            <a:r>
              <a:rPr lang="en-US" sz="2400" dirty="0"/>
              <a:t> up to 2,000 potential IT professionals in Lagos and Abuja under various platforms. After three weeks, they started earning money; now, we are moving to train 800 youths in each of the </a:t>
            </a:r>
            <a:r>
              <a:rPr lang="en-US" sz="2400" dirty="0" smtClean="0"/>
              <a:t>states” - </a:t>
            </a:r>
            <a:r>
              <a:rPr lang="en-US" sz="2400" dirty="0" err="1"/>
              <a:t>Mrs</a:t>
            </a:r>
            <a:r>
              <a:rPr lang="en-US" sz="2400" dirty="0"/>
              <a:t> </a:t>
            </a:r>
            <a:r>
              <a:rPr lang="en-US" sz="2400" dirty="0" err="1"/>
              <a:t>Omobola</a:t>
            </a:r>
            <a:r>
              <a:rPr lang="en-US" sz="2400" dirty="0"/>
              <a:t> </a:t>
            </a:r>
            <a:r>
              <a:rPr lang="en-US" sz="2400" dirty="0" smtClean="0"/>
              <a:t>Johnson, Minister of Communication Technology, 17</a:t>
            </a:r>
            <a:r>
              <a:rPr lang="en-US" sz="2400" baseline="30000" dirty="0" smtClean="0"/>
              <a:t>th</a:t>
            </a:r>
            <a:r>
              <a:rPr lang="en-US" sz="2400" dirty="0" smtClean="0"/>
              <a:t> June 2014</a:t>
            </a:r>
          </a:p>
          <a:p>
            <a:pPr marL="0" indent="0" fontAlgn="base">
              <a:lnSpc>
                <a:spcPct val="100000"/>
              </a:lnSpc>
              <a:spcBef>
                <a:spcPts val="0"/>
              </a:spcBef>
              <a:buNone/>
            </a:pPr>
            <a:endParaRPr lang="en-US" sz="1600" dirty="0" smtClean="0"/>
          </a:p>
          <a:p>
            <a:pPr marL="0" indent="0" fontAlgn="base">
              <a:lnSpc>
                <a:spcPct val="100000"/>
              </a:lnSpc>
              <a:spcBef>
                <a:spcPts val="0"/>
              </a:spcBef>
              <a:buNone/>
            </a:pPr>
            <a:r>
              <a:rPr lang="en-US" sz="2400" dirty="0" smtClean="0"/>
              <a:t>Thus, state policy in these emerging economies have looked at ICT as a means to provide employment and the skills required to enter the </a:t>
            </a:r>
            <a:r>
              <a:rPr lang="en-US" sz="2400" dirty="0" err="1" smtClean="0"/>
              <a:t>microwork</a:t>
            </a:r>
            <a:r>
              <a:rPr lang="en-US" sz="2400" dirty="0" smtClean="0"/>
              <a:t> and e-lancing space</a:t>
            </a:r>
            <a:endParaRPr lang="en-US" sz="2400" dirty="0"/>
          </a:p>
          <a:p>
            <a:endParaRPr lang="en-US" dirty="0"/>
          </a:p>
        </p:txBody>
      </p:sp>
    </p:spTree>
    <p:extLst>
      <p:ext uri="{BB962C8B-B14F-4D97-AF65-F5344CB8AC3E}">
        <p14:creationId xmlns:p14="http://schemas.microsoft.com/office/powerpoint/2010/main" val="199164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Closing remarks</a:t>
            </a:r>
            <a:endParaRPr lang="en-US" b="1" dirty="0"/>
          </a:p>
        </p:txBody>
      </p:sp>
      <p:sp>
        <p:nvSpPr>
          <p:cNvPr id="3" name="Content Placeholder 2"/>
          <p:cNvSpPr>
            <a:spLocks noGrp="1"/>
          </p:cNvSpPr>
          <p:nvPr>
            <p:ph idx="1"/>
          </p:nvPr>
        </p:nvSpPr>
        <p:spPr/>
        <p:txBody>
          <a:bodyPr>
            <a:normAutofit fontScale="85000" lnSpcReduction="20000"/>
          </a:bodyPr>
          <a:lstStyle/>
          <a:p>
            <a:pPr marL="0" indent="0">
              <a:lnSpc>
                <a:spcPct val="110000"/>
              </a:lnSpc>
              <a:spcBef>
                <a:spcPts val="0"/>
              </a:spcBef>
              <a:buNone/>
            </a:pPr>
            <a:r>
              <a:rPr lang="en-US" sz="2600" dirty="0" smtClean="0"/>
              <a:t>Historically policies  in all states have had an impact on the nature of employment in a </a:t>
            </a:r>
            <a:r>
              <a:rPr lang="en-US" sz="2600" dirty="0" smtClean="0"/>
              <a:t>society</a:t>
            </a:r>
          </a:p>
          <a:p>
            <a:pPr marL="0" indent="0">
              <a:lnSpc>
                <a:spcPct val="110000"/>
              </a:lnSpc>
              <a:spcBef>
                <a:spcPts val="0"/>
              </a:spcBef>
              <a:buNone/>
            </a:pPr>
            <a:endParaRPr lang="en-US" sz="2600" dirty="0" smtClean="0"/>
          </a:p>
          <a:p>
            <a:pPr marL="0" lvl="0" indent="0">
              <a:lnSpc>
                <a:spcPct val="110000"/>
              </a:lnSpc>
              <a:spcBef>
                <a:spcPts val="0"/>
              </a:spcBef>
              <a:buNone/>
            </a:pPr>
            <a:r>
              <a:rPr lang="en-US" sz="2600" dirty="0">
                <a:solidFill>
                  <a:prstClr val="black"/>
                </a:solidFill>
              </a:rPr>
              <a:t>With the declining </a:t>
            </a:r>
            <a:r>
              <a:rPr lang="en-US" sz="2600" dirty="0" err="1">
                <a:solidFill>
                  <a:prstClr val="black"/>
                </a:solidFill>
              </a:rPr>
              <a:t>labour</a:t>
            </a:r>
            <a:r>
              <a:rPr lang="en-US" sz="2600" dirty="0">
                <a:solidFill>
                  <a:prstClr val="black"/>
                </a:solidFill>
              </a:rPr>
              <a:t> intensity in manufacturing emerging economies are looking at gig work as a means to enter the global value chain of services</a:t>
            </a:r>
          </a:p>
          <a:p>
            <a:pPr marL="0" indent="0">
              <a:lnSpc>
                <a:spcPct val="110000"/>
              </a:lnSpc>
              <a:spcBef>
                <a:spcPts val="0"/>
              </a:spcBef>
              <a:buNone/>
            </a:pPr>
            <a:endParaRPr lang="en-US" sz="2600" dirty="0" smtClean="0"/>
          </a:p>
          <a:p>
            <a:pPr marL="0" indent="0">
              <a:lnSpc>
                <a:spcPct val="110000"/>
              </a:lnSpc>
              <a:spcBef>
                <a:spcPts val="0"/>
              </a:spcBef>
              <a:buNone/>
            </a:pPr>
            <a:r>
              <a:rPr lang="en-US" sz="2600" dirty="0" smtClean="0"/>
              <a:t>The policies of the </a:t>
            </a:r>
            <a:r>
              <a:rPr lang="en-US" sz="2600" dirty="0" smtClean="0"/>
              <a:t>developmental </a:t>
            </a:r>
            <a:r>
              <a:rPr lang="en-US" sz="2600" dirty="0"/>
              <a:t>s</a:t>
            </a:r>
            <a:r>
              <a:rPr lang="en-US" sz="2600" dirty="0" smtClean="0"/>
              <a:t>tate </a:t>
            </a:r>
            <a:r>
              <a:rPr lang="en-US" sz="2600" dirty="0" smtClean="0"/>
              <a:t>in East Asian countries helped them to industrialize rapidly and ‘catch-up’ with the developed countries through ‘learning by doing’</a:t>
            </a:r>
          </a:p>
          <a:p>
            <a:pPr marL="0" indent="0">
              <a:lnSpc>
                <a:spcPct val="110000"/>
              </a:lnSpc>
              <a:spcBef>
                <a:spcPts val="0"/>
              </a:spcBef>
              <a:buNone/>
            </a:pPr>
            <a:endParaRPr lang="en-US" sz="2600" dirty="0" smtClean="0"/>
          </a:p>
          <a:p>
            <a:pPr marL="0" indent="0">
              <a:lnSpc>
                <a:spcPct val="110000"/>
              </a:lnSpc>
              <a:spcBef>
                <a:spcPts val="0"/>
              </a:spcBef>
              <a:buNone/>
            </a:pPr>
            <a:r>
              <a:rPr lang="en-US" sz="2600" dirty="0" smtClean="0"/>
              <a:t>They </a:t>
            </a:r>
            <a:r>
              <a:rPr lang="en-US" sz="2600" dirty="0" smtClean="0"/>
              <a:t>entered the global value chain of manufacturing at a low level and gradually moved up</a:t>
            </a:r>
          </a:p>
          <a:p>
            <a:pPr marL="0" indent="0">
              <a:lnSpc>
                <a:spcPct val="110000"/>
              </a:lnSpc>
              <a:spcBef>
                <a:spcPts val="0"/>
              </a:spcBef>
              <a:buNone/>
            </a:pPr>
            <a:endParaRPr lang="en-US" sz="2600" dirty="0" smtClean="0"/>
          </a:p>
          <a:p>
            <a:pPr marL="0" indent="0">
              <a:lnSpc>
                <a:spcPct val="110000"/>
              </a:lnSpc>
              <a:spcBef>
                <a:spcPts val="0"/>
              </a:spcBef>
              <a:buNone/>
            </a:pPr>
            <a:r>
              <a:rPr lang="en-US" sz="2600" dirty="0"/>
              <a:t>D</a:t>
            </a:r>
            <a:r>
              <a:rPr lang="en-US" sz="2600" dirty="0" smtClean="0"/>
              <a:t>igital gig work </a:t>
            </a:r>
            <a:r>
              <a:rPr lang="en-US" sz="2600" dirty="0" smtClean="0"/>
              <a:t>for allows for possible integration </a:t>
            </a:r>
            <a:r>
              <a:rPr lang="en-US" sz="2600" dirty="0" smtClean="0"/>
              <a:t>for other countries </a:t>
            </a:r>
            <a:r>
              <a:rPr lang="en-US" sz="2600" dirty="0" smtClean="0"/>
              <a:t>into </a:t>
            </a:r>
            <a:r>
              <a:rPr lang="en-US" sz="2600" dirty="0" smtClean="0"/>
              <a:t>the global value chain of services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07846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Concluding remarks</a:t>
            </a:r>
            <a:endParaRPr lang="en-US" b="1" dirty="0"/>
          </a:p>
        </p:txBody>
      </p:sp>
      <p:sp>
        <p:nvSpPr>
          <p:cNvPr id="3" name="Content Placeholder 2"/>
          <p:cNvSpPr>
            <a:spLocks noGrp="1"/>
          </p:cNvSpPr>
          <p:nvPr>
            <p:ph idx="1"/>
          </p:nvPr>
        </p:nvSpPr>
        <p:spPr>
          <a:xfrm>
            <a:off x="838200" y="1690688"/>
            <a:ext cx="10515600" cy="4486275"/>
          </a:xfrm>
        </p:spPr>
        <p:txBody>
          <a:bodyPr>
            <a:normAutofit/>
          </a:bodyPr>
          <a:lstStyle/>
          <a:p>
            <a:pPr marL="0" indent="0">
              <a:lnSpc>
                <a:spcPct val="100000"/>
              </a:lnSpc>
              <a:spcBef>
                <a:spcPts val="0"/>
              </a:spcBef>
              <a:buNone/>
            </a:pPr>
            <a:r>
              <a:rPr lang="en-US" sz="2400" dirty="0" smtClean="0"/>
              <a:t>Dilemmas for states</a:t>
            </a:r>
          </a:p>
          <a:p>
            <a:pPr marL="0" indent="0">
              <a:lnSpc>
                <a:spcPct val="100000"/>
              </a:lnSpc>
              <a:spcBef>
                <a:spcPts val="0"/>
              </a:spcBef>
              <a:buNone/>
            </a:pPr>
            <a:endParaRPr lang="en-US" sz="2400" dirty="0" smtClean="0"/>
          </a:p>
          <a:p>
            <a:pPr marL="0" indent="0">
              <a:lnSpc>
                <a:spcPct val="100000"/>
              </a:lnSpc>
              <a:spcBef>
                <a:spcPts val="0"/>
              </a:spcBef>
              <a:buNone/>
            </a:pPr>
            <a:r>
              <a:rPr lang="en-US" sz="2400" dirty="0" smtClean="0"/>
              <a:t>How are the rights and independence of workers to be balanced?</a:t>
            </a:r>
          </a:p>
          <a:p>
            <a:pPr marL="0" indent="0">
              <a:lnSpc>
                <a:spcPct val="100000"/>
              </a:lnSpc>
              <a:spcBef>
                <a:spcPts val="0"/>
              </a:spcBef>
              <a:buNone/>
            </a:pPr>
            <a:endParaRPr lang="en-US" sz="2400" dirty="0"/>
          </a:p>
          <a:p>
            <a:pPr marL="0" indent="0">
              <a:lnSpc>
                <a:spcPct val="100000"/>
              </a:lnSpc>
              <a:spcBef>
                <a:spcPts val="0"/>
              </a:spcBef>
              <a:buNone/>
            </a:pPr>
            <a:r>
              <a:rPr lang="en-US" sz="2400" dirty="0" smtClean="0"/>
              <a:t>Will encouraging the gig economy bring workers into the formal sector?</a:t>
            </a:r>
            <a:endParaRPr lang="en-US" sz="2400" dirty="0"/>
          </a:p>
          <a:p>
            <a:pPr marL="0" indent="0">
              <a:buNone/>
            </a:pPr>
            <a:endParaRPr lang="en-US" sz="1600" dirty="0" smtClean="0"/>
          </a:p>
        </p:txBody>
      </p:sp>
    </p:spTree>
    <p:extLst>
      <p:ext uri="{BB962C8B-B14F-4D97-AF65-F5344CB8AC3E}">
        <p14:creationId xmlns:p14="http://schemas.microsoft.com/office/powerpoint/2010/main" val="4212344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Autofit/>
          </a:bodyPr>
          <a:lstStyle/>
          <a:p>
            <a:r>
              <a:rPr lang="en-US" sz="2400" dirty="0" smtClean="0"/>
              <a:t>Asian Development Bank and Bangladesh Bureau of Statistics.(</a:t>
            </a:r>
            <a:r>
              <a:rPr lang="en-US" sz="2400" dirty="0"/>
              <a:t>2012). </a:t>
            </a:r>
            <a:r>
              <a:rPr lang="en-US" sz="2400" i="1" dirty="0"/>
              <a:t>The Informal Sector and Informal Employment in </a:t>
            </a:r>
            <a:r>
              <a:rPr lang="en-US" sz="2400" i="1" dirty="0" smtClean="0"/>
              <a:t>Bangladesh.</a:t>
            </a:r>
            <a:r>
              <a:rPr lang="en-US" sz="2400" dirty="0"/>
              <a:t> </a:t>
            </a:r>
            <a:r>
              <a:rPr lang="en-US" sz="2400" dirty="0" err="1" smtClean="0"/>
              <a:t>Mandaluyong</a:t>
            </a:r>
            <a:r>
              <a:rPr lang="en-US" sz="2400" dirty="0" smtClean="0"/>
              <a:t> </a:t>
            </a:r>
            <a:r>
              <a:rPr lang="en-US" sz="2400" dirty="0"/>
              <a:t>City, Philippines: Asian Development </a:t>
            </a:r>
            <a:r>
              <a:rPr lang="en-US" sz="2400" dirty="0" smtClean="0"/>
              <a:t>Bank. </a:t>
            </a:r>
          </a:p>
          <a:p>
            <a:r>
              <a:rPr lang="en-US" sz="2400" dirty="0" err="1" smtClean="0"/>
              <a:t>Braverman</a:t>
            </a:r>
            <a:r>
              <a:rPr lang="en-US" sz="2400" dirty="0" smtClean="0"/>
              <a:t>, Harry. (1974). </a:t>
            </a:r>
            <a:r>
              <a:rPr lang="en-US" sz="2400" i="1" dirty="0" err="1" smtClean="0"/>
              <a:t>Labour</a:t>
            </a:r>
            <a:r>
              <a:rPr lang="en-US" sz="2400" i="1" dirty="0" smtClean="0"/>
              <a:t> and Monopoly Capital</a:t>
            </a:r>
            <a:r>
              <a:rPr lang="en-US" sz="2400" dirty="0" smtClean="0"/>
              <a:t>. New York: Monthly Review Press.</a:t>
            </a:r>
          </a:p>
          <a:p>
            <a:r>
              <a:rPr lang="en-US" sz="2400" dirty="0" smtClean="0"/>
              <a:t>Castells</a:t>
            </a:r>
            <a:r>
              <a:rPr lang="en-US" sz="2400" dirty="0"/>
              <a:t>, Manual. (2010). </a:t>
            </a:r>
            <a:r>
              <a:rPr lang="en-US" sz="2400" i="1" dirty="0"/>
              <a:t>The Rise of the Network Society (2</a:t>
            </a:r>
            <a:r>
              <a:rPr lang="en-US" sz="2400" i="1" baseline="30000" dirty="0"/>
              <a:t>nd</a:t>
            </a:r>
            <a:r>
              <a:rPr lang="en-US" sz="2400" i="1" dirty="0"/>
              <a:t> ed.). </a:t>
            </a:r>
            <a:r>
              <a:rPr lang="en-US" sz="2400" dirty="0" err="1"/>
              <a:t>Chichester</a:t>
            </a:r>
            <a:r>
              <a:rPr lang="en-US" sz="2400" dirty="0"/>
              <a:t>: Blackwell Publishing </a:t>
            </a:r>
            <a:r>
              <a:rPr lang="en-US" sz="2400" dirty="0" smtClean="0"/>
              <a:t>Ltd</a:t>
            </a:r>
          </a:p>
          <a:p>
            <a:r>
              <a:rPr lang="en-US" sz="2400" dirty="0" smtClean="0"/>
              <a:t>Richard </a:t>
            </a:r>
            <a:r>
              <a:rPr lang="en-US" sz="2400" dirty="0" err="1" smtClean="0"/>
              <a:t>Heeks</a:t>
            </a:r>
            <a:r>
              <a:rPr lang="en-US" sz="2400" dirty="0" smtClean="0"/>
              <a:t> (2017</a:t>
            </a:r>
            <a:r>
              <a:rPr lang="en-US" sz="2400" dirty="0"/>
              <a:t>). </a:t>
            </a:r>
            <a:r>
              <a:rPr lang="en-US" sz="2400" i="1" dirty="0"/>
              <a:t>Decent Work and the Digital Gig Economy: A Developing Country Perspective on Employment Impacts and Standards in Online Outsourcing, </a:t>
            </a:r>
            <a:r>
              <a:rPr lang="en-US" sz="2400" i="1" dirty="0" err="1"/>
              <a:t>Crowdwork</a:t>
            </a:r>
            <a:r>
              <a:rPr lang="en-US" sz="2400" i="1" dirty="0"/>
              <a:t>, etc. </a:t>
            </a:r>
            <a:r>
              <a:rPr lang="en-US" sz="2400" dirty="0"/>
              <a:t>(Paper No. 71) </a:t>
            </a:r>
            <a:r>
              <a:rPr lang="en-US" sz="2400" dirty="0" smtClean="0"/>
              <a:t>Manchester</a:t>
            </a:r>
            <a:r>
              <a:rPr lang="en-US" sz="2400" dirty="0"/>
              <a:t>: </a:t>
            </a:r>
            <a:r>
              <a:rPr lang="en-US" sz="2400" dirty="0" smtClean="0"/>
              <a:t>Centre </a:t>
            </a:r>
            <a:r>
              <a:rPr lang="en-US" sz="2400" dirty="0"/>
              <a:t>for Development Informatics Global Development </a:t>
            </a:r>
            <a:r>
              <a:rPr lang="en-US" sz="2400" dirty="0" smtClean="0"/>
              <a:t>Institute</a:t>
            </a:r>
            <a:r>
              <a:rPr lang="en-US" sz="2400" dirty="0"/>
              <a:t>.</a:t>
            </a:r>
            <a:endParaRPr lang="en-US" sz="2400" dirty="0" smtClean="0"/>
          </a:p>
        </p:txBody>
      </p:sp>
    </p:spTree>
    <p:extLst>
      <p:ext uri="{BB962C8B-B14F-4D97-AF65-F5344CB8AC3E}">
        <p14:creationId xmlns:p14="http://schemas.microsoft.com/office/powerpoint/2010/main" val="3763912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1768979"/>
            <a:ext cx="10515600" cy="4739396"/>
          </a:xfrm>
        </p:spPr>
        <p:txBody>
          <a:bodyPr>
            <a:normAutofit lnSpcReduction="10000"/>
          </a:bodyPr>
          <a:lstStyle/>
          <a:p>
            <a:r>
              <a:rPr lang="en-US" sz="2400" dirty="0" err="1" smtClean="0"/>
              <a:t>D’Cruz</a:t>
            </a:r>
            <a:r>
              <a:rPr lang="en-US" sz="2400" dirty="0" smtClean="0"/>
              <a:t>,</a:t>
            </a:r>
            <a:r>
              <a:rPr lang="en-US" sz="2400" dirty="0"/>
              <a:t> </a:t>
            </a:r>
            <a:r>
              <a:rPr lang="en-US" sz="2400" dirty="0" err="1"/>
              <a:t>Premilla</a:t>
            </a:r>
            <a:r>
              <a:rPr lang="en-US" sz="2400" dirty="0" smtClean="0"/>
              <a:t> </a:t>
            </a:r>
            <a:r>
              <a:rPr lang="en-US" sz="2400" dirty="0"/>
              <a:t>and </a:t>
            </a:r>
            <a:r>
              <a:rPr lang="en-US" sz="2400" dirty="0" smtClean="0"/>
              <a:t>Noronha,</a:t>
            </a:r>
            <a:r>
              <a:rPr lang="en-US" sz="2400" dirty="0"/>
              <a:t> Ernesto </a:t>
            </a:r>
            <a:r>
              <a:rPr lang="en-US" sz="2400" dirty="0" smtClean="0"/>
              <a:t>(2016) Positives </a:t>
            </a:r>
            <a:r>
              <a:rPr lang="en-US" sz="2400" dirty="0"/>
              <a:t>outweighing negatives: the experiences of Indian </a:t>
            </a:r>
            <a:r>
              <a:rPr lang="en-US" sz="2400" dirty="0" err="1"/>
              <a:t>crowdsourced</a:t>
            </a:r>
            <a:r>
              <a:rPr lang="en-US" sz="2400" dirty="0"/>
              <a:t> </a:t>
            </a:r>
            <a:r>
              <a:rPr lang="en-US" sz="2400" dirty="0" smtClean="0"/>
              <a:t>workers.</a:t>
            </a:r>
            <a:r>
              <a:rPr lang="en-US" sz="2400" dirty="0"/>
              <a:t> </a:t>
            </a:r>
            <a:r>
              <a:rPr lang="en-US" sz="2400" i="1" dirty="0" smtClean="0"/>
              <a:t>Work </a:t>
            </a:r>
            <a:r>
              <a:rPr lang="en-US" sz="2400" i="1" dirty="0" err="1"/>
              <a:t>organisation</a:t>
            </a:r>
            <a:r>
              <a:rPr lang="en-US" sz="2400" i="1" dirty="0"/>
              <a:t>, </a:t>
            </a:r>
            <a:r>
              <a:rPr lang="en-US" sz="2400" i="1" dirty="0" err="1"/>
              <a:t>labour</a:t>
            </a:r>
            <a:r>
              <a:rPr lang="en-US" sz="2400" i="1" dirty="0"/>
              <a:t> &amp; </a:t>
            </a:r>
            <a:r>
              <a:rPr lang="en-US" sz="2400" i="1" dirty="0" err="1"/>
              <a:t>globalisation</a:t>
            </a:r>
            <a:r>
              <a:rPr lang="en-US" sz="2400" i="1" dirty="0"/>
              <a:t> </a:t>
            </a:r>
            <a:r>
              <a:rPr lang="en-US" sz="2400" dirty="0" smtClean="0"/>
              <a:t>Volume </a:t>
            </a:r>
            <a:r>
              <a:rPr lang="en-US" sz="2400" dirty="0"/>
              <a:t>10, Number 1, Spring </a:t>
            </a:r>
            <a:r>
              <a:rPr lang="en-US" sz="2400" dirty="0" smtClean="0"/>
              <a:t>2016.pp.44-63.Pluto Journals: </a:t>
            </a:r>
            <a:r>
              <a:rPr lang="en-US" sz="2400" dirty="0" err="1" smtClean="0"/>
              <a:t>London,UK</a:t>
            </a:r>
            <a:r>
              <a:rPr lang="en-US" sz="2400" dirty="0" smtClean="0"/>
              <a:t>.</a:t>
            </a:r>
          </a:p>
          <a:p>
            <a:r>
              <a:rPr lang="en-US" sz="2400" dirty="0" smtClean="0"/>
              <a:t>De-Stefano</a:t>
            </a:r>
            <a:r>
              <a:rPr lang="en-US" sz="2400" dirty="0"/>
              <a:t>, Valerio. (2016). </a:t>
            </a:r>
            <a:r>
              <a:rPr lang="en-US" sz="2400" i="1" dirty="0"/>
              <a:t>The rise of the “just-in-time workforce”: On-demand work, </a:t>
            </a:r>
            <a:r>
              <a:rPr lang="en-US" sz="2400" i="1" dirty="0" err="1"/>
              <a:t>crowdwork</a:t>
            </a:r>
            <a:r>
              <a:rPr lang="en-US" sz="2400" i="1" dirty="0"/>
              <a:t> and </a:t>
            </a:r>
            <a:r>
              <a:rPr lang="en-US" sz="2400" i="1" dirty="0" err="1"/>
              <a:t>labour</a:t>
            </a:r>
            <a:r>
              <a:rPr lang="en-US" sz="2400" i="1" dirty="0"/>
              <a:t> protection in the “gig-economy”. </a:t>
            </a:r>
            <a:r>
              <a:rPr lang="en-US" sz="2400" dirty="0"/>
              <a:t>Geneva : International </a:t>
            </a:r>
            <a:r>
              <a:rPr lang="en-US" sz="2400" dirty="0" err="1"/>
              <a:t>Labour</a:t>
            </a:r>
            <a:r>
              <a:rPr lang="en-US" sz="2400" dirty="0"/>
              <a:t> </a:t>
            </a:r>
            <a:r>
              <a:rPr lang="en-US" sz="2400" dirty="0" smtClean="0"/>
              <a:t>Office</a:t>
            </a:r>
            <a:endParaRPr lang="en-US" sz="2400" dirty="0"/>
          </a:p>
          <a:p>
            <a:r>
              <a:rPr lang="en-US" sz="2400" dirty="0" smtClean="0"/>
              <a:t>International </a:t>
            </a:r>
            <a:r>
              <a:rPr lang="en-US" sz="2400" dirty="0" err="1"/>
              <a:t>Labour</a:t>
            </a:r>
            <a:r>
              <a:rPr lang="en-US" sz="2400" dirty="0"/>
              <a:t> Office.(2017). </a:t>
            </a:r>
            <a:r>
              <a:rPr lang="en-US" sz="2400" i="1" dirty="0"/>
              <a:t>New Automation Technologies and Job Creation and Destruction Dynamics. </a:t>
            </a:r>
            <a:r>
              <a:rPr lang="en-US" sz="2400" dirty="0"/>
              <a:t>Employment Policy Brief. Geneva :</a:t>
            </a:r>
            <a:r>
              <a:rPr lang="en-US" sz="2400" i="1" dirty="0"/>
              <a:t> </a:t>
            </a:r>
            <a:r>
              <a:rPr lang="en-US" sz="2400" dirty="0"/>
              <a:t>David </a:t>
            </a:r>
            <a:r>
              <a:rPr lang="en-US" sz="2400" dirty="0" err="1" smtClean="0"/>
              <a:t>Kucera</a:t>
            </a:r>
            <a:endParaRPr lang="en-US" sz="2400" dirty="0" smtClean="0"/>
          </a:p>
          <a:p>
            <a:r>
              <a:rPr lang="en-US" sz="2400" dirty="0"/>
              <a:t>Johnson, Chalmers. (1982). </a:t>
            </a:r>
            <a:r>
              <a:rPr lang="en-US" sz="2400" i="1" dirty="0"/>
              <a:t>MITI and the Japanese Miracle</a:t>
            </a:r>
            <a:r>
              <a:rPr lang="en-US" sz="2400" dirty="0"/>
              <a:t>. California: Stanford University </a:t>
            </a:r>
            <a:r>
              <a:rPr lang="en-US" sz="2400" dirty="0" smtClean="0"/>
              <a:t>Press</a:t>
            </a:r>
          </a:p>
          <a:p>
            <a:r>
              <a:rPr lang="en-US" sz="2400" dirty="0"/>
              <a:t>Keynes, J.M. (1931). Economic Possibilities for our Grandchildren In  Essays in Persuasion (pp. 358-373).New York: Harcourt Brace</a:t>
            </a:r>
          </a:p>
          <a:p>
            <a:endParaRPr lang="en-US" sz="3400" i="1" dirty="0"/>
          </a:p>
          <a:p>
            <a:pPr marL="0" indent="0">
              <a:buNone/>
            </a:pPr>
            <a:endParaRPr lang="en-US" dirty="0"/>
          </a:p>
        </p:txBody>
      </p:sp>
    </p:spTree>
    <p:extLst>
      <p:ext uri="{BB962C8B-B14F-4D97-AF65-F5344CB8AC3E}">
        <p14:creationId xmlns:p14="http://schemas.microsoft.com/office/powerpoint/2010/main" val="1921365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11708"/>
            <a:ext cx="10515600" cy="4365255"/>
          </a:xfrm>
        </p:spPr>
        <p:txBody>
          <a:bodyPr>
            <a:noAutofit/>
          </a:bodyPr>
          <a:lstStyle/>
          <a:p>
            <a:r>
              <a:rPr lang="en-US" sz="2400" dirty="0" smtClean="0"/>
              <a:t>Law</a:t>
            </a:r>
            <a:r>
              <a:rPr lang="en-US" sz="2400" dirty="0"/>
              <a:t>,</a:t>
            </a:r>
            <a:r>
              <a:rPr lang="en-US" sz="2400" b="1" dirty="0"/>
              <a:t> </a:t>
            </a:r>
            <a:r>
              <a:rPr lang="en-US" sz="2400" dirty="0"/>
              <a:t>Wing-</a:t>
            </a:r>
            <a:r>
              <a:rPr lang="en-US" sz="2400" dirty="0" err="1"/>
              <a:t>Wah</a:t>
            </a:r>
            <a:r>
              <a:rPr lang="en-US" sz="2400" b="1" dirty="0"/>
              <a:t>.</a:t>
            </a:r>
            <a:r>
              <a:rPr lang="en-US" sz="2400" dirty="0"/>
              <a:t> The Developmental State, Social Change and Education In Cowen, </a:t>
            </a:r>
            <a:r>
              <a:rPr lang="en-US" sz="2400" dirty="0" smtClean="0"/>
              <a:t>Robert </a:t>
            </a:r>
            <a:r>
              <a:rPr lang="en-US" sz="2400" dirty="0" err="1" smtClean="0"/>
              <a:t>Kazamias</a:t>
            </a:r>
            <a:r>
              <a:rPr lang="en-US" sz="2400" dirty="0"/>
              <a:t>, Andreas M.(</a:t>
            </a:r>
            <a:r>
              <a:rPr lang="en-US" sz="2400" dirty="0" err="1"/>
              <a:t>Eds</a:t>
            </a:r>
            <a:r>
              <a:rPr lang="en-US" sz="2400" dirty="0"/>
              <a:t>) </a:t>
            </a:r>
            <a:r>
              <a:rPr lang="en-US" sz="2400" i="1" dirty="0"/>
              <a:t>International Handbook of Comparative, </a:t>
            </a:r>
            <a:r>
              <a:rPr lang="en-US" sz="2400" dirty="0"/>
              <a:t>Education.pp.257-277Institute of Education, University of London</a:t>
            </a:r>
          </a:p>
          <a:p>
            <a:r>
              <a:rPr lang="en-US" sz="2400" dirty="0" err="1"/>
              <a:t>Lessig</a:t>
            </a:r>
            <a:r>
              <a:rPr lang="en-US" sz="2400" dirty="0"/>
              <a:t>, Lawrence.(2006).Code Version 2.0.New York: Basic Books</a:t>
            </a:r>
          </a:p>
          <a:p>
            <a:r>
              <a:rPr lang="en-US" sz="2400" dirty="0"/>
              <a:t>McAfee, Andrew, </a:t>
            </a:r>
            <a:r>
              <a:rPr lang="en-US" sz="2400" dirty="0" err="1"/>
              <a:t>Brynjolfsson</a:t>
            </a:r>
            <a:r>
              <a:rPr lang="en-US" sz="2400" dirty="0"/>
              <a:t>, Eric.(2016) Human Work in the Robotic Future: Policy for the Age of Automation. </a:t>
            </a:r>
            <a:r>
              <a:rPr lang="en-US" sz="2400" i="1" dirty="0"/>
              <a:t>Foreign Affairs. 139 </a:t>
            </a:r>
            <a:r>
              <a:rPr lang="en-US" sz="2400" dirty="0"/>
              <a:t>pp.139-150</a:t>
            </a:r>
          </a:p>
          <a:p>
            <a:r>
              <a:rPr lang="en-US" sz="2400" dirty="0" smtClean="0"/>
              <a:t>The </a:t>
            </a:r>
            <a:r>
              <a:rPr lang="en-US" sz="2400" dirty="0"/>
              <a:t>World Bank.(1993).</a:t>
            </a:r>
            <a:r>
              <a:rPr lang="en-US" sz="2400" i="1" dirty="0"/>
              <a:t>The East Asian Miracle: Economic Growth and Public </a:t>
            </a:r>
            <a:r>
              <a:rPr lang="en-US" sz="2400" i="1" dirty="0" err="1"/>
              <a:t>Policy</a:t>
            </a:r>
            <a:r>
              <a:rPr lang="en-US" sz="2400" dirty="0" err="1"/>
              <a:t>.Oxford</a:t>
            </a:r>
            <a:r>
              <a:rPr lang="en-US" sz="2400" dirty="0"/>
              <a:t> : Oxford University Press</a:t>
            </a:r>
            <a:r>
              <a:rPr lang="en-US" sz="2400" dirty="0" smtClean="0"/>
              <a:t>.</a:t>
            </a:r>
            <a:r>
              <a:rPr lang="en-US" sz="2400" dirty="0">
                <a:solidFill>
                  <a:prstClr val="black"/>
                </a:solidFill>
              </a:rPr>
              <a:t> </a:t>
            </a:r>
            <a:endParaRPr lang="en-US" sz="2400" dirty="0" smtClean="0">
              <a:solidFill>
                <a:prstClr val="black"/>
              </a:solidFill>
            </a:endParaRPr>
          </a:p>
          <a:p>
            <a:r>
              <a:rPr lang="en-US" sz="2400" dirty="0" smtClean="0">
                <a:solidFill>
                  <a:prstClr val="black"/>
                </a:solidFill>
              </a:rPr>
              <a:t>United </a:t>
            </a:r>
            <a:r>
              <a:rPr lang="en-US" sz="2400" dirty="0">
                <a:solidFill>
                  <a:prstClr val="black"/>
                </a:solidFill>
              </a:rPr>
              <a:t>Nations Economic and Social Council(UNESC).(2013). </a:t>
            </a:r>
            <a:r>
              <a:rPr lang="en-US" sz="2400" i="1" dirty="0">
                <a:solidFill>
                  <a:prstClr val="black"/>
                </a:solidFill>
              </a:rPr>
              <a:t>The Developmental State: What Options for Africa?</a:t>
            </a:r>
            <a:r>
              <a:rPr lang="en-US" sz="2400" dirty="0">
                <a:solidFill>
                  <a:prstClr val="black"/>
                </a:solidFill>
              </a:rPr>
              <a:t> CGPP-III, Addis Ababa, Ethiopia.</a:t>
            </a:r>
          </a:p>
          <a:p>
            <a:endParaRPr lang="en-US" sz="2400" dirty="0"/>
          </a:p>
        </p:txBody>
      </p:sp>
    </p:spTree>
    <p:extLst>
      <p:ext uri="{BB962C8B-B14F-4D97-AF65-F5344CB8AC3E}">
        <p14:creationId xmlns:p14="http://schemas.microsoft.com/office/powerpoint/2010/main" val="2260839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Electronic sources</a:t>
            </a:r>
          </a:p>
        </p:txBody>
      </p:sp>
      <p:sp>
        <p:nvSpPr>
          <p:cNvPr id="3" name="Content Placeholder 2"/>
          <p:cNvSpPr>
            <a:spLocks noGrp="1"/>
          </p:cNvSpPr>
          <p:nvPr>
            <p:ph idx="1"/>
          </p:nvPr>
        </p:nvSpPr>
        <p:spPr/>
        <p:txBody>
          <a:bodyPr/>
          <a:lstStyle/>
          <a:p>
            <a:pPr marL="0" indent="0">
              <a:buNone/>
            </a:pPr>
            <a:r>
              <a:rPr lang="en-US" dirty="0">
                <a:hlinkClick r:id="rId2"/>
              </a:rPr>
              <a:t>https://www.africaresearchinstitute.org/newsite/publications/kenya-failing-create-decent-jobs</a:t>
            </a:r>
            <a:r>
              <a:rPr lang="en-US" dirty="0" smtClean="0">
                <a:hlinkClick r:id="rId2"/>
              </a:rPr>
              <a:t>/</a:t>
            </a:r>
            <a:endParaRPr lang="en-US" dirty="0" smtClean="0"/>
          </a:p>
          <a:p>
            <a:pPr marL="0" indent="0">
              <a:buNone/>
            </a:pPr>
            <a:r>
              <a:rPr lang="en-US" dirty="0" smtClean="0">
                <a:hlinkClick r:id="rId3"/>
              </a:rPr>
              <a:t>http</a:t>
            </a:r>
            <a:r>
              <a:rPr lang="en-US" dirty="0">
                <a:hlinkClick r:id="rId3"/>
              </a:rPr>
              <a:t>://</a:t>
            </a:r>
            <a:r>
              <a:rPr lang="en-US" dirty="0" smtClean="0">
                <a:hlinkClick r:id="rId3"/>
              </a:rPr>
              <a:t>blogs.worldbank.org</a:t>
            </a:r>
            <a:endParaRPr lang="en-US" dirty="0" smtClean="0"/>
          </a:p>
          <a:p>
            <a:pPr marL="0" indent="0">
              <a:buNone/>
            </a:pPr>
            <a:r>
              <a:rPr lang="en-US" b="1" dirty="0" smtClean="0">
                <a:hlinkClick r:id="rId4"/>
              </a:rPr>
              <a:t>https</a:t>
            </a:r>
            <a:r>
              <a:rPr lang="en-US" b="1" dirty="0">
                <a:hlinkClick r:id="rId4"/>
              </a:rPr>
              <a:t>://www.businessdailyafrica.com</a:t>
            </a:r>
            <a:endParaRPr lang="en-US" b="1" dirty="0"/>
          </a:p>
          <a:p>
            <a:pPr marL="0" indent="0">
              <a:buNone/>
            </a:pPr>
            <a:r>
              <a:rPr lang="en-US" dirty="0" smtClean="0">
                <a:hlinkClick r:id="rId5"/>
              </a:rPr>
              <a:t>https</a:t>
            </a:r>
            <a:r>
              <a:rPr lang="en-US" dirty="0">
                <a:hlinkClick r:id="rId5"/>
              </a:rPr>
              <a:t>://</a:t>
            </a:r>
            <a:r>
              <a:rPr lang="en-US" dirty="0" smtClean="0">
                <a:hlinkClick r:id="rId5"/>
              </a:rPr>
              <a:t>www.iafrikan.com</a:t>
            </a:r>
            <a:endParaRPr lang="en-US" dirty="0" smtClean="0"/>
          </a:p>
          <a:p>
            <a:pPr marL="0" indent="0">
              <a:buNone/>
            </a:pPr>
            <a:r>
              <a:rPr lang="en-US" dirty="0">
                <a:hlinkClick r:id="rId6"/>
              </a:rPr>
              <a:t>http://ilabour.oii.ox.ac.uk/where-are-online-workers-located-the-international-division-of-digital-gig-work/</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863399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 – high levels of </a:t>
            </a:r>
            <a:r>
              <a:rPr lang="en-US" dirty="0" err="1" smtClean="0"/>
              <a:t>informalization</a:t>
            </a:r>
            <a:endParaRPr lang="en-US" dirty="0"/>
          </a:p>
        </p:txBody>
      </p:sp>
      <p:pic>
        <p:nvPicPr>
          <p:cNvPr id="4" name="Content Placeholder 3"/>
          <p:cNvPicPr>
            <a:picLocks noGrp="1" noChangeAspect="1"/>
          </p:cNvPicPr>
          <p:nvPr>
            <p:ph idx="1"/>
          </p:nvPr>
        </p:nvPicPr>
        <p:blipFill>
          <a:blip r:embed="rId2"/>
          <a:stretch>
            <a:fillRect/>
          </a:stretch>
        </p:blipFill>
        <p:spPr>
          <a:xfrm>
            <a:off x="838200" y="1562663"/>
            <a:ext cx="9838386" cy="4606317"/>
          </a:xfrm>
          <a:prstGeom prst="rect">
            <a:avLst/>
          </a:prstGeom>
        </p:spPr>
      </p:pic>
    </p:spTree>
    <p:extLst>
      <p:ext uri="{BB962C8B-B14F-4D97-AF65-F5344CB8AC3E}">
        <p14:creationId xmlns:p14="http://schemas.microsoft.com/office/powerpoint/2010/main" val="4432759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7965</TotalTime>
  <Words>2165</Words>
  <Application>Microsoft Office PowerPoint</Application>
  <PresentationFormat>Widescreen</PresentationFormat>
  <Paragraphs>197</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The developmental state and  the platform economy</vt:lpstr>
      <vt:lpstr>The presentation </vt:lpstr>
      <vt:lpstr>The concern: technological advancement and labour</vt:lpstr>
      <vt:lpstr>Automation and deskilling</vt:lpstr>
      <vt:lpstr>Labour and flexible working arrangements</vt:lpstr>
      <vt:lpstr>Digital gig-work as flexible work arrangement</vt:lpstr>
      <vt:lpstr>Is the relationship between technology and labour inevitable?</vt:lpstr>
      <vt:lpstr>Addressing the concerns: the role of the state</vt:lpstr>
      <vt:lpstr>The role of the state in advanced informational societies (G-7 countries)</vt:lpstr>
      <vt:lpstr>Index of employment growth, 1973-1999 </vt:lpstr>
      <vt:lpstr>  </vt:lpstr>
      <vt:lpstr> </vt:lpstr>
      <vt:lpstr>Bangladesh – high levels of informalization</vt:lpstr>
      <vt:lpstr>The developmental state and digital gig work</vt:lpstr>
      <vt:lpstr>Human resource capability</vt:lpstr>
      <vt:lpstr>Regulation of the employment relationship </vt:lpstr>
      <vt:lpstr>Employment  </vt:lpstr>
      <vt:lpstr>The context- Kenya  </vt:lpstr>
      <vt:lpstr>The context - Kenya contd.</vt:lpstr>
      <vt:lpstr>The context - Nigeria</vt:lpstr>
      <vt:lpstr>The initiative – NaijaCloud - Nigeria </vt:lpstr>
      <vt:lpstr>PowerPoint Presentation</vt:lpstr>
      <vt:lpstr>Closing remarks</vt:lpstr>
      <vt:lpstr>Concluding remarks</vt:lpstr>
      <vt:lpstr>References</vt:lpstr>
      <vt:lpstr>PowerPoint Presentation</vt:lpstr>
      <vt:lpstr>PowerPoint Presentation</vt:lpstr>
      <vt:lpstr>Electronic sources</vt:lpstr>
      <vt:lpstr>India – high levels of informalization</vt:lpstr>
    </vt:vector>
  </TitlesOfParts>
  <Company>by adguard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Windows User</cp:lastModifiedBy>
  <cp:revision>173</cp:revision>
  <dcterms:created xsi:type="dcterms:W3CDTF">2018-04-05T08:03:16Z</dcterms:created>
  <dcterms:modified xsi:type="dcterms:W3CDTF">2018-04-12T08:57:39Z</dcterms:modified>
</cp:coreProperties>
</file>